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59" r:id="rId3"/>
    <p:sldId id="263" r:id="rId4"/>
    <p:sldId id="264" r:id="rId5"/>
    <p:sldId id="265" r:id="rId6"/>
    <p:sldId id="260" r:id="rId7"/>
    <p:sldId id="266" r:id="rId8"/>
    <p:sldId id="261" r:id="rId9"/>
    <p:sldId id="267" r:id="rId10"/>
    <p:sldId id="268" r:id="rId11"/>
    <p:sldId id="269" r:id="rId12"/>
    <p:sldId id="262" r:id="rId13"/>
    <p:sldId id="270" r:id="rId14"/>
    <p:sldId id="271"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4/2/2018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4/2/2018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4/2/2018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4/2/2018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4/2/2018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4/2/2018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4/2/2018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4/2/2018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4/2/2018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4/2/2018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4/2/2018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4/2/2018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4/2/2018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4/2/2018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smtClean="0"/>
              <a:t>شهر اهواز </a:t>
            </a:r>
            <a:endParaRPr lang="en-US" dirty="0"/>
          </a:p>
        </p:txBody>
      </p:sp>
      <p:sp>
        <p:nvSpPr>
          <p:cNvPr id="3" name="Subtitle 2"/>
          <p:cNvSpPr>
            <a:spLocks noGrp="1"/>
          </p:cNvSpPr>
          <p:nvPr>
            <p:ph type="subTitle" idx="1"/>
          </p:nvPr>
        </p:nvSpPr>
        <p:spPr/>
        <p:txBody>
          <a:bodyPr/>
          <a:lstStyle/>
          <a:p>
            <a:pPr algn="r" rtl="1"/>
            <a:r>
              <a:rPr lang="fa-IR" dirty="0" smtClean="0"/>
              <a:t>طرح پرواز درس اجتماعی</a:t>
            </a:r>
            <a:endParaRPr lang="en-US" dirty="0"/>
          </a:p>
        </p:txBody>
      </p:sp>
      <p:sp>
        <p:nvSpPr>
          <p:cNvPr id="4" name="TextBox 3"/>
          <p:cNvSpPr txBox="1"/>
          <p:nvPr/>
        </p:nvSpPr>
        <p:spPr>
          <a:xfrm rot="19487836">
            <a:off x="-115908" y="232489"/>
            <a:ext cx="1191852" cy="369332"/>
          </a:xfrm>
          <a:prstGeom prst="rect">
            <a:avLst/>
          </a:prstGeom>
          <a:noFill/>
          <a:ln>
            <a:noFill/>
          </a:ln>
          <a:effectLst>
            <a:glow rad="228600">
              <a:schemeClr val="accent4">
                <a:satMod val="175000"/>
                <a:alpha val="40000"/>
              </a:schemeClr>
            </a:glow>
            <a:reflection blurRad="6350" stA="52000" endA="300" endPos="35000" dir="5400000" sy="-100000" algn="bl" rotWithShape="0"/>
          </a:effectLst>
          <a:scene3d>
            <a:camera prst="orthographicFront"/>
            <a:lightRig rig="contrasting" dir="t">
              <a:rot lat="0" lon="0" rev="1500000"/>
            </a:lightRig>
          </a:scene3d>
          <a:sp3d prstMaterial="metal">
            <a:bevelT w="88900" h="88900"/>
          </a:sp3d>
        </p:spPr>
        <p:txBody>
          <a:bodyPr wrap="square" rtlCol="0">
            <a:spAutoFit/>
          </a:bodyPr>
          <a:lstStyle/>
          <a:p>
            <a:pPr algn="r" rtl="1"/>
            <a:r>
              <a:rPr lang="fa-IR" b="1" dirty="0" smtClean="0">
                <a:solidFill>
                  <a:schemeClr val="bg2"/>
                </a:solidFill>
                <a:effectLst>
                  <a:glow rad="228600">
                    <a:schemeClr val="accent3">
                      <a:satMod val="175000"/>
                      <a:alpha val="40000"/>
                    </a:schemeClr>
                  </a:glow>
                  <a:outerShdw blurRad="75057" dist="38100" dir="5400000" sy="-20000" rotWithShape="0">
                    <a:prstClr val="black">
                      <a:alpha val="25000"/>
                    </a:prstClr>
                  </a:outerShdw>
                </a:effectLst>
              </a:rPr>
              <a:t>حسن افضلان</a:t>
            </a:r>
            <a:endParaRPr lang="en-US" b="1" dirty="0">
              <a:solidFill>
                <a:schemeClr val="bg2"/>
              </a:solidFill>
              <a:effectLst>
                <a:glow rad="228600">
                  <a:schemeClr val="accent3">
                    <a:satMod val="175000"/>
                    <a:alpha val="40000"/>
                  </a:schemeClr>
                </a:glow>
                <a:outerShdw blurRad="75057" dist="38100" dir="5400000" sy="-20000" rotWithShape="0">
                  <a:prstClr val="black">
                    <a:alpha val="25000"/>
                  </a:prstClr>
                </a:outerShdw>
              </a:effectLst>
            </a:endParaRP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عرب ها</a:t>
            </a:r>
            <a:endParaRPr lang="en-US" dirty="0"/>
          </a:p>
        </p:txBody>
      </p:sp>
      <p:sp>
        <p:nvSpPr>
          <p:cNvPr id="3" name="Content Placeholder 2"/>
          <p:cNvSpPr>
            <a:spLocks noGrp="1"/>
          </p:cNvSpPr>
          <p:nvPr>
            <p:ph idx="1"/>
          </p:nvPr>
        </p:nvSpPr>
        <p:spPr/>
        <p:txBody>
          <a:bodyPr/>
          <a:lstStyle/>
          <a:p>
            <a:pPr algn="r" rtl="1"/>
            <a:r>
              <a:rPr lang="fa-IR" dirty="0" smtClean="0"/>
              <a:t>نسل عرب ها خوزستان، آدم های کوچ نشین در عربستان بوده اند. </a:t>
            </a:r>
          </a:p>
          <a:p>
            <a:pPr algn="r" rtl="1"/>
            <a:r>
              <a:rPr lang="fa-IR" dirty="0" smtClean="0"/>
              <a:t>نیمی از جمعیت اهواز را عرب ها تشکیل می دهند.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716" y="3425554"/>
            <a:ext cx="4995995" cy="3113701"/>
          </a:xfrm>
          <a:prstGeom prst="rect">
            <a:avLst/>
          </a:prstGeom>
        </p:spPr>
      </p:pic>
    </p:spTree>
    <p:extLst>
      <p:ext uri="{BB962C8B-B14F-4D97-AF65-F5344CB8AC3E}">
        <p14:creationId xmlns:p14="http://schemas.microsoft.com/office/powerpoint/2010/main" val="2747748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لر ها</a:t>
            </a:r>
            <a:endParaRPr lang="en-US" dirty="0"/>
          </a:p>
        </p:txBody>
      </p:sp>
      <p:sp>
        <p:nvSpPr>
          <p:cNvPr id="3" name="Content Placeholder 2"/>
          <p:cNvSpPr>
            <a:spLocks noGrp="1"/>
          </p:cNvSpPr>
          <p:nvPr>
            <p:ph idx="1"/>
          </p:nvPr>
        </p:nvSpPr>
        <p:spPr/>
        <p:txBody>
          <a:bodyPr/>
          <a:lstStyle/>
          <a:p>
            <a:pPr marL="0" indent="0" algn="ctr" rtl="1">
              <a:buNone/>
            </a:pPr>
            <a:r>
              <a:rPr lang="fa-IR" dirty="0" smtClean="0"/>
              <a:t>آنها در شمال غربی استان خوزستان زندگی می کنند و کمتر می شود در اهواز ایشان را دید.</a:t>
            </a:r>
            <a:endParaRPr lang="en-US" dirty="0"/>
          </a:p>
        </p:txBody>
      </p:sp>
    </p:spTree>
    <p:extLst>
      <p:ext uri="{BB962C8B-B14F-4D97-AF65-F5344CB8AC3E}">
        <p14:creationId xmlns:p14="http://schemas.microsoft.com/office/powerpoint/2010/main" val="1794411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سوغات</a:t>
            </a:r>
            <a:endParaRPr lang="en-US" dirty="0"/>
          </a:p>
        </p:txBody>
      </p:sp>
      <p:sp>
        <p:nvSpPr>
          <p:cNvPr id="3" name="Text Placeholder 2"/>
          <p:cNvSpPr>
            <a:spLocks noGrp="1"/>
          </p:cNvSpPr>
          <p:nvPr>
            <p:ph type="body" idx="1"/>
          </p:nvPr>
        </p:nvSpPr>
        <p:spPr/>
        <p:txBody>
          <a:bodyPr/>
          <a:lstStyle/>
          <a:p>
            <a:pPr algn="r" rtl="1"/>
            <a:r>
              <a:rPr lang="fa-IR" dirty="0" smtClean="0"/>
              <a:t>سوغات و یادگاری ها</a:t>
            </a:r>
            <a:endParaRPr lang="en-US" dirty="0"/>
          </a:p>
        </p:txBody>
      </p:sp>
    </p:spTree>
    <p:extLst>
      <p:ext uri="{BB962C8B-B14F-4D97-AF65-F5344CB8AC3E}">
        <p14:creationId xmlns:p14="http://schemas.microsoft.com/office/powerpoint/2010/main" val="105420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خرما</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648" y="978795"/>
            <a:ext cx="7939595" cy="5519347"/>
          </a:xfrm>
        </p:spPr>
      </p:pic>
    </p:spTree>
    <p:extLst>
      <p:ext uri="{BB962C8B-B14F-4D97-AF65-F5344CB8AC3E}">
        <p14:creationId xmlns:p14="http://schemas.microsoft.com/office/powerpoint/2010/main" val="2994688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خرما سایر</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0422" y="1403798"/>
            <a:ext cx="6784763" cy="5082023"/>
          </a:xfrm>
        </p:spPr>
      </p:pic>
    </p:spTree>
    <p:extLst>
      <p:ext uri="{BB962C8B-B14F-4D97-AF65-F5344CB8AC3E}">
        <p14:creationId xmlns:p14="http://schemas.microsoft.com/office/powerpoint/2010/main" val="1733642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خرما کبکاب</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2962" y="1416676"/>
            <a:ext cx="7791928" cy="5299656"/>
          </a:xfrm>
        </p:spPr>
      </p:pic>
    </p:spTree>
    <p:extLst>
      <p:ext uri="{BB962C8B-B14F-4D97-AF65-F5344CB8AC3E}">
        <p14:creationId xmlns:p14="http://schemas.microsoft.com/office/powerpoint/2010/main" val="3828697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خرما زاهدی</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0470" y="1828456"/>
            <a:ext cx="8622781" cy="4520829"/>
          </a:xfrm>
        </p:spPr>
      </p:pic>
    </p:spTree>
    <p:extLst>
      <p:ext uri="{BB962C8B-B14F-4D97-AF65-F5344CB8AC3E}">
        <p14:creationId xmlns:p14="http://schemas.microsoft.com/office/powerpoint/2010/main" val="3403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قند خرما</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5055" y="1558343"/>
            <a:ext cx="8358841" cy="4861775"/>
          </a:xfrm>
        </p:spPr>
      </p:pic>
    </p:spTree>
    <p:extLst>
      <p:ext uri="{BB962C8B-B14F-4D97-AF65-F5344CB8AC3E}">
        <p14:creationId xmlns:p14="http://schemas.microsoft.com/office/powerpoint/2010/main" val="3946366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رنگینک</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581" y="1441887"/>
            <a:ext cx="7077790" cy="5301511"/>
          </a:xfrm>
        </p:spPr>
      </p:pic>
    </p:spTree>
    <p:extLst>
      <p:ext uri="{BB962C8B-B14F-4D97-AF65-F5344CB8AC3E}">
        <p14:creationId xmlns:p14="http://schemas.microsoft.com/office/powerpoint/2010/main" val="1191059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شیرۀ خرما</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847" y="1464917"/>
            <a:ext cx="6671257" cy="5022761"/>
          </a:xfrm>
        </p:spPr>
      </p:pic>
    </p:spTree>
    <p:extLst>
      <p:ext uri="{BB962C8B-B14F-4D97-AF65-F5344CB8AC3E}">
        <p14:creationId xmlns:p14="http://schemas.microsoft.com/office/powerpoint/2010/main" val="1038233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آداب و رسوم</a:t>
            </a:r>
            <a:endParaRPr lang="en-US" dirty="0"/>
          </a:p>
        </p:txBody>
      </p:sp>
      <p:sp>
        <p:nvSpPr>
          <p:cNvPr id="3" name="Text Placeholder 2"/>
          <p:cNvSpPr>
            <a:spLocks noGrp="1"/>
          </p:cNvSpPr>
          <p:nvPr>
            <p:ph type="body" idx="1"/>
          </p:nvPr>
        </p:nvSpPr>
        <p:spPr/>
        <p:txBody>
          <a:bodyPr/>
          <a:lstStyle/>
          <a:p>
            <a:pPr algn="r" rtl="1"/>
            <a:r>
              <a:rPr lang="fa-IR" dirty="0" smtClean="0"/>
              <a:t>آداب و رسوم در </a:t>
            </a:r>
            <a:r>
              <a:rPr lang="fa-IR" dirty="0" smtClean="0"/>
              <a:t>عید فطر – آداب و رسوم اعراب اهواز</a:t>
            </a:r>
            <a:endParaRPr lang="en-US" dirty="0"/>
          </a:p>
        </p:txBody>
      </p:sp>
    </p:spTree>
    <p:extLst>
      <p:ext uri="{BB962C8B-B14F-4D97-AF65-F5344CB8AC3E}">
        <p14:creationId xmlns:p14="http://schemas.microsoft.com/office/powerpoint/2010/main" val="2568494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4248" y="-115909"/>
            <a:ext cx="2923505" cy="2646878"/>
          </a:xfrm>
          <a:prstGeom prst="rect">
            <a:avLst/>
          </a:prstGeom>
          <a:noFill/>
        </p:spPr>
        <p:txBody>
          <a:bodyPr wrap="square" rtlCol="0">
            <a:spAutoFit/>
          </a:bodyPr>
          <a:lstStyle/>
          <a:p>
            <a:r>
              <a:rPr lang="fa-IR" sz="16600" dirty="0" smtClean="0">
                <a:latin typeface="Urdu Typesetting" panose="03020402040406030203" pitchFamily="66" charset="-78"/>
                <a:cs typeface="Urdu Typesetting" panose="03020402040406030203" pitchFamily="66" charset="-78"/>
              </a:rPr>
              <a:t>پایان</a:t>
            </a:r>
            <a:endParaRPr lang="en-US" sz="16600" dirty="0">
              <a:latin typeface="Urdu Typesetting" panose="03020402040406030203" pitchFamily="66" charset="-78"/>
              <a:cs typeface="Urdu Typesetting" panose="03020402040406030203" pitchFamily="66" charset="-78"/>
            </a:endParaRPr>
          </a:p>
        </p:txBody>
      </p:sp>
      <p:sp>
        <p:nvSpPr>
          <p:cNvPr id="3" name="TextBox 2"/>
          <p:cNvSpPr txBox="1"/>
          <p:nvPr/>
        </p:nvSpPr>
        <p:spPr>
          <a:xfrm>
            <a:off x="5439177" y="4224270"/>
            <a:ext cx="1313645" cy="369332"/>
          </a:xfrm>
          <a:prstGeom prst="rect">
            <a:avLst/>
          </a:prstGeom>
          <a:noFill/>
        </p:spPr>
        <p:txBody>
          <a:bodyPr wrap="square" rtlCol="0">
            <a:spAutoFit/>
          </a:bodyPr>
          <a:lstStyle/>
          <a:p>
            <a:r>
              <a:rPr lang="fa-IR" dirty="0" smtClean="0"/>
              <a:t>سال نو مبارک</a:t>
            </a:r>
            <a:endParaRPr lang="en-US" dirty="0"/>
          </a:p>
        </p:txBody>
      </p:sp>
    </p:spTree>
    <p:extLst>
      <p:ext uri="{BB962C8B-B14F-4D97-AF65-F5344CB8AC3E}">
        <p14:creationId xmlns:p14="http://schemas.microsoft.com/office/powerpoint/2010/main" val="1084170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تهیۀ جهیزیه در اهواز</a:t>
            </a:r>
            <a:endParaRPr lang="en-US" dirty="0"/>
          </a:p>
        </p:txBody>
      </p:sp>
      <p:sp>
        <p:nvSpPr>
          <p:cNvPr id="3" name="Content Placeholder 2"/>
          <p:cNvSpPr>
            <a:spLocks noGrp="1"/>
          </p:cNvSpPr>
          <p:nvPr>
            <p:ph idx="1"/>
          </p:nvPr>
        </p:nvSpPr>
        <p:spPr>
          <a:xfrm>
            <a:off x="463639" y="3477684"/>
            <a:ext cx="10445153" cy="3986213"/>
          </a:xfrm>
        </p:spPr>
        <p:txBody>
          <a:bodyPr/>
          <a:lstStyle/>
          <a:p>
            <a:pPr algn="r" rtl="1"/>
            <a:r>
              <a:rPr lang="fa-IR" dirty="0" smtClean="0"/>
              <a:t>عید فطر</a:t>
            </a:r>
          </a:p>
          <a:p>
            <a:pPr lvl="1" algn="r" rtl="1"/>
            <a:r>
              <a:rPr lang="fa-IR" dirty="0" smtClean="0"/>
              <a:t>عرب زبان ها: خانه تکانی و خرید عید – دادن صبحانه: معمولا از حلیم و فرنی برای صبحانه استفاده می کنند</a:t>
            </a:r>
          </a:p>
          <a:p>
            <a:pPr lvl="1" algn="r" rtl="1"/>
            <a:r>
              <a:rPr lang="fa-IR" dirty="0" smtClean="0"/>
              <a:t>سه روز طعتیلی </a:t>
            </a:r>
          </a:p>
          <a:p>
            <a:pPr lvl="1" algn="r" rtl="1"/>
            <a:r>
              <a:rPr lang="fa-IR" dirty="0" smtClean="0"/>
              <a:t>انداختن سسفرۀ عید فطر</a:t>
            </a:r>
          </a:p>
          <a:p>
            <a:pPr lvl="1" algn="r" rtl="1"/>
            <a:r>
              <a:rPr lang="fa-IR" dirty="0"/>
              <a:t>«ام الوسخ» برای پاکیزگی مکان ها - «ام الحسل» برای آراسته بودن </a:t>
            </a:r>
            <a:r>
              <a:rPr lang="fa-IR" dirty="0" smtClean="0"/>
              <a:t>ظاهر</a:t>
            </a:r>
          </a:p>
          <a:p>
            <a:pPr lvl="1" algn="r" rtl="1"/>
            <a:r>
              <a:rPr lang="fa-IR" dirty="0" smtClean="0"/>
              <a:t>وقتی هلال ماه کامل می شود، دست پدر و مادرشان را می بوسند و خود را برای نماز صبح آماده می کنند</a:t>
            </a:r>
          </a:p>
          <a:p>
            <a:pPr lvl="1" algn="r" rtl="1"/>
            <a:r>
              <a:rPr lang="fa-IR" dirty="0" smtClean="0"/>
              <a:t>اگر خانواده ای سوگوار باشد، باید برای عید یک روز لباس مشکی خود را در بیاورد و لباس های شاد بپوشد</a:t>
            </a:r>
          </a:p>
          <a:p>
            <a:pPr lvl="1" algn="r" rtl="1"/>
            <a:r>
              <a:rPr lang="fa-IR" dirty="0" smtClean="0"/>
              <a:t>در برخی از خانه ها باز است. خوزستانی ها می گویند: بسته بودن در در عید نوعی بی احترامی است  </a:t>
            </a: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9552" y="632043"/>
            <a:ext cx="4463067" cy="3109270"/>
          </a:xfrm>
          <a:prstGeom prst="rect">
            <a:avLst/>
          </a:prstGeom>
          <a:effectLst>
            <a:softEdge rad="0"/>
          </a:effectLst>
        </p:spPr>
      </p:pic>
    </p:spTree>
    <p:extLst>
      <p:ext uri="{BB962C8B-B14F-4D97-AF65-F5344CB8AC3E}">
        <p14:creationId xmlns:p14="http://schemas.microsoft.com/office/powerpoint/2010/main" val="817091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قهوه خوری و دله قهوه</a:t>
            </a:r>
            <a:endParaRPr lang="en-US" dirty="0"/>
          </a:p>
        </p:txBody>
      </p:sp>
      <p:sp>
        <p:nvSpPr>
          <p:cNvPr id="3" name="Content Placeholder 2"/>
          <p:cNvSpPr>
            <a:spLocks noGrp="1"/>
          </p:cNvSpPr>
          <p:nvPr>
            <p:ph idx="1"/>
          </p:nvPr>
        </p:nvSpPr>
        <p:spPr>
          <a:xfrm>
            <a:off x="6912091" y="2125015"/>
            <a:ext cx="2743586" cy="4114800"/>
          </a:xfrm>
        </p:spPr>
        <p:txBody>
          <a:bodyPr>
            <a:normAutofit/>
          </a:bodyPr>
          <a:lstStyle/>
          <a:p>
            <a:pPr marL="0" indent="0" algn="justLow" rtl="1">
              <a:buNone/>
            </a:pPr>
            <a:r>
              <a:rPr lang="fa-IR" dirty="0"/>
              <a:t>دله قهوه یکی از اشیاء و ابزارهای فرهنگی مردم عرب است که در مراسم‌های رسمی چه در کشورهای همسایه در مراسمات بین المللی و حتی در برگزاری‌های هیئت دولت در خوزستان، و بازدیدشان از مردم عرب ایران، همواره از این وسیله در پذیرایی‌ها به عنوان نماد فرهنگی استفاده شده‌است.</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55" y="1467485"/>
            <a:ext cx="5060527" cy="5060527"/>
          </a:xfrm>
          <a:prstGeom prst="rect">
            <a:avLst/>
          </a:prstGeom>
        </p:spPr>
      </p:pic>
      <p:sp>
        <p:nvSpPr>
          <p:cNvPr id="6" name="TextBox 5"/>
          <p:cNvSpPr txBox="1"/>
          <p:nvPr/>
        </p:nvSpPr>
        <p:spPr>
          <a:xfrm>
            <a:off x="2618722" y="6528012"/>
            <a:ext cx="789691" cy="369332"/>
          </a:xfrm>
          <a:prstGeom prst="rect">
            <a:avLst/>
          </a:prstGeom>
          <a:noFill/>
        </p:spPr>
        <p:txBody>
          <a:bodyPr wrap="square" rtlCol="0">
            <a:spAutoFit/>
          </a:bodyPr>
          <a:lstStyle/>
          <a:p>
            <a:r>
              <a:rPr lang="fa-IR" dirty="0" smtClean="0"/>
              <a:t>دله قهوه</a:t>
            </a:r>
            <a:endParaRPr lang="en-US" dirty="0"/>
          </a:p>
        </p:txBody>
      </p:sp>
    </p:spTree>
    <p:extLst>
      <p:ext uri="{BB962C8B-B14F-4D97-AF65-F5344CB8AC3E}">
        <p14:creationId xmlns:p14="http://schemas.microsoft.com/office/powerpoint/2010/main" val="2631073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پوشش مردان</a:t>
            </a:r>
            <a:endParaRPr lang="en-US" dirty="0"/>
          </a:p>
        </p:txBody>
      </p:sp>
      <p:sp>
        <p:nvSpPr>
          <p:cNvPr id="3" name="Content Placeholder 2"/>
          <p:cNvSpPr>
            <a:spLocks noGrp="1"/>
          </p:cNvSpPr>
          <p:nvPr>
            <p:ph idx="1"/>
          </p:nvPr>
        </p:nvSpPr>
        <p:spPr>
          <a:xfrm>
            <a:off x="5493676" y="2461206"/>
            <a:ext cx="4653137" cy="3986213"/>
          </a:xfrm>
        </p:spPr>
        <p:txBody>
          <a:bodyPr/>
          <a:lstStyle/>
          <a:p>
            <a:pPr marL="0" indent="0" algn="justLow" rtl="1">
              <a:buNone/>
            </a:pPr>
            <a:r>
              <a:rPr lang="fa-IR" dirty="0"/>
              <a:t>لباس محلی اعراب اهواز که دشداشه نام دارد یک پیراهن </a:t>
            </a:r>
            <a:r>
              <a:rPr lang="fa-IR" dirty="0" smtClean="0"/>
              <a:t>سفید</a:t>
            </a:r>
            <a:r>
              <a:rPr lang="fa-IR" dirty="0"/>
              <a:t> بلند است که در بیشتر شهرهای خوزستان پوشیده می‌شود از دیگر لباسهایی که همراه با دشداشه پوشیده می‌شود بشت می‌باشد که روی دشداشه آن را می‌پوشند همچنین چفیه نام پارچه‌ای است که روی سر گذاشته  و دور آن یک حلقه به نام عگال می‌گذارند که چفیه را نگه دارد.</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66342"/>
            <a:ext cx="3613745" cy="6391657"/>
          </a:xfrm>
          <a:prstGeom prst="rect">
            <a:avLst/>
          </a:prstGeom>
        </p:spPr>
      </p:pic>
    </p:spTree>
    <p:extLst>
      <p:ext uri="{BB962C8B-B14F-4D97-AF65-F5344CB8AC3E}">
        <p14:creationId xmlns:p14="http://schemas.microsoft.com/office/powerpoint/2010/main" val="2396151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زبان و گویش</a:t>
            </a:r>
            <a:endParaRPr lang="en-US" dirty="0"/>
          </a:p>
        </p:txBody>
      </p:sp>
      <p:sp>
        <p:nvSpPr>
          <p:cNvPr id="3" name="Text Placeholder 2"/>
          <p:cNvSpPr>
            <a:spLocks noGrp="1"/>
          </p:cNvSpPr>
          <p:nvPr>
            <p:ph type="body" idx="1"/>
          </p:nvPr>
        </p:nvSpPr>
        <p:spPr/>
        <p:txBody>
          <a:bodyPr/>
          <a:lstStyle/>
          <a:p>
            <a:pPr algn="r" rtl="1"/>
            <a:r>
              <a:rPr lang="fa-IR" dirty="0" smtClean="0"/>
              <a:t>زبان و گویش اکثر مردم</a:t>
            </a:r>
            <a:endParaRPr lang="en-US" dirty="0"/>
          </a:p>
        </p:txBody>
      </p:sp>
    </p:spTree>
    <p:extLst>
      <p:ext uri="{BB962C8B-B14F-4D97-AF65-F5344CB8AC3E}">
        <p14:creationId xmlns:p14="http://schemas.microsoft.com/office/powerpoint/2010/main" val="2180734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14837" y="2448326"/>
            <a:ext cx="5159277" cy="3986213"/>
          </a:xfrm>
        </p:spPr>
        <p:txBody>
          <a:bodyPr/>
          <a:lstStyle/>
          <a:p>
            <a:pPr marL="0" indent="0" algn="justLow" rtl="1">
              <a:buNone/>
            </a:pPr>
            <a:r>
              <a:rPr lang="fa-IR" dirty="0" smtClean="0"/>
              <a:t>در سال 1312 حفاری هایی در تخت جمشید انجام شد. در این حفاری کتیبه های زیادی پیدا شد که زبان آن ها خوزی (خوزستانی) بوده است. این نشان می دهد که زبان خوزی در دورۀ هخامنشیان چقدر با ارزش بوده.</a:t>
            </a:r>
          </a:p>
          <a:p>
            <a:pPr marL="0" indent="0" algn="justLow" rtl="1">
              <a:buNone/>
            </a:pPr>
            <a:r>
              <a:rPr lang="fa-IR" dirty="0" smtClean="0"/>
              <a:t>در حال حاضر مردم خوزستان با لهجه  های محلی متفاوت (دزفولی، شوشتری، بهبهانی، رام هرمزی، آبادانی و ...) حرف می زنند. </a:t>
            </a:r>
            <a:endParaRPr lang="en-US" dirty="0"/>
          </a:p>
        </p:txBody>
      </p:sp>
    </p:spTree>
    <p:extLst>
      <p:ext uri="{BB962C8B-B14F-4D97-AF65-F5344CB8AC3E}">
        <p14:creationId xmlns:p14="http://schemas.microsoft.com/office/powerpoint/2010/main" val="2293042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نژاد</a:t>
            </a:r>
            <a:endParaRPr lang="en-US" dirty="0"/>
          </a:p>
        </p:txBody>
      </p:sp>
      <p:sp>
        <p:nvSpPr>
          <p:cNvPr id="3" name="Text Placeholder 2"/>
          <p:cNvSpPr>
            <a:spLocks noGrp="1"/>
          </p:cNvSpPr>
          <p:nvPr>
            <p:ph type="body" idx="1"/>
          </p:nvPr>
        </p:nvSpPr>
        <p:spPr/>
        <p:txBody>
          <a:bodyPr/>
          <a:lstStyle/>
          <a:p>
            <a:pPr algn="r" rtl="1"/>
            <a:r>
              <a:rPr lang="fa-IR" dirty="0" smtClean="0"/>
              <a:t>نژاد اکثر مردم</a:t>
            </a:r>
            <a:endParaRPr lang="en-US" dirty="0"/>
          </a:p>
        </p:txBody>
      </p:sp>
    </p:spTree>
    <p:extLst>
      <p:ext uri="{BB962C8B-B14F-4D97-AF65-F5344CB8AC3E}">
        <p14:creationId xmlns:p14="http://schemas.microsoft.com/office/powerpoint/2010/main" val="5228083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بختیاری ها</a:t>
            </a:r>
            <a:endParaRPr lang="en-US" dirty="0"/>
          </a:p>
        </p:txBody>
      </p:sp>
      <p:sp>
        <p:nvSpPr>
          <p:cNvPr id="3" name="Content Placeholder 2"/>
          <p:cNvSpPr>
            <a:spLocks noGrp="1"/>
          </p:cNvSpPr>
          <p:nvPr>
            <p:ph idx="1"/>
          </p:nvPr>
        </p:nvSpPr>
        <p:spPr/>
        <p:txBody>
          <a:bodyPr/>
          <a:lstStyle/>
          <a:p>
            <a:pPr algn="r" rtl="1"/>
            <a:r>
              <a:rPr lang="fa-IR" dirty="0" smtClean="0"/>
              <a:t>طرح لباس آن ها ترسیمی از معبد چغازنبیل شوش است</a:t>
            </a:r>
          </a:p>
          <a:p>
            <a:pPr algn="r" rtl="1"/>
            <a:r>
              <a:rPr lang="fa-IR" dirty="0" smtClean="0"/>
              <a:t>بر خلاف نام استان چهار محال و بختیاری، مرکزیت آن ها در خوزستان است</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3380300"/>
            <a:ext cx="3657737" cy="3158955"/>
          </a:xfrm>
          <a:prstGeom prst="rect">
            <a:avLst/>
          </a:prstGeom>
        </p:spPr>
      </p:pic>
    </p:spTree>
    <p:extLst>
      <p:ext uri="{BB962C8B-B14F-4D97-AF65-F5344CB8AC3E}">
        <p14:creationId xmlns:p14="http://schemas.microsoft.com/office/powerpoint/2010/main" val="4280544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258</TotalTime>
  <Words>430</Words>
  <Application>Microsoft Office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Urdu Typesetting</vt:lpstr>
      <vt:lpstr>Wingdings</vt:lpstr>
      <vt:lpstr>Educational subjects 16x9</vt:lpstr>
      <vt:lpstr>شهر اهواز </vt:lpstr>
      <vt:lpstr>آداب و رسوم</vt:lpstr>
      <vt:lpstr>تهیۀ جهیزیه در اهواز</vt:lpstr>
      <vt:lpstr>قهوه خوری و دله قهوه</vt:lpstr>
      <vt:lpstr>پوشش مردان</vt:lpstr>
      <vt:lpstr>زبان و گویش</vt:lpstr>
      <vt:lpstr>PowerPoint Presentation</vt:lpstr>
      <vt:lpstr>نژاد</vt:lpstr>
      <vt:lpstr>بختیاری ها</vt:lpstr>
      <vt:lpstr>عرب ها</vt:lpstr>
      <vt:lpstr>لر ها</vt:lpstr>
      <vt:lpstr>سوغات</vt:lpstr>
      <vt:lpstr>خرما</vt:lpstr>
      <vt:lpstr>خرما سایر</vt:lpstr>
      <vt:lpstr>خرما کبکاب</vt:lpstr>
      <vt:lpstr>خرما زاهدی</vt:lpstr>
      <vt:lpstr>قند خرما</vt:lpstr>
      <vt:lpstr>رنگینک</vt:lpstr>
      <vt:lpstr>شیرۀ خرما</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شهر اهواز</dc:title>
  <dc:creator>Hasan-PC</dc:creator>
  <cp:lastModifiedBy>Hasan-PC</cp:lastModifiedBy>
  <cp:revision>19</cp:revision>
  <dcterms:created xsi:type="dcterms:W3CDTF">2018-03-27T14:40:57Z</dcterms:created>
  <dcterms:modified xsi:type="dcterms:W3CDTF">2018-04-02T16:43:08Z</dcterms:modified>
</cp:coreProperties>
</file>