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8.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9.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0.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1.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2.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 id="2147483852" r:id="rId2"/>
    <p:sldMasterId id="2147483870" r:id="rId3"/>
    <p:sldMasterId id="2147483888" r:id="rId4"/>
    <p:sldMasterId id="2147483924" r:id="rId5"/>
    <p:sldMasterId id="2147483942" r:id="rId6"/>
    <p:sldMasterId id="2147483960" r:id="rId7"/>
    <p:sldMasterId id="2147483972" r:id="rId8"/>
    <p:sldMasterId id="2147483990" r:id="rId9"/>
    <p:sldMasterId id="2147484026" r:id="rId10"/>
    <p:sldMasterId id="2147484056" r:id="rId11"/>
    <p:sldMasterId id="2147484080" r:id="rId12"/>
    <p:sldMasterId id="2147484092" r:id="rId13"/>
  </p:sld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1" d="100"/>
          <a:sy n="61" d="100"/>
        </p:scale>
        <p:origin x="66" y="3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slide" Target="slides/slide8.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64128870"/>
      </p:ext>
    </p:extLst>
  </p:cSld>
  <p:clrMapOvr>
    <a:masterClrMapping/>
  </p:clrMapOvr>
  <p:extLst mod="1">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12/9/2020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104801391"/>
      </p:ext>
    </p:extLst>
  </p:cSld>
  <p:clrMapOvr>
    <a:masterClrMapping/>
  </p:clrMapOvr>
  <p:extLst mod="1">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smtClean="0"/>
              <a:t>12/9/2020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7294154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12/9/2020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8261574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DA16AA21-1863-4931-97CB-99D0A168701B}" type="datetimeFigureOut">
              <a:rPr lang="en-US" smtClean="0"/>
              <a:t>12/9/2020</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4FAB73BC-B049-4115-A692-8D63A059BFB8}" type="slidenum">
              <a:rPr lang="en-US" smtClean="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65956447"/>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3772C379-9A7C-4C87-A116-CBE9F58B04C5}" type="datetimeFigureOut">
              <a:rPr lang="en-US" smtClean="0"/>
              <a:t>12/9/2020</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23480707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9256880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5727361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83284890-85D2-4D7B-8EF5-15A9C1DB8F42}" type="datetimeFigureOut">
              <a:rPr lang="en-US" smtClean="0"/>
              <a:t>12/9/2020</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677719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73540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F822A4-8DA6-4447-9B1F-C5DB58435268}"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1493177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80036507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12/9/2020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766802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smtClean="0"/>
              <a:t>12/9/2020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7644418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12/9/2020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1837756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09028495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1399565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52738943"/>
      </p:ext>
    </p:extLst>
  </p:cSld>
  <p:clrMapOvr>
    <a:masterClrMapping/>
  </p:clrMapOvr>
  <p:hf sldNum="0"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02111803"/>
      </p:ext>
    </p:extLst>
  </p:cSld>
  <p:clrMapOvr>
    <a:masterClrMapping/>
  </p:clrMapOvr>
  <p:hf sldNum="0"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43575028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12/9/2020</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0445716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7885237"/>
      </p:ext>
    </p:extLst>
  </p:cSld>
  <p:clrMapOvr>
    <a:masterClrMapping/>
  </p:clrMapOvr>
  <p:hf sldNum="0"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33147044"/>
      </p:ext>
    </p:extLst>
  </p:cSld>
  <p:clrMapOvr>
    <a:masterClrMapping/>
  </p:clrMapOvr>
  <p:hf sldNum="0"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69194877"/>
      </p:ext>
    </p:extLst>
  </p:cSld>
  <p:clrMapOvr>
    <a:masterClrMapping/>
  </p:clrMapOvr>
  <p:hf sldNum="0"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9504370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86685519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83284890-85D2-4D7B-8EF5-15A9C1DB8F42}" type="datetimeFigureOut">
              <a:rPr lang="en-US" smtClean="0"/>
              <a:t>12/9/2020</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4FAB73BC-B049-4115-A692-8D63A059BFB8}" type="slidenum">
              <a:rPr lang="en-US" smtClean="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057474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89362867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F822A4-8DA6-4447-9B1F-C5DB58435268}"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561903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80313211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12/9/2020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57255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07293585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smtClean="0"/>
              <a:t>12/9/2020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458377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12/9/2020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98333315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723869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1776931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03409091"/>
      </p:ext>
    </p:extLst>
  </p:cSld>
  <p:clrMapOvr>
    <a:masterClrMapping/>
  </p:clrMapOvr>
  <p:hf sldNum="0"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9999202"/>
      </p:ext>
    </p:extLst>
  </p:cSld>
  <p:clrMapOvr>
    <a:masterClrMapping/>
  </p:clrMapOvr>
  <p:hf sldNum="0"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17877"/>
      </p:ext>
    </p:extLst>
  </p:cSld>
  <p:clrMapOvr>
    <a:masterClrMapping/>
  </p:clrMapOvr>
  <p:hf sldNum="0"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27821158"/>
      </p:ext>
    </p:extLst>
  </p:cSld>
  <p:clrMapOvr>
    <a:masterClrMapping/>
  </p:clrMapOvr>
  <p:hf sldNum="0"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8995277"/>
      </p:ext>
    </p:extLst>
  </p:cSld>
  <p:clrMapOvr>
    <a:masterClrMapping/>
  </p:clrMapOvr>
  <p:hf sldNum="0"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432970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F822A4-8DA6-4447-9B1F-C5DB58435268}"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2763347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923477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605178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9986285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25605692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F822A4-8DA6-4447-9B1F-C5DB58435268}"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5912040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79318799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12/9/2020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0906174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smtClean="0"/>
              <a:t>12/9/2020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9875253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12/9/2020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8212399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878591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6767468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13614340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3617851"/>
      </p:ext>
    </p:extLst>
  </p:cSld>
  <p:clrMapOvr>
    <a:masterClrMapping/>
  </p:clrMapOvr>
  <p:hf sldNum="0" hdr="0" ftr="0" dt="0"/>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57409532"/>
      </p:ext>
    </p:extLst>
  </p:cSld>
  <p:clrMapOvr>
    <a:masterClrMapping/>
  </p:clrMapOvr>
  <p:hf sldNum="0" hdr="0" ftr="0" dt="0"/>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6832049"/>
      </p:ext>
    </p:extLst>
  </p:cSld>
  <p:clrMapOvr>
    <a:masterClrMapping/>
  </p:clrMapOvr>
  <p:hf sldNum="0" hdr="0" ftr="0" dt="0"/>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57301353"/>
      </p:ext>
    </p:extLst>
  </p:cSld>
  <p:clrMapOvr>
    <a:masterClrMapping/>
  </p:clrMapOvr>
  <p:hf sldNum="0" hdr="0" ftr="0" dt="0"/>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700571978"/>
      </p:ext>
    </p:extLst>
  </p:cSld>
  <p:clrMapOvr>
    <a:masterClrMapping/>
  </p:clrMapOvr>
  <p:hf sldNum="0" hdr="0" ftr="0" dt="0"/>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42473514"/>
      </p:ext>
    </p:extLst>
  </p:cSld>
  <p:clrMapOvr>
    <a:masterClrMapping/>
  </p:clrMapOvr>
  <p:hf sldNum="0" hdr="0" ftr="0" dt="0"/>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16612944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68800655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Rectangle 7"/>
          <p:cNvSpPr/>
          <p:nvPr/>
        </p:nvSpPr>
        <p:spPr>
          <a:xfrm>
            <a:off x="-6843" y="3887812"/>
            <a:ext cx="12195668"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75488" y="2166364"/>
            <a:ext cx="11247120" cy="1739347"/>
          </a:xfrm>
        </p:spPr>
        <p:txBody>
          <a:bodyPr tIns="45720" bIns="45720" anchor="ctr">
            <a:normAutofit/>
          </a:bodyPr>
          <a:lstStyle>
            <a:lvl1pPr algn="ctr">
              <a:lnSpc>
                <a:spcPct val="80000"/>
              </a:lnSpc>
              <a:defRPr sz="6000" spc="150" baseline="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47472" y="3913632"/>
            <a:ext cx="11506200" cy="457200"/>
          </a:xfrm>
        </p:spPr>
        <p:txBody>
          <a:bodyPr>
            <a:normAutofit/>
          </a:bodyPr>
          <a:lstStyle>
            <a:lvl1pPr marL="0" indent="0" algn="ctr">
              <a:spcBef>
                <a:spcPts val="0"/>
              </a:spcBef>
              <a:spcAft>
                <a:spcPts val="0"/>
              </a:spcAft>
              <a:buNone/>
              <a:defRPr sz="2000">
                <a:solidFill>
                  <a:srgbClr val="FFFFFF"/>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89091696"/>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12/9/2020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21634111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4840257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43" y="3887812"/>
            <a:ext cx="12195668"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75488" y="2167128"/>
            <a:ext cx="11247120" cy="1737360"/>
          </a:xfrm>
        </p:spPr>
        <p:txBody>
          <a:bodyPr anchor="ctr">
            <a:noAutofit/>
          </a:bodyPr>
          <a:lstStyle>
            <a:lvl1pPr algn="ctr">
              <a:lnSpc>
                <a:spcPct val="80000"/>
              </a:lnSpc>
              <a:defRPr sz="6000" b="0" spc="150" baseline="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47472" y="3913212"/>
            <a:ext cx="11503152" cy="457200"/>
          </a:xfrm>
        </p:spPr>
        <p:txBody>
          <a:bodyPr anchor="t">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C6F822A4-8DA6-4447-9B1F-C5DB58435268}" type="datetimeFigureOut">
              <a:rPr lang="en-US" smtClean="0"/>
              <a:t>12/9/2020</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63812266"/>
      </p:ext>
    </p:extLst>
  </p:cSld>
  <p:clrMapOvr>
    <a:overrideClrMapping bg1="lt1" tx1="dk1" bg2="lt2" tx2="dk2" accent1="accent1" accent2="accent2" accent3="accent3" accent4="accent4" accent5="accent5" accent6="accent6" hlink="hlink" folHlink="folHlink"/>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5357507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12/9/2020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31280883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smtClean="0"/>
              <a:t>12/9/2020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64081272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12/9/2020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9693893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9825024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90986616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45458642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F6764DA5-CD3D-4590-A511-FCD3BC7A793E}" type="datetimeFigureOut">
              <a:rPr lang="en-US" smtClean="0"/>
              <a:t>12/9/2020</a:t>
            </a:fld>
            <a:endParaRPr lang="en-US" dirty="0"/>
          </a:p>
        </p:txBody>
      </p:sp>
      <p:sp>
        <p:nvSpPr>
          <p:cNvPr id="5" name="Footer Placeholder 4"/>
          <p:cNvSpPr>
            <a:spLocks noGrp="1"/>
          </p:cNvSpPr>
          <p:nvPr>
            <p:ph type="ftr" sz="quarter" idx="11"/>
          </p:nvPr>
        </p:nvSpPr>
        <p:spPr>
          <a:xfrm>
            <a:off x="3776135" y="6422854"/>
            <a:ext cx="4279669" cy="365125"/>
          </a:xfrm>
        </p:spPr>
        <p:txBody>
          <a:bodyPr/>
          <a:lstStyle/>
          <a:p>
            <a:endParaRPr lang="en-US" dirty="0"/>
          </a:p>
        </p:txBody>
      </p:sp>
      <p:sp>
        <p:nvSpPr>
          <p:cNvPr id="6" name="Slide Number Placeholder 5"/>
          <p:cNvSpPr>
            <a:spLocks noGrp="1"/>
          </p:cNvSpPr>
          <p:nvPr>
            <p:ph type="sldNum" sz="quarter" idx="12"/>
          </p:nvPr>
        </p:nvSpPr>
        <p:spPr>
          <a:xfrm>
            <a:off x="8073048" y="6422854"/>
            <a:ext cx="879759" cy="365125"/>
          </a:xfrm>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15512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smtClean="0"/>
              <a:t>12/9/2020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02615703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2" name="Freeform 6" title="Page Number Shape"/>
          <p:cNvSpPr/>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2" name="Title 1"/>
          <p:cNvSpPr>
            <a:spLocks noGrp="1"/>
          </p:cNvSpPr>
          <p:nvPr>
            <p:ph type="ctrTitle"/>
          </p:nvPr>
        </p:nvSpPr>
        <p:spPr>
          <a:xfrm>
            <a:off x="1088913" y="1143293"/>
            <a:ext cx="7034362" cy="4268965"/>
          </a:xfrm>
        </p:spPr>
        <p:txBody>
          <a:bodyPr anchor="t">
            <a:normAutofit/>
          </a:bodyPr>
          <a:lstStyle>
            <a:lvl1pPr algn="l">
              <a:lnSpc>
                <a:spcPct val="85000"/>
              </a:lnSpc>
              <a:defRPr sz="77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088914" y="5537925"/>
            <a:ext cx="7034362" cy="706355"/>
          </a:xfrm>
        </p:spPr>
        <p:txBody>
          <a:bodyPr>
            <a:normAutofit/>
          </a:bodyPr>
          <a:lstStyle>
            <a:lvl1pPr marL="0" indent="0" algn="l">
              <a:lnSpc>
                <a:spcPct val="114000"/>
              </a:lnSpc>
              <a:spcBef>
                <a:spcPts val="0"/>
              </a:spcBef>
              <a:buNone/>
              <a:defRPr sz="2000" b="0" i="1"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1088913" y="6314440"/>
            <a:ext cx="1596622" cy="365125"/>
          </a:xfrm>
        </p:spPr>
        <p:txBody>
          <a:bodyPr/>
          <a:lstStyle>
            <a:lvl1pPr algn="l">
              <a:defRPr sz="1200">
                <a:solidFill>
                  <a:schemeClr val="tx2"/>
                </a:solidFill>
              </a:defRPr>
            </a:lvl1pPr>
          </a:lstStyle>
          <a:p>
            <a:fld id="{83284890-85D2-4D7B-8EF5-15A9C1DB8F42}" type="datetimeFigureOut">
              <a:rPr lang="en-US" smtClean="0"/>
              <a:t>12/9/2020</a:t>
            </a:fld>
            <a:endParaRPr lang="en-US" dirty="0"/>
          </a:p>
        </p:txBody>
      </p:sp>
      <p:sp>
        <p:nvSpPr>
          <p:cNvPr id="5" name="Footer Placeholder 4"/>
          <p:cNvSpPr>
            <a:spLocks noGrp="1"/>
          </p:cNvSpPr>
          <p:nvPr>
            <p:ph type="ftr" sz="quarter" idx="11"/>
          </p:nvPr>
        </p:nvSpPr>
        <p:spPr>
          <a:xfrm>
            <a:off x="3000591" y="6314440"/>
            <a:ext cx="5122683" cy="365125"/>
          </a:xfrm>
        </p:spPr>
        <p:txBody>
          <a:bodyPr/>
          <a:lstStyle>
            <a:lvl1pPr algn="l">
              <a:defRPr b="0">
                <a:solidFill>
                  <a:schemeClr val="tx2"/>
                </a:solidFill>
              </a:defRPr>
            </a:lvl1pPr>
          </a:lstStyle>
          <a:p>
            <a:endParaRPr lang="en-US" dirty="0"/>
          </a:p>
        </p:txBody>
      </p:sp>
      <p:sp>
        <p:nvSpPr>
          <p:cNvPr id="6" name="Slide Number Placeholder 5"/>
          <p:cNvSpPr>
            <a:spLocks noGrp="1"/>
          </p:cNvSpPr>
          <p:nvPr>
            <p:ph type="sldNum" sz="quarter" idx="12"/>
          </p:nvPr>
        </p:nvSpPr>
        <p:spPr>
          <a:xfrm>
            <a:off x="11784011" y="1416216"/>
            <a:ext cx="407988" cy="365125"/>
          </a:xfrm>
        </p:spPr>
        <p:txBody>
          <a:bodyPr/>
          <a:lstStyle>
            <a:lvl1pPr algn="r">
              <a:defRPr>
                <a:solidFill>
                  <a:schemeClr val="accent1"/>
                </a:solidFill>
              </a:defRPr>
            </a:lvl1pPr>
          </a:lstStyle>
          <a:p>
            <a:fld id="{4FAB73BC-B049-4115-A692-8D63A059BFB8}" type="slidenum">
              <a:rPr lang="en-US" smtClean="0"/>
              <a:pPr/>
              <a:t>‹#›</a:t>
            </a:fld>
            <a:endParaRPr lang="en-US" dirty="0"/>
          </a:p>
        </p:txBody>
      </p:sp>
      <p:cxnSp>
        <p:nvCxnSpPr>
          <p:cNvPr id="9" name="Straight Connector 8" title="Verticle Rule Line"/>
          <p:cNvCxnSpPr/>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9960629"/>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792">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62168281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7" name="Freeform 6" title="Page Number Shape"/>
          <p:cNvSpPr/>
          <p:nvPr/>
        </p:nvSpPr>
        <p:spPr bwMode="auto">
          <a:xfrm>
            <a:off x="11784011" y="139374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Title 1"/>
          <p:cNvSpPr>
            <a:spLocks noGrp="1"/>
          </p:cNvSpPr>
          <p:nvPr>
            <p:ph type="title"/>
          </p:nvPr>
        </p:nvSpPr>
        <p:spPr>
          <a:xfrm>
            <a:off x="1947673" y="2571722"/>
            <a:ext cx="8296654" cy="3286153"/>
          </a:xfrm>
        </p:spPr>
        <p:txBody>
          <a:bodyPr anchor="t">
            <a:normAutofit/>
          </a:bodyPr>
          <a:lstStyle>
            <a:lvl1pPr>
              <a:lnSpc>
                <a:spcPct val="85000"/>
              </a:lnSpc>
              <a:defRPr sz="7700" cap="all"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947673" y="1393748"/>
            <a:ext cx="8401429" cy="819150"/>
          </a:xfrm>
        </p:spPr>
        <p:txBody>
          <a:bodyPr anchor="ctr">
            <a:normAutofit/>
          </a:bodyPr>
          <a:lstStyle>
            <a:lvl1pPr marL="0" indent="0" algn="r">
              <a:lnSpc>
                <a:spcPct val="113000"/>
              </a:lnSpc>
              <a:spcBef>
                <a:spcPts val="0"/>
              </a:spcBef>
              <a:buNone/>
              <a:defRPr sz="2000" b="0" i="1"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742955" y="6314439"/>
            <a:ext cx="1596622" cy="365125"/>
          </a:xfrm>
        </p:spPr>
        <p:txBody>
          <a:bodyPr/>
          <a:lstStyle>
            <a:lvl1pPr>
              <a:defRPr sz="1200">
                <a:solidFill>
                  <a:schemeClr val="accent1"/>
                </a:solidFill>
              </a:defRPr>
            </a:lvl1pPr>
          </a:lstStyle>
          <a:p>
            <a:fld id="{C6F822A4-8DA6-4447-9B1F-C5DB58435268}" type="datetimeFigureOut">
              <a:rPr lang="en-US" smtClean="0"/>
              <a:t>12/9/2020</a:t>
            </a:fld>
            <a:endParaRPr lang="en-US" dirty="0"/>
          </a:p>
        </p:txBody>
      </p:sp>
      <p:sp>
        <p:nvSpPr>
          <p:cNvPr id="5" name="Footer Placeholder 4"/>
          <p:cNvSpPr>
            <a:spLocks noGrp="1"/>
          </p:cNvSpPr>
          <p:nvPr>
            <p:ph type="ftr" sz="quarter" idx="11"/>
          </p:nvPr>
        </p:nvSpPr>
        <p:spPr>
          <a:xfrm>
            <a:off x="1947673" y="6314440"/>
            <a:ext cx="6480226" cy="365125"/>
          </a:xfrm>
        </p:spPr>
        <p:txBody>
          <a:bodyPr/>
          <a:lstStyle>
            <a:lvl1pPr>
              <a:defRPr b="0">
                <a:solidFill>
                  <a:schemeClr val="accent1"/>
                </a:solidFill>
              </a:defRPr>
            </a:lvl1pPr>
          </a:lstStyle>
          <a:p>
            <a:endParaRPr lang="en-US" dirty="0"/>
          </a:p>
        </p:txBody>
      </p:sp>
      <p:sp>
        <p:nvSpPr>
          <p:cNvPr id="6" name="Slide Number Placeholder 5"/>
          <p:cNvSpPr>
            <a:spLocks noGrp="1"/>
          </p:cNvSpPr>
          <p:nvPr>
            <p:ph type="sldNum" sz="quarter" idx="12"/>
          </p:nvPr>
        </p:nvSpPr>
        <p:spPr>
          <a:xfrm>
            <a:off x="11784011" y="1620760"/>
            <a:ext cx="407988" cy="365125"/>
          </a:xfrm>
        </p:spPr>
        <p:txBody>
          <a:bodyPr/>
          <a:lstStyle>
            <a:lvl1pPr>
              <a:defRPr>
                <a:solidFill>
                  <a:schemeClr val="bg2"/>
                </a:solidFill>
              </a:defRPr>
            </a:lvl1pPr>
          </a:lstStyle>
          <a:p>
            <a:fld id="{4FAB73BC-B049-4115-A692-8D63A059BFB8}" type="slidenum">
              <a:rPr lang="en-US" smtClean="0"/>
              <a:pPr/>
              <a:t>‹#›</a:t>
            </a:fld>
            <a:endParaRPr lang="en-US" dirty="0"/>
          </a:p>
        </p:txBody>
      </p:sp>
      <p:cxnSp>
        <p:nvCxnSpPr>
          <p:cNvPr id="10" name="Straight Connector 9" title="Horizontal Rule Line"/>
          <p:cNvCxnSpPr/>
          <p:nvPr/>
        </p:nvCxnSpPr>
        <p:spPr>
          <a:xfrm flipH="1">
            <a:off x="1" y="6178167"/>
            <a:ext cx="102443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8736881"/>
      </p:ext>
    </p:extLst>
  </p:cSld>
  <p:clrMapOvr>
    <a:masterClrMapping/>
  </p:clrMapOvr>
  <p:extLst mod="1">
    <p:ext uri="{DCECCB84-F9BA-43D5-87BE-67443E8EF086}">
      <p15:sldGuideLst xmlns:p15="http://schemas.microsoft.com/office/powerpoint/2012/main">
        <p15:guide id="1" pos="6456">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81600" y="540628"/>
            <a:ext cx="6248400" cy="24889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181600" y="3712467"/>
            <a:ext cx="6248400" cy="24822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21054096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7784"/>
            <a:ext cx="3831336" cy="4956048"/>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5181600" y="558065"/>
            <a:ext cx="6245352" cy="914400"/>
          </a:xfrm>
        </p:spPr>
        <p:txBody>
          <a:bodyPr anchor="b">
            <a:normAutofit/>
          </a:bodyPr>
          <a:lstStyle>
            <a:lvl1pPr marL="0" indent="0">
              <a:lnSpc>
                <a:spcPct val="113000"/>
              </a:lnSpc>
              <a:spcBef>
                <a:spcPts val="0"/>
              </a:spcBef>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81600" y="1526671"/>
            <a:ext cx="6245352" cy="17556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81600" y="3700826"/>
            <a:ext cx="6248400" cy="914400"/>
          </a:xfrm>
        </p:spPr>
        <p:txBody>
          <a:bodyPr anchor="b">
            <a:normAutofit/>
          </a:bodyPr>
          <a:lstStyle>
            <a:lvl1pPr marL="0" indent="0">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81600" y="4669432"/>
            <a:ext cx="6245352" cy="17556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12/9/2020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4302118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smtClean="0"/>
              <a:t>12/9/2020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1727143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12/9/2020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41615293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5479"/>
            <a:ext cx="3838776" cy="1921022"/>
          </a:xfrm>
        </p:spPr>
        <p:txBody>
          <a:bodyPr anchor="t">
            <a:noAutofit/>
          </a:bodyPr>
          <a:lstStyle>
            <a:lvl1pPr>
              <a:lnSpc>
                <a:spcPct val="93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181600" y="564147"/>
            <a:ext cx="6248400" cy="5622644"/>
          </a:xfrm>
        </p:spPr>
        <p:txBody>
          <a:bodyPr/>
          <a:lstStyle>
            <a:lvl1pPr>
              <a:lnSpc>
                <a:spcPct val="112000"/>
              </a:lnSpc>
              <a:defRPr sz="2000"/>
            </a:lvl1pPr>
            <a:lvl2pPr>
              <a:lnSpc>
                <a:spcPct val="112000"/>
              </a:lnSpc>
              <a:defRPr sz="1800"/>
            </a:lvl2pPr>
            <a:lvl3pPr>
              <a:lnSpc>
                <a:spcPct val="112000"/>
              </a:lnSpc>
              <a:defRPr sz="1600"/>
            </a:lvl3pPr>
            <a:lvl4pPr>
              <a:lnSpc>
                <a:spcPct val="112000"/>
              </a:lnSpc>
              <a:defRPr sz="1400"/>
            </a:lvl4pPr>
            <a:lvl5pPr>
              <a:lnSpc>
                <a:spcPct val="112000"/>
              </a:lnSpc>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0" y="2621512"/>
            <a:ext cx="3838776" cy="3239537"/>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69937548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557261"/>
            <a:ext cx="3840480" cy="1919239"/>
          </a:xfrm>
        </p:spPr>
        <p:txBody>
          <a:bodyPr anchor="t">
            <a:noAutofit/>
          </a:bodyPr>
          <a:lstStyle>
            <a:lvl1pPr>
              <a:lnSpc>
                <a:spcPct val="93000"/>
              </a:lnSpc>
              <a:defRPr sz="40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57800" y="0"/>
            <a:ext cx="6172200"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58952" y="2621512"/>
            <a:ext cx="3840480" cy="3236976"/>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60480407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81600" y="640080"/>
            <a:ext cx="6248398" cy="558414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371361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12/9/2020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77847257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2"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Vertical Title 1"/>
          <p:cNvSpPr>
            <a:spLocks noGrp="1"/>
          </p:cNvSpPr>
          <p:nvPr>
            <p:ph type="title" orient="vert"/>
          </p:nvPr>
        </p:nvSpPr>
        <p:spPr>
          <a:xfrm>
            <a:off x="7990765" y="642931"/>
            <a:ext cx="2446670" cy="4678106"/>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642932"/>
            <a:ext cx="7070678" cy="467810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536187" y="5927131"/>
            <a:ext cx="3814856" cy="365125"/>
          </a:xfrm>
        </p:spPr>
        <p:txBody>
          <a:bodyPr/>
          <a:lstStyle/>
          <a:p>
            <a:fld id="{F6764DA5-CD3D-4590-A511-FCD3BC7A793E}" type="datetimeFigureOut">
              <a:rPr lang="en-US" smtClean="0"/>
              <a:t>12/9/2020</a:t>
            </a:fld>
            <a:endParaRPr lang="en-US" dirty="0"/>
          </a:p>
        </p:txBody>
      </p:sp>
      <p:sp>
        <p:nvSpPr>
          <p:cNvPr id="5" name="Footer Placeholder 4"/>
          <p:cNvSpPr>
            <a:spLocks noGrp="1"/>
          </p:cNvSpPr>
          <p:nvPr>
            <p:ph type="ftr" sz="quarter" idx="11"/>
          </p:nvPr>
        </p:nvSpPr>
        <p:spPr>
          <a:xfrm>
            <a:off x="6536187" y="6315949"/>
            <a:ext cx="3814856" cy="365125"/>
          </a:xfrm>
        </p:spPr>
        <p:txBody>
          <a:bodyPr/>
          <a:lstStyle/>
          <a:p>
            <a:endParaRPr lang="en-US" dirty="0"/>
          </a:p>
        </p:txBody>
      </p:sp>
      <p:sp>
        <p:nvSpPr>
          <p:cNvPr id="6" name="Slide Number Placeholder 5"/>
          <p:cNvSpPr>
            <a:spLocks noGrp="1"/>
          </p:cNvSpPr>
          <p:nvPr>
            <p:ph type="sldNum" sz="quarter" idx="12"/>
          </p:nvPr>
        </p:nvSpPr>
        <p:spPr>
          <a:xfrm>
            <a:off x="11784011" y="5607592"/>
            <a:ext cx="407988" cy="365125"/>
          </a:xfrm>
        </p:spPr>
        <p:txBody>
          <a:bodyPr/>
          <a:lstStyle/>
          <a:p>
            <a:fld id="{4FAB73BC-B049-4115-A692-8D63A059BFB8}" type="slidenum">
              <a:rPr lang="en-US" smtClean="0"/>
              <a:t>‹#›</a:t>
            </a:fld>
            <a:endParaRPr lang="en-US" dirty="0"/>
          </a:p>
        </p:txBody>
      </p:sp>
      <p:cxnSp>
        <p:nvCxnSpPr>
          <p:cNvPr id="13" name="Straight Connector 12" title="Horizontal Rule Line"/>
          <p:cNvCxnSpPr/>
          <p:nvPr/>
        </p:nvCxnSpPr>
        <p:spPr>
          <a:xfrm>
            <a:off x="0" y="6199730"/>
            <a:ext cx="10260011"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795217"/>
      </p:ext>
    </p:extLst>
  </p:cSld>
  <p:clrMapOvr>
    <a:masterClrMapping/>
  </p:clrMapOvr>
  <p:extLst mod="1">
    <p:ext uri="{DCECCB84-F9BA-43D5-87BE-67443E8EF086}">
      <p15:sldGuideLst xmlns:p15="http://schemas.microsoft.com/office/powerpoint/2012/main">
        <p15:guide id="1" pos="6456">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7032254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60863035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F822A4-8DA6-4447-9B1F-C5DB58435268}"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41316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63978694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12/9/2020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50045547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smtClean="0"/>
              <a:t>12/9/2020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9719231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12/9/2020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6403905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6465172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3772C379-9A7C-4C87-A116-CBE9F58B04C5}" type="datetimeFigureOut">
              <a:rPr lang="en-US" smtClean="0"/>
              <a:t>12/9/2020</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515430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70085227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95335375"/>
      </p:ext>
    </p:extLst>
  </p:cSld>
  <p:clrMapOvr>
    <a:masterClrMapping/>
  </p:clrMapOvr>
  <p:hf sldNum="0" hdr="0" ftr="0" dt="0"/>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7121497"/>
      </p:ext>
    </p:extLst>
  </p:cSld>
  <p:clrMapOvr>
    <a:masterClrMapping/>
  </p:clrMapOvr>
  <p:hf sldNum="0" hdr="0" ftr="0" dt="0"/>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04060566"/>
      </p:ext>
    </p:extLst>
  </p:cSld>
  <p:clrMapOvr>
    <a:masterClrMapping/>
  </p:clrMapOvr>
  <p:hf sldNum="0" hdr="0" ftr="0" dt="0"/>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90101345"/>
      </p:ext>
    </p:extLst>
  </p:cSld>
  <p:clrMapOvr>
    <a:masterClrMapping/>
  </p:clrMapOvr>
  <p:hf sldNum="0" hdr="0" ftr="0" dt="0"/>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65312419"/>
      </p:ext>
    </p:extLst>
  </p:cSld>
  <p:clrMapOvr>
    <a:masterClrMapping/>
  </p:clrMapOvr>
  <p:hf sldNum="0" hdr="0" ftr="0" dt="0"/>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89185755"/>
      </p:ext>
    </p:extLst>
  </p:cSld>
  <p:clrMapOvr>
    <a:masterClrMapping/>
  </p:clrMapOvr>
  <p:hf sldNum="0" hdr="0" ftr="0" dt="0"/>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06701576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698843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53354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57961646"/>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71743837"/>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7263590"/>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24697406"/>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95837289"/>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69048778"/>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6678450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329753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83284890-85D2-4D7B-8EF5-15A9C1DB8F42}" type="datetimeFigureOut">
              <a:rPr lang="en-US" smtClean="0"/>
              <a:t>12/9/2020</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58459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smtClean="0"/>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12/9/2020</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0815699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C6F822A4-8DA6-4447-9B1F-C5DB58435268}" type="datetimeFigureOut">
              <a:rPr lang="en-US" smtClean="0"/>
              <a:t>12/9/2020</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886399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6982167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12/9/2020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4308657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smtClean="0"/>
              <a:t>12/9/2020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972120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12/9/2020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1998150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8717477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949321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8514196"/>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8664C608-40B1-4030-A28D-5B74BC98ADCE}" type="datetimeFigureOut">
              <a:rPr lang="en-US" smtClean="0"/>
              <a:t>12/9/2020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2328933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8664C608-40B1-4030-A28D-5B74BC98ADCE}" type="datetimeFigureOut">
              <a:rPr lang="en-US" smtClean="0"/>
              <a:t>12/9/2020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4FAB73BC-B049-4115-A692-8D63A059BFB8}" type="slidenum">
              <a:rPr lang="en-US" smtClean="0"/>
              <a:pPr/>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493584310"/>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8664C608-40B1-4030-A28D-5B74BC98ADCE}" type="datetimeFigureOut">
              <a:rPr lang="en-US" smtClean="0"/>
              <a:t>12/9/2020</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23467234"/>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62344130"/>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84649695"/>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5990804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F6764DA5-CD3D-4590-A511-FCD3BC7A793E}" type="datetimeFigureOut">
              <a:rPr lang="en-US" smtClean="0"/>
              <a:t>12/9/2020</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6708985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smtClean="0"/>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83284890-85D2-4D7B-8EF5-15A9C1DB8F42}" type="datetimeFigureOut">
              <a:rPr lang="en-US" smtClean="0"/>
              <a:t>12/9/2020</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4FAB73BC-B049-4115-A692-8D63A059BFB8}" type="slidenum">
              <a:rPr lang="en-US" smtClean="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8187835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5109267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smtClean="0"/>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F822A4-8DA6-4447-9B1F-C5DB58435268}"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374391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268722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12/9/2020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12/9/2020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1076710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smtClean="0"/>
              <a:t>12/9/2020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5484763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12/9/2020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8907441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smtClean="0"/>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7227244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6389329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7167233"/>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25694722"/>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22355130"/>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90604322"/>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smtClean="0"/>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8401095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12/9/2020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smtClean="0"/>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41985849"/>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4327315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0124663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01783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395929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F822A4-8DA6-4447-9B1F-C5DB58435268}"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973788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49829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12/9/2020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719911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smtClean="0"/>
              <a:t>12/9/2020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4245500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CA4E7D1B-D673-4CF6-8672-009D42ABD2A0}" type="datetimeFigureOut">
              <a:rPr lang="en-US" smtClean="0"/>
              <a:t>12/9/2020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233109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12/9/2020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157603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196726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73792766"/>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596474331"/>
      </p:ext>
    </p:extLst>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932497973"/>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45320535"/>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32226971"/>
      </p:ext>
    </p:extLst>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77591389"/>
      </p:ext>
    </p:extLst>
  </p:cSld>
  <p:clrMapOvr>
    <a:masterClrMapping/>
  </p:clrMapOvr>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4006762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522674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12/9/2020</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793464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9397971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F822A4-8DA6-4447-9B1F-C5DB58435268}"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755325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0800063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12/9/2020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3538455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smtClean="0"/>
              <a:t>12/9/2020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387265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CA4E7D1B-D673-4CF6-8672-009D42ABD2A0}" type="datetimeFigureOut">
              <a:rPr lang="en-US" smtClean="0"/>
              <a:t>12/9/2020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2758274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5921595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965831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5741485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12/9/2020</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36506906"/>
      </p:ext>
    </p:extLst>
  </p:cSld>
  <p:clrMapOvr>
    <a:masterClrMapping/>
  </p:clrMapOvr>
  <p:hf sldNum="0"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4FAB73BC-B049-4115-A692-8D63A059BFB8}" type="slidenum">
              <a:rPr lang="en-US" smtClean="0"/>
              <a:pPr/>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1606094352"/>
      </p:ext>
    </p:extLst>
  </p:cSld>
  <p:clrMapOvr>
    <a:masterClrMapping/>
  </p:clrMapOvr>
  <p:hf sldNum="0"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762819"/>
      </p:ext>
    </p:extLst>
  </p:cSld>
  <p:clrMapOvr>
    <a:masterClrMapping/>
  </p:clrMapOvr>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64296508"/>
      </p:ext>
    </p:extLst>
  </p:cSld>
  <p:clrMapOvr>
    <a:masterClrMapping/>
  </p:clrMapOvr>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664C608-40B1-4030-A28D-5B74BC98ADCE}" type="datetimeFigureOut">
              <a:rPr lang="en-US" smtClean="0"/>
              <a:t>12/9/2020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5347629"/>
      </p:ext>
    </p:extLst>
  </p:cSld>
  <p:clrMapOvr>
    <a:masterClrMapping/>
  </p:clrMapOvr>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2234013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F6764DA5-CD3D-4590-A511-FCD3BC7A793E}" type="datetimeFigureOut">
              <a:rPr lang="en-US" smtClean="0"/>
              <a:t>12/9/2020</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4FAB73BC-B049-4115-A692-8D63A059BFB8}" type="slidenum">
              <a:rPr lang="en-US" smtClean="0"/>
              <a:t>‹#›</a:t>
            </a:fld>
            <a:endParaRPr lang="en-US" dirty="0"/>
          </a:p>
        </p:txBody>
      </p:sp>
    </p:spTree>
    <p:extLst>
      <p:ext uri="{BB962C8B-B14F-4D97-AF65-F5344CB8AC3E}">
        <p14:creationId xmlns:p14="http://schemas.microsoft.com/office/powerpoint/2010/main" val="7430164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smtClean="0"/>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83284890-85D2-4D7B-8EF5-15A9C1DB8F42}" type="datetimeFigureOut">
              <a:rPr lang="en-US" smtClean="0"/>
              <a:t>12/9/2020</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4FAB73BC-B049-4115-A692-8D63A059BFB8}" type="slidenum">
              <a:rPr lang="en-US" smtClean="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724339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9681348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C6F822A4-8DA6-4447-9B1F-C5DB58435268}" type="datetimeFigureOut">
              <a:rPr lang="en-US" smtClean="0"/>
              <a:t>12/9/2020</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4FAB73BC-B049-4115-A692-8D63A059BFB8}" type="slidenum">
              <a:rPr lang="en-US" smtClean="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855726287"/>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18" Type="http://schemas.openxmlformats.org/officeDocument/2006/relationships/theme" Target="../theme/theme10.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17" Type="http://schemas.openxmlformats.org/officeDocument/2006/relationships/slideLayout" Target="../slideLayouts/slideLayout158.x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5" Type="http://schemas.openxmlformats.org/officeDocument/2006/relationships/slideLayout" Target="../slideLayouts/slideLayout15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1.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2.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18" Type="http://schemas.openxmlformats.org/officeDocument/2006/relationships/theme" Target="../theme/theme13.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17" Type="http://schemas.openxmlformats.org/officeDocument/2006/relationships/slideLayout" Target="../slideLayouts/slideLayout197.xml"/><Relationship Id="rId2" Type="http://schemas.openxmlformats.org/officeDocument/2006/relationships/slideLayout" Target="../slideLayouts/slideLayout182.xml"/><Relationship Id="rId16" Type="http://schemas.openxmlformats.org/officeDocument/2006/relationships/slideLayout" Target="../slideLayouts/slideLayout196.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5" Type="http://schemas.openxmlformats.org/officeDocument/2006/relationships/slideLayout" Target="../slideLayouts/slideLayout19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image" Target="../media/image6.pn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image" Target="../media/image10.jp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theme" Target="../theme/theme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image" Target="../media/image11.png"/><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theme" Target="../theme/theme6.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19" Type="http://schemas.openxmlformats.org/officeDocument/2006/relationships/image" Target="../media/image14.png"/><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7.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theme" Target="../theme/theme8.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10" Type="http://schemas.openxmlformats.org/officeDocument/2006/relationships/slideLayout" Target="../slideLayouts/slideLayout117.xml"/><Relationship Id="rId19" Type="http://schemas.openxmlformats.org/officeDocument/2006/relationships/image" Target="../media/image11.png"/><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theme" Target="../theme/theme9.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image" Target="../media/image21.png"/><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10" Type="http://schemas.openxmlformats.org/officeDocument/2006/relationships/slideLayout" Target="../slideLayouts/slideLayout134.xml"/><Relationship Id="rId19" Type="http://schemas.openxmlformats.org/officeDocument/2006/relationships/image" Target="../media/image20.png"/><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12/9/2020</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8664C608-40B1-4030-A28D-5B74BC98ADCE}" type="datetimeFigureOut">
              <a:rPr lang="en-US" smtClean="0"/>
              <a:t>12/9/2020</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29186532"/>
      </p:ext>
    </p:extLst>
  </p:cSld>
  <p:clrMap bg1="dk1" tx1="lt1" bg2="dk2" tx2="lt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 id="2147484038" r:id="rId12"/>
    <p:sldLayoutId id="2147484039" r:id="rId13"/>
    <p:sldLayoutId id="2147484040" r:id="rId14"/>
    <p:sldLayoutId id="2147484041" r:id="rId15"/>
    <p:sldLayoutId id="2147484042" r:id="rId16"/>
    <p:sldLayoutId id="2147484043" r:id="rId17"/>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8664C608-40B1-4030-A28D-5B74BC98ADCE}" type="datetimeFigureOut">
              <a:rPr lang="en-US" smtClean="0"/>
              <a:t>12/9/2020</a:t>
            </a:fld>
            <a:endParaRPr lang="en-US" dirty="0"/>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dirty="0"/>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86152879"/>
      </p:ext>
    </p:extLst>
  </p:cSld>
  <p:clrMap bg1="dk1" tx1="lt1" bg2="dk2" tx2="lt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hf sldNum="0" hdr="0" ftr="0" dt="0"/>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Title Placeholder 1"/>
          <p:cNvSpPr>
            <a:spLocks noGrp="1"/>
          </p:cNvSpPr>
          <p:nvPr>
            <p:ph type="title"/>
          </p:nvPr>
        </p:nvSpPr>
        <p:spPr>
          <a:xfrm>
            <a:off x="762000" y="559678"/>
            <a:ext cx="3833906" cy="495249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81600" y="569066"/>
            <a:ext cx="6248398" cy="565515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2001" y="5930060"/>
            <a:ext cx="3814856" cy="365125"/>
          </a:xfrm>
          <a:prstGeom prst="rect">
            <a:avLst/>
          </a:prstGeom>
        </p:spPr>
        <p:txBody>
          <a:bodyPr vert="horz" lIns="91440" tIns="45720" rIns="91440" bIns="45720" rtlCol="0" anchor="t"/>
          <a:lstStyle>
            <a:lvl1pPr algn="r">
              <a:defRPr sz="1000" b="0" i="1" baseline="0">
                <a:solidFill>
                  <a:schemeClr val="accent1"/>
                </a:solidFill>
                <a:latin typeface="+mj-lt"/>
              </a:defRPr>
            </a:lvl1pPr>
          </a:lstStyle>
          <a:p>
            <a:fld id="{8664C608-40B1-4030-A28D-5B74BC98ADCE}" type="datetimeFigureOut">
              <a:rPr lang="en-US" smtClean="0"/>
              <a:t>12/9/2020</a:t>
            </a:fld>
            <a:endParaRPr lang="en-US" dirty="0"/>
          </a:p>
        </p:txBody>
      </p:sp>
      <p:sp>
        <p:nvSpPr>
          <p:cNvPr id="5" name="Footer Placeholder 4"/>
          <p:cNvSpPr>
            <a:spLocks noGrp="1"/>
          </p:cNvSpPr>
          <p:nvPr>
            <p:ph type="ftr" sz="quarter" idx="3"/>
          </p:nvPr>
        </p:nvSpPr>
        <p:spPr>
          <a:xfrm>
            <a:off x="762001" y="6314440"/>
            <a:ext cx="3814856" cy="365125"/>
          </a:xfrm>
          <a:prstGeom prst="rect">
            <a:avLst/>
          </a:prstGeom>
        </p:spPr>
        <p:txBody>
          <a:bodyPr vert="horz" lIns="91440" tIns="45720" rIns="91440" bIns="45720" rtlCol="0" anchor="t"/>
          <a:lstStyle>
            <a:lvl1pPr algn="r">
              <a:defRPr sz="1200" b="1" i="1" baseline="0">
                <a:solidFill>
                  <a:schemeClr val="accent1"/>
                </a:solidFill>
                <a:latin typeface="+mj-lt"/>
              </a:defRPr>
            </a:lvl1pPr>
          </a:lstStyle>
          <a:p>
            <a:endParaRPr lang="en-US" dirty="0"/>
          </a:p>
        </p:txBody>
      </p:sp>
      <p:sp>
        <p:nvSpPr>
          <p:cNvPr id="6" name="Slide Number Placeholder 5"/>
          <p:cNvSpPr>
            <a:spLocks noGrp="1"/>
          </p:cNvSpPr>
          <p:nvPr>
            <p:ph type="sldNum" sz="quarter" idx="4"/>
          </p:nvPr>
        </p:nvSpPr>
        <p:spPr>
          <a:xfrm>
            <a:off x="11784011" y="5607592"/>
            <a:ext cx="407988" cy="365125"/>
          </a:xfrm>
          <a:prstGeom prst="rect">
            <a:avLst/>
          </a:prstGeom>
        </p:spPr>
        <p:txBody>
          <a:bodyPr vert="horz" lIns="91440" tIns="45720" rIns="91440" bIns="45720" rtlCol="0" anchor="ctr"/>
          <a:lstStyle>
            <a:lvl1pPr algn="r">
              <a:defRPr sz="1200" b="0" i="1" baseline="0">
                <a:solidFill>
                  <a:schemeClr val="bg2"/>
                </a:solidFill>
                <a:latin typeface="+mj-lt"/>
              </a:defRPr>
            </a:lvl1pPr>
          </a:lstStyle>
          <a:p>
            <a:fld id="{4FAB73BC-B049-4115-A692-8D63A059BFB8}" type="slidenum">
              <a:rPr lang="en-US" smtClean="0"/>
              <a:pPr/>
              <a:t>‹#›</a:t>
            </a:fld>
            <a:endParaRPr lang="en-US" dirty="0"/>
          </a:p>
        </p:txBody>
      </p:sp>
      <p:cxnSp>
        <p:nvCxnSpPr>
          <p:cNvPr id="10" name="Straight Connector 9" title="Horizontal Rule Line"/>
          <p:cNvCxnSpPr/>
          <p:nvPr/>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2040009"/>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hf sldNum="0" hdr="0" ftr="0" dt="0"/>
  <p:txStyles>
    <p:titleStyle>
      <a:lvl1pPr algn="r" defTabSz="914400" rtl="0" eaLnBrk="1" latinLnBrk="0" hangingPunct="1">
        <a:lnSpc>
          <a:spcPct val="90000"/>
        </a:lnSpc>
        <a:spcBef>
          <a:spcPct val="0"/>
        </a:spcBef>
        <a:buNone/>
        <a:defRPr sz="5000" b="0" i="1" kern="1200" baseline="0">
          <a:solidFill>
            <a:schemeClr val="accent1"/>
          </a:solidFill>
          <a:latin typeface="+mj-lt"/>
          <a:ea typeface="+mj-ea"/>
          <a:cs typeface="+mj-cs"/>
        </a:defRPr>
      </a:lvl1pPr>
    </p:titleStyle>
    <p:body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800"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32">
          <p15:clr>
            <a:srgbClr val="F26B43"/>
          </p15:clr>
        </p15:guide>
        <p15:guide id="2" pos="480">
          <p15:clr>
            <a:srgbClr val="F26B43"/>
          </p15:clr>
        </p15:guide>
        <p15:guide id="3" orient="horz" pos="432">
          <p15:clr>
            <a:srgbClr val="F26B43"/>
          </p15:clr>
        </p15:guide>
        <p15:guide id="4" pos="7200">
          <p15:clr>
            <a:srgbClr val="F26B43"/>
          </p15:clr>
        </p15:guide>
        <p15:guide id="5" pos="3264">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8664C608-40B1-4030-A28D-5B74BC98ADCE}" type="datetimeFigureOut">
              <a:rPr lang="en-US" smtClean="0"/>
              <a:t>12/9/2020</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87790674"/>
      </p:ext>
    </p:extLst>
  </p:cSld>
  <p:clrMap bg1="dk1" tx1="lt1" bg2="dk2" tx2="lt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 id="2147484104" r:id="rId12"/>
    <p:sldLayoutId id="2147484105" r:id="rId13"/>
    <p:sldLayoutId id="2147484106" r:id="rId14"/>
    <p:sldLayoutId id="2147484107" r:id="rId15"/>
    <p:sldLayoutId id="2147484108" r:id="rId16"/>
    <p:sldLayoutId id="2147484109" r:id="rId17"/>
  </p:sldLayoutIdLst>
  <p:hf sldNum="0" hdr="0" ftr="0" dt="0"/>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664C608-40B1-4030-A28D-5B74BC98ADCE}" type="datetimeFigureOut">
              <a:rPr lang="en-US" smtClean="0"/>
              <a:t>12/9/2020</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49271445"/>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Lst>
  <p:hf sldNum="0" hdr="0" ft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664C608-40B1-4030-A28D-5B74BC98ADCE}" type="datetimeFigureOut">
              <a:rPr lang="en-US" smtClean="0"/>
              <a:t>12/9/2020</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77709419"/>
      </p:ext>
    </p:extLst>
  </p:cSld>
  <p:clrMap bg1="dk1" tx1="lt1" bg2="dk2" tx2="lt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 id="2147483885" r:id="rId15"/>
    <p:sldLayoutId id="2147483886" r:id="rId16"/>
    <p:sldLayoutId id="2147483887" r:id="rId17"/>
  </p:sldLayoutIdLst>
  <p:hf sldNum="0"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8664C608-40B1-4030-A28D-5B74BC98ADCE}" type="datetimeFigureOut">
              <a:rPr lang="en-US" smtClean="0"/>
              <a:t>12/9/2020</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58184842"/>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 id="2147483902" r:id="rId14"/>
    <p:sldLayoutId id="2147483903" r:id="rId15"/>
    <p:sldLayoutId id="2147483904" r:id="rId16"/>
    <p:sldLayoutId id="2147483905"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8664C608-40B1-4030-A28D-5B74BC98ADCE}" type="datetimeFigureOut">
              <a:rPr lang="en-US" smtClean="0"/>
              <a:t>12/9/2020</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15803153"/>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 id="2147483940" r:id="rId16"/>
    <p:sldLayoutId id="2147483941" r:id="rId17"/>
  </p:sldLayoutIdLst>
  <p:hf sldNum="0" hdr="0" ft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664C608-40B1-4030-A28D-5B74BC98ADCE}" type="datetimeFigureOut">
              <a:rPr lang="en-US" smtClean="0"/>
              <a:t>12/9/2020</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5816445"/>
      </p:ext>
    </p:extLst>
  </p:cSld>
  <p:clrMap bg1="dk1" tx1="lt1" bg2="dk2" tx2="lt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 id="2147483956" r:id="rId14"/>
    <p:sldLayoutId id="2147483957" r:id="rId15"/>
    <p:sldLayoutId id="2147483958" r:id="rId16"/>
    <p:sldLayoutId id="21474839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8664C608-40B1-4030-A28D-5B74BC98ADCE}" type="datetimeFigureOut">
              <a:rPr lang="en-US" smtClean="0"/>
              <a:t>12/9/2020</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4FAB73BC-B049-4115-A692-8D63A059BFB8}" type="slidenum">
              <a:rPr lang="en-US" smtClean="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74487586"/>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664C608-40B1-4030-A28D-5B74BC98ADCE}" type="datetimeFigureOut">
              <a:rPr lang="en-US" smtClean="0"/>
              <a:t>12/9/2020</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58775953"/>
      </p:ext>
    </p:extLst>
  </p:cSld>
  <p:clrMap bg1="dk1" tx1="lt1" bg2="dk2" tx2="lt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 id="2147483986" r:id="rId14"/>
    <p:sldLayoutId id="2147483987" r:id="rId15"/>
    <p:sldLayoutId id="2147483988" r:id="rId16"/>
    <p:sldLayoutId id="2147483989" r:id="rId17"/>
  </p:sldLayoutIdLst>
  <p:hf sldNum="0" hdr="0" ftr="0" dt="0"/>
  <p:txStyles>
    <p:titleStyle>
      <a:lvl1pPr algn="l" defTabSz="914400" rtl="0" eaLnBrk="1" latinLnBrk="0" hangingPunct="1">
        <a:lnSpc>
          <a:spcPct val="90000"/>
        </a:lnSpc>
        <a:spcBef>
          <a:spcPct val="0"/>
        </a:spcBef>
        <a:buNone/>
        <a:defRPr sz="3600" kern="1200" cap="all" baseline="0">
          <a:solidFill>
            <a:schemeClr val="tx1"/>
          </a:solidFill>
          <a:effectLst>
            <a:outerShdw blurRad="177800" dist="38100" dir="2700000" algn="tl">
              <a:srgbClr val="000000">
                <a:alpha val="24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effectLst>
            <a:outerShdw blurRad="152400" dist="38100" dir="2700000" algn="tl">
              <a:srgbClr val="000000">
                <a:alpha val="36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effectLst>
            <a:outerShdw blurRad="152400" dist="38100" dir="2700000" algn="tl">
              <a:srgbClr val="000000">
                <a:alpha val="36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effectLst>
            <a:outerShdw blurRad="152400" dist="38100" dir="2700000" algn="tl">
              <a:srgbClr val="000000">
                <a:alpha val="36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52400" dist="38100" dir="2700000" algn="tl">
              <a:srgbClr val="000000">
                <a:alpha val="36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52400" dist="38100" dir="2700000" algn="tl">
              <a:srgbClr val="000000">
                <a:alpha val="36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664C608-40B1-4030-A28D-5B74BC98ADCE}" type="datetimeFigureOut">
              <a:rPr lang="en-US" smtClean="0"/>
              <a:t>12/9/2020</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23909602"/>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 id="2147484002" r:id="rId12"/>
    <p:sldLayoutId id="2147484003" r:id="rId13"/>
    <p:sldLayoutId id="2147484004" r:id="rId14"/>
    <p:sldLayoutId id="2147484005" r:id="rId15"/>
    <p:sldLayoutId id="2147484006" r:id="rId16"/>
    <p:sldLayoutId id="2147484007" r:id="rId17"/>
  </p:sldLayoutIdLst>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s://fa.wikipedia.org/wiki/%D8%AF%D9%88%D9%BE%D8%A7%D9%85%DB%8C%D9%86" TargetMode="External"/><Relationship Id="rId1" Type="http://schemas.openxmlformats.org/officeDocument/2006/relationships/slideLayout" Target="../slideLayouts/slideLayout143.xml"/></Relationships>
</file>

<file path=ppt/slides/_rels/slide1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60.xml"/></Relationships>
</file>

<file path=ppt/slides/_rels/slide1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7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09.xml"/></Relationships>
</file>

<file path=ppt/slides/_rels/slide6.xml.rels><?xml version="1.0" encoding="UTF-8" standalone="yes"?>
<Relationships xmlns="http://schemas.openxmlformats.org/package/2006/relationships"><Relationship Id="rId3" Type="http://schemas.openxmlformats.org/officeDocument/2006/relationships/hyperlink" Target="https://www.chetor.com/44055-%D9%86%D8%B4%D8%A7%D9%86%D9%87-%D9%87%D8%A7%DB%8C-%D8%AF%DB%8C%D8%A7%D8%A8%D8%AA/" TargetMode="External"/><Relationship Id="rId2" Type="http://schemas.openxmlformats.org/officeDocument/2006/relationships/hyperlink" Target="https://fa.wikipedia.org/wiki/%D8%B3%D9%86%D8%AF%D8%B1%D9%85_%D9%85%D8%AA%D8%A7%D8%A8%D9%88%D9%84%DB%8C%DA%A9" TargetMode="External"/><Relationship Id="rId1" Type="http://schemas.openxmlformats.org/officeDocument/2006/relationships/slideLayout" Target="../slideLayouts/slideLayout64.xml"/><Relationship Id="rId4" Type="http://schemas.openxmlformats.org/officeDocument/2006/relationships/image" Target="../media/image29.jpg"/></Relationships>
</file>

<file path=ppt/slides/_rels/slide7.xml.rels><?xml version="1.0" encoding="UTF-8" standalone="yes"?>
<Relationships xmlns="http://schemas.openxmlformats.org/package/2006/relationships"><Relationship Id="rId3" Type="http://schemas.openxmlformats.org/officeDocument/2006/relationships/hyperlink" Target="https://fa.wikipedia.org/wiki/%D8%B3%D9%84%D9%88%D9%84_%D8%A8%D8%AA%D8%A7" TargetMode="External"/><Relationship Id="rId2" Type="http://schemas.openxmlformats.org/officeDocument/2006/relationships/hyperlink" Target="https://www.chetor.com/18511-%D8%A2%D9%86%DA%86%D9%87-%D8%A8%D8%A7%DB%8C%D8%AF-%D8%AF%D8%B1-%D9%85%D9%88%D8%B1%D8%AF-%D8%AF%DB%8C%D8%A7%D8%A8%D8%AA-%D9%86%D9%88%D8%B9-%DB%B2-%D8%A8%D8%AF%D8%A7%D9%86%DB%8C%D9%85/" TargetMode="External"/><Relationship Id="rId1" Type="http://schemas.openxmlformats.org/officeDocument/2006/relationships/slideLayout" Target="../slideLayouts/slideLayout81.xml"/><Relationship Id="rId4" Type="http://schemas.openxmlformats.org/officeDocument/2006/relationships/image" Target="../media/image30.jpg"/></Relationships>
</file>

<file path=ppt/slides/_rels/slide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98.xml"/></Relationships>
</file>

<file path=ppt/slides/_rels/slide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fa-IR" dirty="0" smtClean="0">
                <a:cs typeface="0 Fantezy" panose="00000400000000000000" pitchFamily="2" charset="-78"/>
              </a:rPr>
              <a:t>محمد سلیمیان</a:t>
            </a:r>
            <a:endParaRPr lang="en-US" dirty="0">
              <a:cs typeface="0 Fantezy" panose="00000400000000000000" pitchFamily="2" charset="-78"/>
            </a:endParaRPr>
          </a:p>
        </p:txBody>
      </p:sp>
      <p:sp>
        <p:nvSpPr>
          <p:cNvPr id="3" name="Subtitle 2"/>
          <p:cNvSpPr>
            <a:spLocks noGrp="1"/>
          </p:cNvSpPr>
          <p:nvPr>
            <p:ph type="subTitle" idx="1"/>
          </p:nvPr>
        </p:nvSpPr>
        <p:spPr/>
        <p:txBody>
          <a:bodyPr>
            <a:normAutofit/>
          </a:bodyPr>
          <a:lstStyle/>
          <a:p>
            <a:pPr algn="ctr"/>
            <a:r>
              <a:rPr lang="fa-IR" sz="3600" dirty="0" smtClean="0">
                <a:solidFill>
                  <a:srgbClr val="FF0000"/>
                </a:solidFill>
                <a:cs typeface="0 Kaj" panose="00000400000000000000" pitchFamily="2" charset="-78"/>
              </a:rPr>
              <a:t>موضوع:مضرات قند و شکر</a:t>
            </a:r>
            <a:endParaRPr lang="en-US" sz="3600" dirty="0">
              <a:solidFill>
                <a:srgbClr val="FF0000"/>
              </a:solidFill>
              <a:cs typeface="0 Kaj" panose="00000400000000000000" pitchFamily="2" charset="-78"/>
            </a:endParaRPr>
          </a:p>
        </p:txBody>
      </p:sp>
      <p:sp>
        <p:nvSpPr>
          <p:cNvPr id="4" name="Right Arrow 3">
            <a:hlinkClick r:id="" action="ppaction://hlinkshowjump?jump=nextslide"/>
          </p:cNvPr>
          <p:cNvSpPr/>
          <p:nvPr/>
        </p:nvSpPr>
        <p:spPr>
          <a:xfrm>
            <a:off x="10306373" y="5687878"/>
            <a:ext cx="1487837" cy="712922"/>
          </a:xfrm>
          <a:prstGeom prst="rightArrow">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0771208" y="5859673"/>
            <a:ext cx="558166" cy="369332"/>
          </a:xfrm>
          <a:prstGeom prst="rect">
            <a:avLst/>
          </a:prstGeom>
          <a:noFill/>
        </p:spPr>
        <p:txBody>
          <a:bodyPr wrap="none" rtlCol="0">
            <a:spAutoFit/>
          </a:bodyPr>
          <a:lstStyle/>
          <a:p>
            <a:r>
              <a:rPr lang="fa-IR" dirty="0" smtClean="0"/>
              <a:t>بعدی</a:t>
            </a:r>
            <a:endParaRPr lang="en-US" dirty="0"/>
          </a:p>
        </p:txBody>
      </p:sp>
    </p:spTree>
    <p:extLst>
      <p:ext uri="{BB962C8B-B14F-4D97-AF65-F5344CB8AC3E}">
        <p14:creationId xmlns:p14="http://schemas.microsoft.com/office/powerpoint/2010/main" val="13982748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2000" dirty="0" smtClean="0">
                <a:solidFill>
                  <a:srgbClr val="00B050"/>
                </a:solidFill>
                <a:cs typeface="0 Lotus Bold" panose="00000700000000000000" pitchFamily="2" charset="-78"/>
              </a:rPr>
              <a:t>8.</a:t>
            </a:r>
            <a:r>
              <a:rPr lang="fa-IR" sz="2000" dirty="0">
                <a:solidFill>
                  <a:srgbClr val="00B050"/>
                </a:solidFill>
                <a:latin typeface="IRANSans"/>
                <a:cs typeface="0 Lotus Bold" panose="00000700000000000000" pitchFamily="2" charset="-78"/>
              </a:rPr>
              <a:t>  شکر </a:t>
            </a:r>
            <a:r>
              <a:rPr lang="fa-IR" sz="2000" dirty="0">
                <a:solidFill>
                  <a:srgbClr val="00B050"/>
                </a:solidFill>
                <a:latin typeface="IRANSans"/>
                <a:cs typeface="0 Lotus Bold" panose="00000700000000000000" pitchFamily="2" charset="-78"/>
                <a:hlinkClick r:id="rId2"/>
              </a:rPr>
              <a:t>دوپامین</a:t>
            </a:r>
            <a:r>
              <a:rPr lang="fa-IR" sz="2000" dirty="0">
                <a:solidFill>
                  <a:srgbClr val="00B050"/>
                </a:solidFill>
                <a:latin typeface="IRANSans"/>
                <a:cs typeface="0 Lotus Bold" panose="00000700000000000000" pitchFamily="2" charset="-78"/>
              </a:rPr>
              <a:t> زیادی در مغز آزاد می‌کند، بنابراین اعتیادآور </a:t>
            </a:r>
            <a:r>
              <a:rPr lang="fa-IR" sz="2000" dirty="0" smtClean="0">
                <a:solidFill>
                  <a:srgbClr val="00B050"/>
                </a:solidFill>
                <a:latin typeface="IRANSans"/>
                <a:cs typeface="0 Lotus Bold" panose="00000700000000000000" pitchFamily="2" charset="-78"/>
              </a:rPr>
              <a:t>است.</a:t>
            </a:r>
            <a:br>
              <a:rPr lang="fa-IR" sz="2000" dirty="0" smtClean="0">
                <a:solidFill>
                  <a:srgbClr val="00B050"/>
                </a:solidFill>
                <a:latin typeface="IRANSans"/>
                <a:cs typeface="0 Lotus Bold" panose="00000700000000000000" pitchFamily="2" charset="-78"/>
              </a:rPr>
            </a:br>
            <a:r>
              <a:rPr lang="fa-IR" sz="2000" dirty="0">
                <a:solidFill>
                  <a:srgbClr val="00B050"/>
                </a:solidFill>
                <a:latin typeface="IRANSans"/>
                <a:cs typeface="0 Lotus Bold" panose="00000700000000000000" pitchFamily="2" charset="-78"/>
              </a:rPr>
              <a:t>شکر می‌تواند برای بسیاری از مردم اعتیادآور باشد، چون مانند تأثیر سوء مصرف مواد مخدر، شکر هم به‌عنوان پاداش در مرکز مغز دوپامین آزاد می‌کند.</a:t>
            </a:r>
            <a:br>
              <a:rPr lang="fa-IR" sz="2000" dirty="0">
                <a:solidFill>
                  <a:srgbClr val="00B050"/>
                </a:solidFill>
                <a:latin typeface="IRANSans"/>
                <a:cs typeface="0 Lotus Bold" panose="00000700000000000000" pitchFamily="2" charset="-78"/>
              </a:rPr>
            </a:br>
            <a:endParaRPr lang="en-US" sz="2000" dirty="0">
              <a:solidFill>
                <a:srgbClr val="00B050"/>
              </a:solidFill>
              <a:cs typeface="0 Lotus Bold" panose="00000700000000000000" pitchFamily="2" charset="-78"/>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27322" y="371959"/>
            <a:ext cx="8291593" cy="4115373"/>
          </a:xfrm>
        </p:spPr>
      </p:pic>
      <p:sp>
        <p:nvSpPr>
          <p:cNvPr id="3" name="Right Arrow 2">
            <a:hlinkClick r:id="" action="ppaction://hlinkshowjump?jump=nextslide"/>
          </p:cNvPr>
          <p:cNvSpPr/>
          <p:nvPr/>
        </p:nvSpPr>
        <p:spPr>
          <a:xfrm>
            <a:off x="10507851" y="5994399"/>
            <a:ext cx="1115878" cy="421899"/>
          </a:xfrm>
          <a:prstGeom prst="rightArrow">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بعدی</a:t>
            </a:r>
            <a:endParaRPr lang="en-US" dirty="0"/>
          </a:p>
        </p:txBody>
      </p:sp>
      <p:sp>
        <p:nvSpPr>
          <p:cNvPr id="5" name="Left Arrow 4">
            <a:hlinkClick r:id="" action="ppaction://hlinkshowjump?jump=previousslide"/>
          </p:cNvPr>
          <p:cNvSpPr/>
          <p:nvPr/>
        </p:nvSpPr>
        <p:spPr>
          <a:xfrm>
            <a:off x="684212" y="5994399"/>
            <a:ext cx="898902" cy="390903"/>
          </a:xfrm>
          <a:prstGeom prst="leftArrow">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قبلی</a:t>
            </a:r>
            <a:endParaRPr lang="en-US" dirty="0"/>
          </a:p>
        </p:txBody>
      </p:sp>
    </p:spTree>
    <p:extLst>
      <p:ext uri="{BB962C8B-B14F-4D97-AF65-F5344CB8AC3E}">
        <p14:creationId xmlns:p14="http://schemas.microsoft.com/office/powerpoint/2010/main" val="3058508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fa-IR" sz="2000" dirty="0" smtClean="0">
                <a:solidFill>
                  <a:schemeClr val="bg1"/>
                </a:solidFill>
                <a:cs typeface="0 Lotus Bold" panose="00000700000000000000" pitchFamily="2" charset="-78"/>
              </a:rPr>
              <a:t>9.</a:t>
            </a:r>
            <a:r>
              <a:rPr lang="fa-IR" sz="2000" dirty="0">
                <a:solidFill>
                  <a:schemeClr val="bg1"/>
                </a:solidFill>
                <a:latin typeface="IRANSans"/>
                <a:cs typeface="0 Lotus Bold" panose="00000700000000000000" pitchFamily="2" charset="-78"/>
              </a:rPr>
              <a:t>  شکر یکی از عوامل مؤثر در چاقی بزرگ‌سالان و کودکان </a:t>
            </a:r>
            <a:r>
              <a:rPr lang="fa-IR" sz="2000" dirty="0" smtClean="0">
                <a:solidFill>
                  <a:schemeClr val="bg1"/>
                </a:solidFill>
                <a:latin typeface="IRANSans"/>
                <a:cs typeface="0 Lotus Bold" panose="00000700000000000000" pitchFamily="2" charset="-78"/>
              </a:rPr>
              <a:t>است.</a:t>
            </a:r>
            <a:br>
              <a:rPr lang="fa-IR" sz="2000" dirty="0" smtClean="0">
                <a:solidFill>
                  <a:schemeClr val="bg1"/>
                </a:solidFill>
                <a:latin typeface="IRANSans"/>
                <a:cs typeface="0 Lotus Bold" panose="00000700000000000000" pitchFamily="2" charset="-78"/>
              </a:rPr>
            </a:br>
            <a:r>
              <a:rPr lang="fa-IR" sz="2000" dirty="0">
                <a:solidFill>
                  <a:schemeClr val="bg1"/>
                </a:solidFill>
                <a:latin typeface="IRANSans"/>
                <a:cs typeface="0 Lotus Bold" panose="00000700000000000000" pitchFamily="2" charset="-78"/>
              </a:rPr>
              <a:t>شکر روی هورمون‌ها تأثیر می‌گذارد و باعث می‌شود مغز برای فاجعه‌ای به‌نام چاقی نسخه‌‌ی ویژه‌ای بپیچد. مغز روند ایجاد سیری را کاهش می‌دهد،در نتیجه فرد کنترل خود را از دست می‌دهد و در خوردن افراط می‌کند و مسلما افرادی که بیشتر می‌خورند، مستعد چاقی و اضافه‌وزن هستند. مهم است بدانید که این امر درباره‌ی تمام گروه‌های سنی صدق می‌کند. مطالعات نشان می‌دهد بین مصرف شکر و چاقی رابطه‌ی قوی وجود دارد که البته همه از آن مطلع هستیم.</a:t>
            </a:r>
            <a:br>
              <a:rPr lang="fa-IR" sz="2000" dirty="0">
                <a:solidFill>
                  <a:schemeClr val="bg1"/>
                </a:solidFill>
                <a:latin typeface="IRANSans"/>
                <a:cs typeface="0 Lotus Bold" panose="00000700000000000000" pitchFamily="2" charset="-78"/>
              </a:rPr>
            </a:br>
            <a:endParaRPr lang="en-US" sz="2000" dirty="0">
              <a:solidFill>
                <a:schemeClr val="bg1"/>
              </a:solidFill>
              <a:cs typeface="0 Lotus Bold" panose="00000700000000000000" pitchFamily="2" charset="-78"/>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15589" y="1906293"/>
            <a:ext cx="6958739" cy="4951707"/>
          </a:xfrm>
        </p:spPr>
      </p:pic>
      <p:sp>
        <p:nvSpPr>
          <p:cNvPr id="3" name="Left Arrow 2">
            <a:hlinkClick r:id="" action="ppaction://hlinkshowjump?jump=previousslide"/>
          </p:cNvPr>
          <p:cNvSpPr/>
          <p:nvPr/>
        </p:nvSpPr>
        <p:spPr>
          <a:xfrm>
            <a:off x="356461" y="5687878"/>
            <a:ext cx="1069383" cy="526942"/>
          </a:xfrm>
          <a:prstGeom prst="leftArrow">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قبلی</a:t>
            </a:r>
            <a:endParaRPr lang="en-US" dirty="0"/>
          </a:p>
        </p:txBody>
      </p:sp>
      <p:sp>
        <p:nvSpPr>
          <p:cNvPr id="7" name="Right Arrow 6">
            <a:hlinkClick r:id="" action="ppaction://hlinkshowjump?jump=nextslide"/>
          </p:cNvPr>
          <p:cNvSpPr/>
          <p:nvPr/>
        </p:nvSpPr>
        <p:spPr>
          <a:xfrm>
            <a:off x="10631837" y="5408908"/>
            <a:ext cx="1301858" cy="542441"/>
          </a:xfrm>
          <a:prstGeom prst="rightArrow">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بعدی</a:t>
            </a:r>
            <a:endParaRPr lang="en-US" dirty="0"/>
          </a:p>
        </p:txBody>
      </p:sp>
    </p:spTree>
    <p:extLst>
      <p:ext uri="{BB962C8B-B14F-4D97-AF65-F5344CB8AC3E}">
        <p14:creationId xmlns:p14="http://schemas.microsoft.com/office/powerpoint/2010/main" val="3066140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sz="2000" dirty="0" smtClean="0">
                <a:solidFill>
                  <a:srgbClr val="002060"/>
                </a:solidFill>
                <a:cs typeface="0 Lotus Bold" panose="00000700000000000000" pitchFamily="2" charset="-78"/>
              </a:rPr>
              <a:t>10.</a:t>
            </a:r>
            <a:r>
              <a:rPr lang="fa-IR" sz="2000" i="0" dirty="0">
                <a:solidFill>
                  <a:srgbClr val="444444"/>
                </a:solidFill>
                <a:latin typeface="IRANSans"/>
              </a:rPr>
              <a:t>  </a:t>
            </a:r>
            <a:r>
              <a:rPr lang="fa-IR" sz="2000" i="0" dirty="0">
                <a:solidFill>
                  <a:srgbClr val="002060"/>
                </a:solidFill>
                <a:latin typeface="IRANSans"/>
                <a:cs typeface="0 Lotus Bold" panose="00000700000000000000" pitchFamily="2" charset="-78"/>
              </a:rPr>
              <a:t>این چربی نیست که کلسترول را بالا می‌برد و باعث افزایش بیماری‌های قلبی می‌شود، همه‌چیز تقصیر شکر </a:t>
            </a:r>
            <a:r>
              <a:rPr lang="fa-IR" sz="2000" i="0" dirty="0" smtClean="0">
                <a:solidFill>
                  <a:srgbClr val="002060"/>
                </a:solidFill>
                <a:latin typeface="IRANSans"/>
                <a:cs typeface="0 Lotus Bold" panose="00000700000000000000" pitchFamily="2" charset="-78"/>
              </a:rPr>
              <a:t>است.</a:t>
            </a:r>
            <a:br>
              <a:rPr lang="fa-IR" sz="2000" i="0" dirty="0" smtClean="0">
                <a:solidFill>
                  <a:srgbClr val="002060"/>
                </a:solidFill>
                <a:latin typeface="IRANSans"/>
                <a:cs typeface="0 Lotus Bold" panose="00000700000000000000" pitchFamily="2" charset="-78"/>
              </a:rPr>
            </a:br>
            <a:r>
              <a:rPr lang="fa-IR" sz="2000" i="0" dirty="0">
                <a:solidFill>
                  <a:srgbClr val="002060"/>
                </a:solidFill>
                <a:latin typeface="IRANSans"/>
                <a:cs typeface="0 Lotus Bold" panose="00000700000000000000" pitchFamily="2" charset="-78"/>
              </a:rPr>
              <a:t>برای چندین دهه، افراد چربی‌های اشباع‌شده را قاتل شماره‌ یک قلب می‌دانستند. اما مطالعات جدید نشان می‌دهند که چربی‌های اشباع‌شده بی‌ضرر هستند و در واقع این شکر است که به خاطر تأثیرات مضر فروکتوز روی سوخت‌وساز، بدن را به سمت بیماری‌های قلبی هدایت می‌کند. مطالعات نشان می‌دهد که ازدیاد فروکتوز منجر به افزایش تریگلیسیرید، کلسترول بد (</a:t>
            </a:r>
            <a:r>
              <a:rPr lang="en-US" sz="2000" i="0" dirty="0">
                <a:solidFill>
                  <a:srgbClr val="002060"/>
                </a:solidFill>
                <a:latin typeface="IRANSans"/>
                <a:cs typeface="0 Lotus Bold" panose="00000700000000000000" pitchFamily="2" charset="-78"/>
              </a:rPr>
              <a:t>LDL) </a:t>
            </a:r>
            <a:r>
              <a:rPr lang="fa-IR" sz="2000" i="0" dirty="0">
                <a:solidFill>
                  <a:srgbClr val="002060"/>
                </a:solidFill>
                <a:latin typeface="IRANSans"/>
                <a:cs typeface="0 Lotus Bold" panose="00000700000000000000" pitchFamily="2" charset="-78"/>
              </a:rPr>
              <a:t>متراکم و </a:t>
            </a:r>
            <a:r>
              <a:rPr lang="en-US" sz="2000" i="0" dirty="0">
                <a:solidFill>
                  <a:srgbClr val="002060"/>
                </a:solidFill>
                <a:latin typeface="IRANSans"/>
                <a:cs typeface="0 Lotus Bold" panose="00000700000000000000" pitchFamily="2" charset="-78"/>
              </a:rPr>
              <a:t>LDL </a:t>
            </a:r>
            <a:r>
              <a:rPr lang="fa-IR" sz="2000" i="0" dirty="0">
                <a:solidFill>
                  <a:srgbClr val="002060"/>
                </a:solidFill>
                <a:latin typeface="IRANSans"/>
                <a:cs typeface="0 Lotus Bold" panose="00000700000000000000" pitchFamily="2" charset="-78"/>
              </a:rPr>
              <a:t>اکسیدشده (کلسترول بسیار بسیار بد) می‌شود. بالا رفتن سطح گلوکوز و انسولین خون چاقی شکمی را در کمتر از ۱۰ هفته افزایش می‌دهد و همه‌ی اینها عوامل عمده و خطرناک بروز بیماری‌های قلبی است. پس عجیب نیست که مطالعات ارتباط آماری قوی‌ بین مصرف شکر و خطر ابتلا به بیماری‌های قلبی پیدا کرده باشند.</a:t>
            </a:r>
            <a:r>
              <a:rPr lang="fa-IR" sz="2000" i="0" dirty="0">
                <a:solidFill>
                  <a:srgbClr val="444444"/>
                </a:solidFill>
                <a:latin typeface="IRANSans"/>
              </a:rPr>
              <a:t/>
            </a:r>
            <a:br>
              <a:rPr lang="fa-IR" sz="2000" i="0" dirty="0">
                <a:solidFill>
                  <a:srgbClr val="444444"/>
                </a:solidFill>
                <a:latin typeface="IRANSans"/>
              </a:rPr>
            </a:br>
            <a:endParaRPr lang="en-US" sz="2000" dirty="0">
              <a:solidFill>
                <a:srgbClr val="002060"/>
              </a:solidFill>
              <a:cs typeface="0 Lotus Bold" panose="00000700000000000000" pitchFamily="2" charset="-78"/>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39905" y="559678"/>
            <a:ext cx="5098941" cy="4802736"/>
          </a:xfrm>
        </p:spPr>
      </p:pic>
      <p:sp>
        <p:nvSpPr>
          <p:cNvPr id="3" name="Left Arrow 2">
            <a:hlinkClick r:id="" action="ppaction://hlinkshowjump?jump=previousslide"/>
          </p:cNvPr>
          <p:cNvSpPr/>
          <p:nvPr/>
        </p:nvSpPr>
        <p:spPr>
          <a:xfrm>
            <a:off x="170481" y="5512170"/>
            <a:ext cx="1208868" cy="485674"/>
          </a:xfrm>
          <a:prstGeom prst="leftArrow">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قبلی</a:t>
            </a:r>
            <a:endParaRPr lang="en-US" dirty="0"/>
          </a:p>
        </p:txBody>
      </p:sp>
      <p:sp>
        <p:nvSpPr>
          <p:cNvPr id="7" name="Right Arrow 6">
            <a:hlinkClick r:id="" action="ppaction://hlinkshowjump?jump=nextslide"/>
          </p:cNvPr>
          <p:cNvSpPr/>
          <p:nvPr/>
        </p:nvSpPr>
        <p:spPr>
          <a:xfrm>
            <a:off x="9856922" y="5512170"/>
            <a:ext cx="1255363" cy="485674"/>
          </a:xfrm>
          <a:prstGeom prst="rightArrow">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بعدی</a:t>
            </a:r>
            <a:endParaRPr lang="en-US" dirty="0"/>
          </a:p>
        </p:txBody>
      </p:sp>
    </p:spTree>
    <p:extLst>
      <p:ext uri="{BB962C8B-B14F-4D97-AF65-F5344CB8AC3E}">
        <p14:creationId xmlns:p14="http://schemas.microsoft.com/office/powerpoint/2010/main" val="34228130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solidFill>
                  <a:schemeClr val="tx1"/>
                </a:solidFill>
                <a:cs typeface="0 Esfehan Bold" panose="00000700000000000000" pitchFamily="2" charset="-78"/>
              </a:rPr>
              <a:t>لطفا فیلم زیر را با دقت تماشا کنید.</a:t>
            </a:r>
            <a:endParaRPr lang="en-US" dirty="0">
              <a:solidFill>
                <a:schemeClr val="tx1"/>
              </a:solidFill>
              <a:cs typeface="0 Esfehan Bold" panose="00000700000000000000" pitchFamily="2" charset="-78"/>
            </a:endParaRPr>
          </a:p>
        </p:txBody>
      </p:sp>
      <p:pic>
        <p:nvPicPr>
          <p:cNvPr id="4" name="downloa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2412" y="1859797"/>
            <a:ext cx="9144000" cy="4386020"/>
          </a:xfrm>
        </p:spPr>
      </p:pic>
      <p:sp>
        <p:nvSpPr>
          <p:cNvPr id="5" name="Left Arrow 4">
            <a:hlinkClick r:id="" action="ppaction://hlinkshowjump?jump=previousslide"/>
          </p:cNvPr>
          <p:cNvSpPr/>
          <p:nvPr/>
        </p:nvSpPr>
        <p:spPr>
          <a:xfrm>
            <a:off x="108488" y="5501898"/>
            <a:ext cx="1032925" cy="588936"/>
          </a:xfrm>
          <a:prstGeom prst="leftArrow">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l">
              <a:rot lat="0" lon="0" rev="13800000"/>
            </a:lightRig>
          </a:scene3d>
          <a:sp3d extrusionH="107950" prstMaterial="plastic">
            <a:bevelT w="82550" h="63500" prst="divot"/>
            <a:bevelB/>
          </a:sp3d>
        </p:spPr>
        <p:style>
          <a:lnRef idx="0">
            <a:schemeClr val="accent1"/>
          </a:lnRef>
          <a:fillRef idx="3">
            <a:schemeClr val="accent1"/>
          </a:fillRef>
          <a:effectRef idx="3">
            <a:schemeClr val="accent1"/>
          </a:effectRef>
          <a:fontRef idx="minor">
            <a:schemeClr val="lt1"/>
          </a:fontRef>
        </p:style>
        <p:txBody>
          <a:bodyPr rtlCol="0" anchor="ctr"/>
          <a:lstStyle/>
          <a:p>
            <a:pPr algn="ctr"/>
            <a:r>
              <a:rPr lang="fa-IR" dirty="0" smtClean="0"/>
              <a:t>قبلی</a:t>
            </a:r>
          </a:p>
        </p:txBody>
      </p:sp>
      <p:sp>
        <p:nvSpPr>
          <p:cNvPr id="6" name="Multiply 5">
            <a:hlinkClick r:id="" action="ppaction://hlinkshowjump?jump=endshow"/>
          </p:cNvPr>
          <p:cNvSpPr/>
          <p:nvPr/>
        </p:nvSpPr>
        <p:spPr>
          <a:xfrm>
            <a:off x="10692243" y="129152"/>
            <a:ext cx="1456840" cy="1250197"/>
          </a:xfrm>
          <a:prstGeom prst="mathMultiply">
            <a:avLst/>
          </a:prstGeom>
          <a:ln>
            <a:noFill/>
          </a:ln>
          <a:effectLst>
            <a:outerShdw blurRad="184150" dist="241300" dir="11520000" sx="110000" sy="110000" algn="ctr">
              <a:srgbClr val="000000">
                <a:alpha val="18000"/>
              </a:srgb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پایان</a:t>
            </a:r>
            <a:endParaRPr lang="en-US" dirty="0"/>
          </a:p>
        </p:txBody>
      </p:sp>
      <p:sp>
        <p:nvSpPr>
          <p:cNvPr id="7" name="Action Button: Home 6">
            <a:hlinkClick r:id="" action="ppaction://hlinkshowjump?jump=firstslide" highlightClick="1"/>
          </p:cNvPr>
          <p:cNvSpPr/>
          <p:nvPr/>
        </p:nvSpPr>
        <p:spPr>
          <a:xfrm>
            <a:off x="10925511" y="4417017"/>
            <a:ext cx="990303" cy="1193369"/>
          </a:xfrm>
          <a:prstGeom prst="actionButtonHome">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7627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sz="6000" b="1" dirty="0">
                <a:latin typeface="IRANSans"/>
                <a:cs typeface="0 Baran" panose="00000400000000000000" pitchFamily="2" charset="-78"/>
              </a:rPr>
              <a:t>مضرات شکر؛ ۱۰ دلیلی که می‌گوید چرا شکر خطرناک است</a:t>
            </a:r>
            <a:br>
              <a:rPr lang="fa-IR" sz="6000" b="1" dirty="0">
                <a:latin typeface="IRANSans"/>
                <a:cs typeface="0 Baran" panose="00000400000000000000" pitchFamily="2" charset="-78"/>
              </a:rPr>
            </a:br>
            <a:endParaRPr lang="en-US" sz="6000" dirty="0">
              <a:cs typeface="0 Baran" panose="00000400000000000000" pitchFamily="2" charset="-78"/>
            </a:endParaRPr>
          </a:p>
        </p:txBody>
      </p:sp>
      <p:sp>
        <p:nvSpPr>
          <p:cNvPr id="3" name="Text Placeholder 2"/>
          <p:cNvSpPr>
            <a:spLocks noGrp="1"/>
          </p:cNvSpPr>
          <p:nvPr>
            <p:ph type="body" idx="1"/>
          </p:nvPr>
        </p:nvSpPr>
        <p:spPr/>
        <p:txBody>
          <a:bodyPr>
            <a:normAutofit/>
          </a:bodyPr>
          <a:lstStyle/>
          <a:p>
            <a:r>
              <a:rPr lang="fa-IR" sz="4800" dirty="0" smtClean="0">
                <a:cs typeface="0 Lotus Bold" panose="00000700000000000000" pitchFamily="2" charset="-78"/>
              </a:rPr>
              <a:t>در اسلاید های جلوتر با انها اشنا می شوید.</a:t>
            </a:r>
            <a:endParaRPr lang="en-US" sz="4800" dirty="0">
              <a:cs typeface="0 Lotus Bold" panose="00000700000000000000" pitchFamily="2" charset="-78"/>
            </a:endParaRPr>
          </a:p>
        </p:txBody>
      </p:sp>
      <p:sp>
        <p:nvSpPr>
          <p:cNvPr id="4" name="Rectangle 3"/>
          <p:cNvSpPr/>
          <p:nvPr/>
        </p:nvSpPr>
        <p:spPr>
          <a:xfrm>
            <a:off x="5521325" y="6107798"/>
            <a:ext cx="6096000" cy="646331"/>
          </a:xfrm>
          <a:prstGeom prst="rect">
            <a:avLst/>
          </a:prstGeom>
        </p:spPr>
        <p:txBody>
          <a:bodyPr>
            <a:spAutoFit/>
          </a:bodyPr>
          <a:lstStyle/>
          <a:p>
            <a:r>
              <a:rPr lang="fa-IR" dirty="0" smtClean="0">
                <a:solidFill>
                  <a:schemeClr val="tx1">
                    <a:lumMod val="65000"/>
                    <a:lumOff val="35000"/>
                  </a:schemeClr>
                </a:solidFill>
                <a:cs typeface="0 Lotus Bold" panose="00000700000000000000" pitchFamily="2" charset="-78"/>
              </a:rPr>
              <a:t>.</a:t>
            </a:r>
            <a:r>
              <a:rPr lang="fa-IR" dirty="0">
                <a:solidFill>
                  <a:schemeClr val="tx1">
                    <a:lumMod val="65000"/>
                    <a:lumOff val="35000"/>
                  </a:schemeClr>
                </a:solidFill>
                <a:cs typeface="0 Lotus Bold" panose="00000700000000000000" pitchFamily="2" charset="-78"/>
              </a:rPr>
              <a:t/>
            </a:r>
            <a:br>
              <a:rPr lang="fa-IR" dirty="0">
                <a:solidFill>
                  <a:schemeClr val="tx1">
                    <a:lumMod val="65000"/>
                    <a:lumOff val="35000"/>
                  </a:schemeClr>
                </a:solidFill>
                <a:cs typeface="0 Lotus Bold" panose="00000700000000000000" pitchFamily="2" charset="-78"/>
              </a:rPr>
            </a:br>
            <a:endParaRPr lang="en-US" dirty="0"/>
          </a:p>
        </p:txBody>
      </p:sp>
      <p:sp>
        <p:nvSpPr>
          <p:cNvPr id="5" name="Right Arrow 4">
            <a:hlinkClick r:id="" action="ppaction://hlinkshowjump?jump=nextslide"/>
          </p:cNvPr>
          <p:cNvSpPr/>
          <p:nvPr/>
        </p:nvSpPr>
        <p:spPr>
          <a:xfrm>
            <a:off x="10709329" y="5780868"/>
            <a:ext cx="1301857" cy="573437"/>
          </a:xfrm>
          <a:prstGeom prst="rightArrow">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بعدی</a:t>
            </a:r>
            <a:endParaRPr lang="en-US" dirty="0"/>
          </a:p>
        </p:txBody>
      </p:sp>
      <p:sp>
        <p:nvSpPr>
          <p:cNvPr id="6" name="Left Arrow 5">
            <a:hlinkClick r:id="" action="ppaction://hlinkshowjump?jump=previousslide"/>
          </p:cNvPr>
          <p:cNvSpPr/>
          <p:nvPr/>
        </p:nvSpPr>
        <p:spPr>
          <a:xfrm>
            <a:off x="1991090" y="5637781"/>
            <a:ext cx="1162373" cy="470017"/>
          </a:xfrm>
          <a:prstGeom prst="leftArrow">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قبلی</a:t>
            </a:r>
            <a:endParaRPr lang="en-US" dirty="0"/>
          </a:p>
        </p:txBody>
      </p:sp>
    </p:spTree>
    <p:extLst>
      <p:ext uri="{BB962C8B-B14F-4D97-AF65-F5344CB8AC3E}">
        <p14:creationId xmlns:p14="http://schemas.microsoft.com/office/powerpoint/2010/main" val="9376487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7702" y="371959"/>
            <a:ext cx="8778498" cy="1822601"/>
          </a:xfrm>
        </p:spPr>
        <p:txBody>
          <a:bodyPr>
            <a:normAutofit/>
          </a:bodyPr>
          <a:lstStyle/>
          <a:p>
            <a:r>
              <a:rPr lang="fa-IR" sz="2000" dirty="0" smtClean="0"/>
              <a:t>1.</a:t>
            </a:r>
            <a:r>
              <a:rPr lang="fa-IR" sz="2000" dirty="0">
                <a:solidFill>
                  <a:srgbClr val="444444"/>
                </a:solidFill>
                <a:latin typeface="IRANSans"/>
              </a:rPr>
              <a:t> </a:t>
            </a:r>
            <a:r>
              <a:rPr lang="fa-IR" sz="2000" dirty="0">
                <a:solidFill>
                  <a:schemeClr val="accent4"/>
                </a:solidFill>
                <a:latin typeface="IRANSans"/>
              </a:rPr>
              <a:t> </a:t>
            </a:r>
            <a:r>
              <a:rPr lang="fa-IR" sz="2000" dirty="0">
                <a:solidFill>
                  <a:schemeClr val="accent4"/>
                </a:solidFill>
                <a:latin typeface="IRANSans"/>
                <a:cs typeface="0 Lotus Bold" panose="00000700000000000000" pitchFamily="2" charset="-78"/>
              </a:rPr>
              <a:t>شکر نه تنها مواد مغذی به رژیم غذایی اضافه نمی‌کند بلکه برای دندان‌ها هم مضر </a:t>
            </a:r>
            <a:r>
              <a:rPr lang="fa-IR" sz="2000" dirty="0" smtClean="0">
                <a:solidFill>
                  <a:schemeClr val="accent4"/>
                </a:solidFill>
                <a:latin typeface="IRANSans"/>
                <a:cs typeface="0 Lotus Bold" panose="00000700000000000000" pitchFamily="2" charset="-78"/>
              </a:rPr>
              <a:t>است.</a:t>
            </a:r>
            <a:r>
              <a:rPr lang="fa-IR" sz="2000" dirty="0" smtClean="0">
                <a:solidFill>
                  <a:schemeClr val="accent4"/>
                </a:solidFill>
                <a:latin typeface="IRANSans"/>
              </a:rPr>
              <a:t/>
            </a:r>
            <a:br>
              <a:rPr lang="fa-IR" sz="2000" dirty="0" smtClean="0">
                <a:solidFill>
                  <a:schemeClr val="accent4"/>
                </a:solidFill>
                <a:latin typeface="IRANSans"/>
              </a:rPr>
            </a:br>
            <a:r>
              <a:rPr lang="fa-IR" sz="2000" dirty="0">
                <a:solidFill>
                  <a:srgbClr val="444444"/>
                </a:solidFill>
                <a:latin typeface="IRANSans"/>
              </a:rPr>
              <a:t/>
            </a:r>
            <a:br>
              <a:rPr lang="fa-IR" sz="2000" dirty="0">
                <a:solidFill>
                  <a:srgbClr val="444444"/>
                </a:solidFill>
                <a:latin typeface="IRANSans"/>
              </a:rPr>
            </a:br>
            <a:r>
              <a:rPr lang="fa-IR" sz="2000" dirty="0">
                <a:solidFill>
                  <a:schemeClr val="accent4"/>
                </a:solidFill>
                <a:latin typeface="IRANSans"/>
                <a:cs typeface="0 Lotus Bold" panose="00000700000000000000" pitchFamily="2" charset="-78"/>
              </a:rPr>
              <a:t>می‌دانم که درباره‌ی مضرات شکر و خراب شدن دندان‌ها میلیون‌ها بار شنیده‌اید، اما این موضوع آن‌قدر مهم است که ارزش تکرار کردن را دارد. شکر و قند اضافی (مثل ساکاروز و شیره‌ی ذرت حاوی فروکتوز بالا) در واقع یک بسته‌بندی کامل از کالری بدون هیچ مواد مغذی است، یعنی مصرف آن فقط و فقط کالری وارد بدن می‌کند، همین و بس</a:t>
            </a:r>
            <a:endParaRPr lang="en-US" sz="2000" dirty="0">
              <a:solidFill>
                <a:schemeClr val="accent4"/>
              </a:solidFill>
              <a:cs typeface="0 Lotus Bold" panose="00000700000000000000" pitchFamily="2" charset="-78"/>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3268" y="2194560"/>
            <a:ext cx="8942522" cy="4283732"/>
          </a:xfrm>
        </p:spPr>
      </p:pic>
      <p:sp>
        <p:nvSpPr>
          <p:cNvPr id="3" name="Right Arrow 2"/>
          <p:cNvSpPr/>
          <p:nvPr/>
        </p:nvSpPr>
        <p:spPr>
          <a:xfrm>
            <a:off x="11205275" y="6044339"/>
            <a:ext cx="986725" cy="433953"/>
          </a:xfrm>
          <a:prstGeom prst="rightArrow">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بعدی</a:t>
            </a:r>
            <a:endParaRPr lang="en-US" dirty="0"/>
          </a:p>
        </p:txBody>
      </p:sp>
      <p:sp>
        <p:nvSpPr>
          <p:cNvPr id="5" name="Left Arrow 4">
            <a:hlinkClick r:id="" action="ppaction://hlinkshowjump?jump=previousslide"/>
          </p:cNvPr>
          <p:cNvSpPr/>
          <p:nvPr/>
        </p:nvSpPr>
        <p:spPr>
          <a:xfrm>
            <a:off x="418454" y="6044339"/>
            <a:ext cx="991891" cy="433953"/>
          </a:xfrm>
          <a:prstGeom prst="leftArrow">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قبلی</a:t>
            </a:r>
            <a:endParaRPr lang="en-US" dirty="0"/>
          </a:p>
        </p:txBody>
      </p:sp>
    </p:spTree>
    <p:extLst>
      <p:ext uri="{BB962C8B-B14F-4D97-AF65-F5344CB8AC3E}">
        <p14:creationId xmlns:p14="http://schemas.microsoft.com/office/powerpoint/2010/main" val="6648640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294468"/>
            <a:ext cx="10396882" cy="1543297"/>
          </a:xfrm>
        </p:spPr>
        <p:txBody>
          <a:bodyPr>
            <a:normAutofit fontScale="90000"/>
          </a:bodyPr>
          <a:lstStyle/>
          <a:p>
            <a:pPr algn="r"/>
            <a:r>
              <a:rPr lang="fa-IR" sz="2000" dirty="0" smtClean="0"/>
              <a:t>2.</a:t>
            </a:r>
            <a:r>
              <a:rPr lang="fa-IR" sz="2000" dirty="0">
                <a:latin typeface="IRANSans"/>
              </a:rPr>
              <a:t> </a:t>
            </a:r>
            <a:r>
              <a:rPr lang="fa-IR" sz="2000" dirty="0">
                <a:latin typeface="IRANSans"/>
                <a:cs typeface="0 Lotus Bold" panose="00000700000000000000" pitchFamily="2" charset="-78"/>
              </a:rPr>
              <a:t> مصرف شکر سرشار از فروکتوز، منجر به پری کبد </a:t>
            </a:r>
            <a:r>
              <a:rPr lang="fa-IR" sz="2000" dirty="0" smtClean="0">
                <a:latin typeface="IRANSans"/>
                <a:cs typeface="0 Lotus Bold" panose="00000700000000000000" pitchFamily="2" charset="-78"/>
              </a:rPr>
              <a:t>می‌شود.</a:t>
            </a:r>
            <a:br>
              <a:rPr lang="fa-IR" sz="2000" dirty="0" smtClean="0">
                <a:latin typeface="IRANSans"/>
                <a:cs typeface="0 Lotus Bold" panose="00000700000000000000" pitchFamily="2" charset="-78"/>
              </a:rPr>
            </a:br>
            <a:r>
              <a:rPr lang="fa-IR" sz="2000" dirty="0">
                <a:latin typeface="IRANSans"/>
                <a:cs typeface="0 Lotus Bold" panose="00000700000000000000" pitchFamily="2" charset="-78"/>
              </a:rPr>
              <a:t>برای آنکه به خوبی درک کنید مصرف شکر چقدر می‌تواند بد باشد، باید ابتدا بفهمیم این خوراکی مضر از چه عناصری تشکیل شده است. قبل از اینکه شکر یا همان قند موجود در شکر از دستگاه گوارش وارد جریان خون شود، ساختار آن شکسته می‌شود و به دو نوع قند ساده‌ی گلوکوز و فروکتوز تبدیل می‌شود.</a:t>
            </a:r>
            <a:r>
              <a:rPr lang="fa-IR" sz="2000" dirty="0">
                <a:latin typeface="IRANSans"/>
              </a:rPr>
              <a:t/>
            </a:r>
            <a:br>
              <a:rPr lang="fa-IR" sz="2000" dirty="0">
                <a:latin typeface="IRANSans"/>
              </a:rPr>
            </a:br>
            <a:r>
              <a:rPr lang="fa-IR" sz="2000" dirty="0">
                <a:latin typeface="IRANSans"/>
                <a:cs typeface="0 Lotus Bold" panose="00000700000000000000" pitchFamily="2" charset="-78"/>
              </a:rPr>
              <a:t>گلوکوز در هر سلول‌ زنده‌ای وجود دارد و حتی اگر ما آن را به رژیم غذای‌مان اضافه نکنیم بدن آن را می‌سازد.</a:t>
            </a:r>
            <a:br>
              <a:rPr lang="fa-IR" sz="2000" dirty="0">
                <a:latin typeface="IRANSans"/>
                <a:cs typeface="0 Lotus Bold" panose="00000700000000000000" pitchFamily="2" charset="-78"/>
              </a:rPr>
            </a:br>
            <a:endParaRPr lang="en-US" sz="2000" dirty="0">
              <a:cs typeface="0 Lotus Bold" panose="00000700000000000000" pitchFamily="2" charset="-78"/>
            </a:endParaRPr>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813302" y="1837765"/>
            <a:ext cx="7702657" cy="3354167"/>
          </a:xfrm>
        </p:spPr>
      </p:pic>
      <p:sp>
        <p:nvSpPr>
          <p:cNvPr id="3" name="Right Arrow 2">
            <a:hlinkClick r:id="" action="ppaction://hlinkshowjump?jump=nextslide"/>
          </p:cNvPr>
          <p:cNvSpPr/>
          <p:nvPr/>
        </p:nvSpPr>
        <p:spPr>
          <a:xfrm>
            <a:off x="10275376" y="4897464"/>
            <a:ext cx="1286360" cy="511444"/>
          </a:xfrm>
          <a:prstGeom prst="rightArrow">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بعدی</a:t>
            </a:r>
            <a:endParaRPr lang="en-US" dirty="0"/>
          </a:p>
        </p:txBody>
      </p:sp>
      <p:sp>
        <p:nvSpPr>
          <p:cNvPr id="5" name="Left Arrow 4">
            <a:hlinkClick r:id="" action="ppaction://hlinkshowjump?jump=previousslide"/>
          </p:cNvPr>
          <p:cNvSpPr/>
          <p:nvPr/>
        </p:nvSpPr>
        <p:spPr>
          <a:xfrm>
            <a:off x="379708" y="4897464"/>
            <a:ext cx="1053885" cy="464949"/>
          </a:xfrm>
          <a:prstGeom prst="leftArrow">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قبلی</a:t>
            </a:r>
            <a:endParaRPr lang="en-US" dirty="0"/>
          </a:p>
        </p:txBody>
      </p:sp>
    </p:spTree>
    <p:extLst>
      <p:ext uri="{BB962C8B-B14F-4D97-AF65-F5344CB8AC3E}">
        <p14:creationId xmlns:p14="http://schemas.microsoft.com/office/powerpoint/2010/main" val="8255706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2000" dirty="0" smtClean="0">
                <a:solidFill>
                  <a:srgbClr val="C00000"/>
                </a:solidFill>
              </a:rPr>
              <a:t>3.</a:t>
            </a:r>
            <a:r>
              <a:rPr lang="fa-IR" sz="2000" dirty="0" smtClean="0">
                <a:solidFill>
                  <a:srgbClr val="C00000"/>
                </a:solidFill>
                <a:latin typeface="IRANSans"/>
                <a:cs typeface="0 Lotus Bold" panose="00000700000000000000" pitchFamily="2" charset="-78"/>
              </a:rPr>
              <a:t> </a:t>
            </a:r>
            <a:r>
              <a:rPr lang="fa-IR" sz="2000" dirty="0">
                <a:solidFill>
                  <a:srgbClr val="C00000"/>
                </a:solidFill>
                <a:latin typeface="IRANSans"/>
                <a:cs typeface="0 Lotus Bold" panose="00000700000000000000" pitchFamily="2" charset="-78"/>
              </a:rPr>
              <a:t> ازدیاد فروکتوز در کبد به بیماری کبد چرب منجر </a:t>
            </a:r>
            <a:r>
              <a:rPr lang="fa-IR" sz="2000" dirty="0" smtClean="0">
                <a:solidFill>
                  <a:srgbClr val="C00000"/>
                </a:solidFill>
                <a:latin typeface="IRANSans"/>
                <a:cs typeface="0 Lotus Bold" panose="00000700000000000000" pitchFamily="2" charset="-78"/>
              </a:rPr>
              <a:t>می‌شود.</a:t>
            </a:r>
            <a:br>
              <a:rPr lang="fa-IR" sz="2000" dirty="0" smtClean="0">
                <a:solidFill>
                  <a:srgbClr val="C00000"/>
                </a:solidFill>
                <a:latin typeface="IRANSans"/>
                <a:cs typeface="0 Lotus Bold" panose="00000700000000000000" pitchFamily="2" charset="-78"/>
              </a:rPr>
            </a:br>
            <a:r>
              <a:rPr lang="fa-IR" sz="2000" dirty="0">
                <a:solidFill>
                  <a:srgbClr val="C00000"/>
                </a:solidFill>
                <a:latin typeface="IRANSans"/>
                <a:cs typeface="0 Lotus Bold" panose="00000700000000000000" pitchFamily="2" charset="-78"/>
              </a:rPr>
              <a:t>یکی از مضرات شکر ازدیاد فروکتوز در کبد است. هنگامی‌که فروکتوز در کبد به چربی تبدیل شد، به صورت ذرات کلسترول (</a:t>
            </a:r>
            <a:r>
              <a:rPr lang="en-US" sz="2000" dirty="0">
                <a:solidFill>
                  <a:srgbClr val="C00000"/>
                </a:solidFill>
                <a:latin typeface="IRANSans"/>
                <a:cs typeface="0 Lotus Bold" panose="00000700000000000000" pitchFamily="2" charset="-78"/>
              </a:rPr>
              <a:t>VLDL) </a:t>
            </a:r>
            <a:r>
              <a:rPr lang="fa-IR" sz="2000" dirty="0">
                <a:solidFill>
                  <a:srgbClr val="C00000"/>
                </a:solidFill>
                <a:latin typeface="IRANSans"/>
                <a:cs typeface="0 Lotus Bold" panose="00000700000000000000" pitchFamily="2" charset="-78"/>
              </a:rPr>
              <a:t>وارد بدن می‌شود. اما تمام چربی به این صورت از کبد خارج نمی‌شود، بلکه مقداری از آن در کبد باقی می‌ماند. این اتفاق می‌تواند علائمی شبیه به کبد چرب ایجاد کند.</a:t>
            </a:r>
            <a:br>
              <a:rPr lang="fa-IR" sz="2000" dirty="0">
                <a:solidFill>
                  <a:srgbClr val="C00000"/>
                </a:solidFill>
                <a:latin typeface="IRANSans"/>
                <a:cs typeface="0 Lotus Bold" panose="00000700000000000000" pitchFamily="2" charset="-78"/>
              </a:rPr>
            </a:br>
            <a:endParaRPr lang="en-US" sz="2000" dirty="0">
              <a:solidFill>
                <a:srgbClr val="C00000"/>
              </a:solidFill>
              <a:cs typeface="0 Lotus Bold" panose="00000700000000000000" pitchFamily="2" charset="-78"/>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1309" y="2097088"/>
            <a:ext cx="9296102" cy="4226220"/>
          </a:xfrm>
        </p:spPr>
      </p:pic>
      <p:sp>
        <p:nvSpPr>
          <p:cNvPr id="5" name="Right Arrow 4">
            <a:hlinkClick r:id="" action="ppaction://hlinkshowjump?jump=nextslide"/>
          </p:cNvPr>
          <p:cNvSpPr/>
          <p:nvPr/>
        </p:nvSpPr>
        <p:spPr>
          <a:xfrm>
            <a:off x="11406753" y="6075336"/>
            <a:ext cx="785247" cy="387457"/>
          </a:xfrm>
          <a:prstGeom prst="rightArrow">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بعدی</a:t>
            </a:r>
            <a:endParaRPr lang="en-US" dirty="0"/>
          </a:p>
        </p:txBody>
      </p:sp>
      <p:sp>
        <p:nvSpPr>
          <p:cNvPr id="6" name="Left Arrow 5">
            <a:hlinkClick r:id="" action="ppaction://hlinkshowjump?jump=previousslide"/>
          </p:cNvPr>
          <p:cNvSpPr/>
          <p:nvPr/>
        </p:nvSpPr>
        <p:spPr>
          <a:xfrm>
            <a:off x="423473" y="5997844"/>
            <a:ext cx="1022888" cy="464949"/>
          </a:xfrm>
          <a:prstGeom prst="leftArrow">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قبلی</a:t>
            </a:r>
            <a:endParaRPr lang="en-US" dirty="0"/>
          </a:p>
        </p:txBody>
      </p:sp>
    </p:spTree>
    <p:extLst>
      <p:ext uri="{BB962C8B-B14F-4D97-AF65-F5344CB8AC3E}">
        <p14:creationId xmlns:p14="http://schemas.microsoft.com/office/powerpoint/2010/main" val="29779303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2000" dirty="0" smtClean="0">
                <a:solidFill>
                  <a:srgbClr val="002060"/>
                </a:solidFill>
              </a:rPr>
              <a:t>4.</a:t>
            </a:r>
            <a:r>
              <a:rPr lang="fa-IR" sz="2000" dirty="0">
                <a:solidFill>
                  <a:srgbClr val="002060"/>
                </a:solidFill>
                <a:latin typeface="IRANSans"/>
                <a:cs typeface="0 Lotus Bold" panose="00000700000000000000" pitchFamily="2" charset="-78"/>
              </a:rPr>
              <a:t>  شکر باعث مقاومت به انسولین می‌شود و بدن را به سمت </a:t>
            </a:r>
            <a:r>
              <a:rPr lang="fa-IR" sz="2000" dirty="0">
                <a:solidFill>
                  <a:srgbClr val="002060"/>
                </a:solidFill>
                <a:latin typeface="IRANSans"/>
                <a:cs typeface="0 Lotus Bold" panose="00000700000000000000" pitchFamily="2" charset="-78"/>
                <a:hlinkClick r:id="rId2"/>
              </a:rPr>
              <a:t>سندرم متابلیک</a:t>
            </a:r>
            <a:r>
              <a:rPr lang="fa-IR" sz="2000" dirty="0">
                <a:solidFill>
                  <a:srgbClr val="002060"/>
                </a:solidFill>
                <a:latin typeface="IRANSans"/>
                <a:cs typeface="0 Lotus Bold" panose="00000700000000000000" pitchFamily="2" charset="-78"/>
              </a:rPr>
              <a:t> و </a:t>
            </a:r>
            <a:r>
              <a:rPr lang="fa-IR" sz="2000" dirty="0">
                <a:solidFill>
                  <a:srgbClr val="002060"/>
                </a:solidFill>
                <a:latin typeface="IRANSans"/>
                <a:cs typeface="0 Lotus Bold" panose="00000700000000000000" pitchFamily="2" charset="-78"/>
                <a:hlinkClick r:id="rId3"/>
              </a:rPr>
              <a:t>دیابت</a:t>
            </a:r>
            <a:r>
              <a:rPr lang="fa-IR" sz="2000" dirty="0">
                <a:solidFill>
                  <a:srgbClr val="002060"/>
                </a:solidFill>
                <a:latin typeface="IRANSans"/>
                <a:cs typeface="0 Lotus Bold" panose="00000700000000000000" pitchFamily="2" charset="-78"/>
              </a:rPr>
              <a:t> پیش می‌برد</a:t>
            </a:r>
            <a:br>
              <a:rPr lang="fa-IR" sz="2000" dirty="0">
                <a:solidFill>
                  <a:srgbClr val="002060"/>
                </a:solidFill>
                <a:latin typeface="IRANSans"/>
                <a:cs typeface="0 Lotus Bold" panose="00000700000000000000" pitchFamily="2" charset="-78"/>
              </a:rPr>
            </a:br>
            <a:r>
              <a:rPr lang="fa-IR" sz="2000" dirty="0">
                <a:solidFill>
                  <a:srgbClr val="002060"/>
                </a:solidFill>
                <a:latin typeface="IRANSans"/>
                <a:cs typeface="0 Lotus Bold" panose="00000700000000000000" pitchFamily="2" charset="-78"/>
              </a:rPr>
              <a:t>انسولین هورمون بسیار مهمی در بدن است که اجازه می‌دهد گلوکوز (قندخون) از طریق جریان خون وارد سلول‌های بدن شود تا سلول‌ها به جای سوزاندن چربی، گلوکوز بسوزانند، چون ازدیاد بیش از حد گلوکوز در خون بدن را مسموم می‌کند. دلیل از دست رفتن بینایی در افراد دیابتی هم همین مسمومیت با گلوکوز است.</a:t>
            </a:r>
            <a:endParaRPr lang="en-US" sz="2000" dirty="0">
              <a:solidFill>
                <a:srgbClr val="002060"/>
              </a:solidFill>
              <a:cs typeface="0 Lotus Bold" panose="00000700000000000000" pitchFamily="2" charset="-78"/>
            </a:endParaRPr>
          </a:p>
        </p:txBody>
      </p:sp>
      <p:pic>
        <p:nvPicPr>
          <p:cNvPr id="4" name="Content Placeholder 3"/>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1937288" y="2214694"/>
            <a:ext cx="8369085" cy="3907137"/>
          </a:xfrm>
        </p:spPr>
      </p:pic>
      <p:sp>
        <p:nvSpPr>
          <p:cNvPr id="3" name="Right Arrow 2">
            <a:hlinkClick r:id="" action="ppaction://hlinkshowjump?jump=nextslide"/>
          </p:cNvPr>
          <p:cNvSpPr/>
          <p:nvPr/>
        </p:nvSpPr>
        <p:spPr>
          <a:xfrm>
            <a:off x="10709329" y="5656881"/>
            <a:ext cx="1208868" cy="464950"/>
          </a:xfrm>
          <a:prstGeom prst="rightArrow">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بعدی</a:t>
            </a:r>
            <a:endParaRPr lang="en-US" dirty="0"/>
          </a:p>
        </p:txBody>
      </p:sp>
      <p:sp>
        <p:nvSpPr>
          <p:cNvPr id="5" name="Left Arrow 4">
            <a:hlinkClick r:id="" action="ppaction://hlinkshowjump?jump=previousslide"/>
          </p:cNvPr>
          <p:cNvSpPr/>
          <p:nvPr/>
        </p:nvSpPr>
        <p:spPr>
          <a:xfrm>
            <a:off x="294468" y="5711125"/>
            <a:ext cx="960895" cy="356462"/>
          </a:xfrm>
          <a:prstGeom prst="leftArrow">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قبلی</a:t>
            </a:r>
            <a:endParaRPr lang="en-US" dirty="0"/>
          </a:p>
        </p:txBody>
      </p:sp>
    </p:spTree>
    <p:extLst>
      <p:ext uri="{BB962C8B-B14F-4D97-AF65-F5344CB8AC3E}">
        <p14:creationId xmlns:p14="http://schemas.microsoft.com/office/powerpoint/2010/main" val="21146303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fa-IR" sz="2000" dirty="0" smtClean="0">
                <a:cs typeface="0 Lotus Bold" panose="00000700000000000000" pitchFamily="2" charset="-78"/>
              </a:rPr>
              <a:t>5.</a:t>
            </a:r>
            <a:r>
              <a:rPr lang="fa-IR" sz="2000" dirty="0">
                <a:latin typeface="IRANSans"/>
                <a:cs typeface="0 Lotus Bold" panose="00000700000000000000" pitchFamily="2" charset="-78"/>
              </a:rPr>
              <a:t>  مقاومت به انسولین ممکن است به </a:t>
            </a:r>
            <a:r>
              <a:rPr lang="fa-IR" sz="2000" dirty="0">
                <a:latin typeface="IRANSans"/>
                <a:cs typeface="0 Lotus Bold" panose="00000700000000000000" pitchFamily="2" charset="-78"/>
                <a:hlinkClick r:id="rId2"/>
              </a:rPr>
              <a:t>دیابت نوع ۲</a:t>
            </a:r>
            <a:r>
              <a:rPr lang="fa-IR" sz="2000" dirty="0">
                <a:latin typeface="IRANSans"/>
                <a:cs typeface="0 Lotus Bold" panose="00000700000000000000" pitchFamily="2" charset="-78"/>
              </a:rPr>
              <a:t> منجر </a:t>
            </a:r>
            <a:r>
              <a:rPr lang="fa-IR" sz="2000" dirty="0" smtClean="0">
                <a:latin typeface="IRANSans"/>
                <a:cs typeface="0 Lotus Bold" panose="00000700000000000000" pitchFamily="2" charset="-78"/>
              </a:rPr>
              <a:t>شود.</a:t>
            </a:r>
            <a:br>
              <a:rPr lang="fa-IR" sz="2000" dirty="0" smtClean="0">
                <a:latin typeface="IRANSans"/>
                <a:cs typeface="0 Lotus Bold" panose="00000700000000000000" pitchFamily="2" charset="-78"/>
              </a:rPr>
            </a:br>
            <a:r>
              <a:rPr lang="fa-IR" sz="2000" dirty="0">
                <a:latin typeface="IRANSans"/>
                <a:cs typeface="0 Lotus Bold" panose="00000700000000000000" pitchFamily="2" charset="-78"/>
              </a:rPr>
              <a:t>هنگامی‌که سلول‌های بدن نسبت به تأثیرات انسولین مقاومت نشان می‌دهند، </a:t>
            </a:r>
            <a:r>
              <a:rPr lang="fa-IR" sz="2000" dirty="0">
                <a:latin typeface="IRANSans"/>
                <a:cs typeface="0 Lotus Bold" panose="00000700000000000000" pitchFamily="2" charset="-78"/>
                <a:hlinkClick r:id="rId3"/>
              </a:rPr>
              <a:t>سلول‌های بتا</a:t>
            </a:r>
            <a:r>
              <a:rPr lang="fa-IR" sz="2000" dirty="0">
                <a:latin typeface="IRANSans"/>
                <a:cs typeface="0 Lotus Bold" panose="00000700000000000000" pitchFamily="2" charset="-78"/>
              </a:rPr>
              <a:t> در لوزالمعده مقدار بیشتری از آن را تولید می‌کنند و این خیلی مهم است زیرا قندخون بالای مزمن، آسیب‌های شدیدی به بدن می‌زند. در نهایت با زیاد شدن تدریجی مقاومت به انسولین، لوزالمعده نمی‌تواند به تقاضای بدن نسبت به تولید انسولین کافی پاسخ دهد. بنابراین نمی‌تواند سطح قند خون را به اندازه‌ی کافی پایین نگه دارد.</a:t>
            </a:r>
            <a:br>
              <a:rPr lang="fa-IR" sz="2000" dirty="0">
                <a:latin typeface="IRANSans"/>
                <a:cs typeface="0 Lotus Bold" panose="00000700000000000000" pitchFamily="2" charset="-78"/>
              </a:rPr>
            </a:br>
            <a:endParaRPr lang="en-US" sz="2000" dirty="0">
              <a:cs typeface="0 Lotus Bold" panose="00000700000000000000" pitchFamily="2" charset="-78"/>
            </a:endParaRP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999281" y="2092271"/>
            <a:ext cx="7904136" cy="4169043"/>
          </a:xfrm>
        </p:spPr>
      </p:pic>
      <p:sp>
        <p:nvSpPr>
          <p:cNvPr id="3" name="Right Arrow 2">
            <a:hlinkClick r:id="" action="ppaction://hlinkshowjump?jump=nextslide"/>
          </p:cNvPr>
          <p:cNvSpPr/>
          <p:nvPr/>
        </p:nvSpPr>
        <p:spPr>
          <a:xfrm>
            <a:off x="10771322" y="5997844"/>
            <a:ext cx="1208868" cy="480448"/>
          </a:xfrm>
          <a:prstGeom prst="rightArrow">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بعدی</a:t>
            </a:r>
            <a:endParaRPr lang="en-US" dirty="0"/>
          </a:p>
        </p:txBody>
      </p:sp>
      <p:sp>
        <p:nvSpPr>
          <p:cNvPr id="5" name="Left Arrow 4">
            <a:hlinkClick r:id="" action="ppaction://hlinkshowjump?jump=previousslide"/>
          </p:cNvPr>
          <p:cNvSpPr/>
          <p:nvPr/>
        </p:nvSpPr>
        <p:spPr>
          <a:xfrm>
            <a:off x="153378" y="5997844"/>
            <a:ext cx="1053885" cy="480448"/>
          </a:xfrm>
          <a:prstGeom prst="leftArrow">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قبلی</a:t>
            </a:r>
            <a:endParaRPr lang="en-US" dirty="0"/>
          </a:p>
        </p:txBody>
      </p:sp>
    </p:spTree>
    <p:extLst>
      <p:ext uri="{BB962C8B-B14F-4D97-AF65-F5344CB8AC3E}">
        <p14:creationId xmlns:p14="http://schemas.microsoft.com/office/powerpoint/2010/main" val="41573390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fa-IR" sz="2000" dirty="0" smtClean="0">
                <a:solidFill>
                  <a:schemeClr val="tx2">
                    <a:lumMod val="90000"/>
                    <a:lumOff val="10000"/>
                  </a:schemeClr>
                </a:solidFill>
              </a:rPr>
              <a:t>6.</a:t>
            </a:r>
            <a:r>
              <a:rPr lang="fa-IR" sz="2000" dirty="0">
                <a:solidFill>
                  <a:schemeClr val="tx2">
                    <a:lumMod val="90000"/>
                    <a:lumOff val="10000"/>
                  </a:schemeClr>
                </a:solidFill>
                <a:latin typeface="IRANSans"/>
                <a:cs typeface="0 Lotus Bold" panose="00000700000000000000" pitchFamily="2" charset="-78"/>
              </a:rPr>
              <a:t>  شکر می‌تواند سرطان‌زا </a:t>
            </a:r>
            <a:r>
              <a:rPr lang="fa-IR" sz="2000" dirty="0" smtClean="0">
                <a:solidFill>
                  <a:schemeClr val="tx2">
                    <a:lumMod val="90000"/>
                    <a:lumOff val="10000"/>
                  </a:schemeClr>
                </a:solidFill>
                <a:latin typeface="IRANSans"/>
                <a:cs typeface="0 Lotus Bold" panose="00000700000000000000" pitchFamily="2" charset="-78"/>
              </a:rPr>
              <a:t>باشد.</a:t>
            </a:r>
            <a:br>
              <a:rPr lang="fa-IR" sz="2000" dirty="0" smtClean="0">
                <a:solidFill>
                  <a:schemeClr val="tx2">
                    <a:lumMod val="90000"/>
                    <a:lumOff val="10000"/>
                  </a:schemeClr>
                </a:solidFill>
                <a:latin typeface="IRANSans"/>
                <a:cs typeface="0 Lotus Bold" panose="00000700000000000000" pitchFamily="2" charset="-78"/>
              </a:rPr>
            </a:br>
            <a:r>
              <a:rPr lang="fa-IR" sz="2000" dirty="0">
                <a:solidFill>
                  <a:schemeClr val="tx2">
                    <a:lumMod val="90000"/>
                    <a:lumOff val="10000"/>
                  </a:schemeClr>
                </a:solidFill>
                <a:latin typeface="IRANSans"/>
                <a:cs typeface="0 Lotus Bold" panose="00000700000000000000" pitchFamily="2" charset="-78"/>
              </a:rPr>
              <a:t>سرطان یکی از علل اصلی مرگ‌و‌میر در سراسر جهان شناخته می‌شود که به علت تکثیر سلول‌ها و رشد کنترل‌نشده‌ی آنها به‌وجود می‌آید. انسولین یکی از هورمون‌های کلیدی در تنظیم این نوع رشد سلولی است. به همین دلیل بسیاری از محققان بر این باورند که بالارفتن مداوم سطح انسولین (که یکی از نتایج مصرف شکر است) می‌تواند در بروز سرطان نقش داشته باشد.</a:t>
            </a:r>
            <a:br>
              <a:rPr lang="fa-IR" sz="2000" dirty="0">
                <a:solidFill>
                  <a:schemeClr val="tx2">
                    <a:lumMod val="90000"/>
                    <a:lumOff val="10000"/>
                  </a:schemeClr>
                </a:solidFill>
                <a:latin typeface="IRANSans"/>
                <a:cs typeface="0 Lotus Bold" panose="00000700000000000000" pitchFamily="2" charset="-78"/>
              </a:rPr>
            </a:br>
            <a:endParaRPr lang="en-US" sz="2000" dirty="0">
              <a:solidFill>
                <a:schemeClr val="tx2">
                  <a:lumMod val="90000"/>
                  <a:lumOff val="10000"/>
                </a:schemeClr>
              </a:solidFill>
              <a:cs typeface="0 Lotus Bold" panose="00000700000000000000" pitchFamily="2" charset="-78"/>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07965" y="1874517"/>
            <a:ext cx="7119438" cy="4355802"/>
          </a:xfrm>
        </p:spPr>
      </p:pic>
      <p:sp>
        <p:nvSpPr>
          <p:cNvPr id="3" name="Right Arrow 2">
            <a:hlinkClick r:id="" action="ppaction://hlinkshowjump?jump=nextslide"/>
          </p:cNvPr>
          <p:cNvSpPr/>
          <p:nvPr/>
        </p:nvSpPr>
        <p:spPr>
          <a:xfrm>
            <a:off x="10383864" y="6121831"/>
            <a:ext cx="1301858" cy="480447"/>
          </a:xfrm>
          <a:prstGeom prst="rightArrow">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بعدی</a:t>
            </a:r>
            <a:endParaRPr lang="en-US" dirty="0"/>
          </a:p>
        </p:txBody>
      </p:sp>
      <p:sp>
        <p:nvSpPr>
          <p:cNvPr id="5" name="Left Arrow 4">
            <a:hlinkClick r:id="" action="ppaction://hlinkshowjump?jump=previousslide"/>
          </p:cNvPr>
          <p:cNvSpPr/>
          <p:nvPr/>
        </p:nvSpPr>
        <p:spPr>
          <a:xfrm>
            <a:off x="1005739" y="6121830"/>
            <a:ext cx="1115877" cy="480447"/>
          </a:xfrm>
          <a:prstGeom prst="leftArrow">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قبلی</a:t>
            </a:r>
            <a:endParaRPr lang="en-US" dirty="0"/>
          </a:p>
        </p:txBody>
      </p:sp>
    </p:spTree>
    <p:extLst>
      <p:ext uri="{BB962C8B-B14F-4D97-AF65-F5344CB8AC3E}">
        <p14:creationId xmlns:p14="http://schemas.microsoft.com/office/powerpoint/2010/main" val="41545390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fa-IR" sz="2000" dirty="0" smtClean="0">
                <a:cs typeface="0 Lotus Bold" panose="00000700000000000000" pitchFamily="2" charset="-78"/>
              </a:rPr>
              <a:t>7.</a:t>
            </a:r>
            <a:r>
              <a:rPr lang="fa-IR" sz="2000" dirty="0">
                <a:solidFill>
                  <a:schemeClr val="accent4"/>
                </a:solidFill>
                <a:latin typeface="IRANSans"/>
                <a:cs typeface="0 Lotus Bold" panose="00000700000000000000" pitchFamily="2" charset="-78"/>
              </a:rPr>
              <a:t>  باتوجه به تأثیر قند روی هورمون‌ها و مغز، شکر می‌تواند باعث چاقی </a:t>
            </a:r>
            <a:r>
              <a:rPr lang="fa-IR" sz="2000" dirty="0" smtClean="0">
                <a:solidFill>
                  <a:schemeClr val="accent4"/>
                </a:solidFill>
                <a:latin typeface="IRANSans"/>
                <a:cs typeface="0 Lotus Bold" panose="00000700000000000000" pitchFamily="2" charset="-78"/>
              </a:rPr>
              <a:t>شود.</a:t>
            </a:r>
            <a:br>
              <a:rPr lang="fa-IR" sz="2000" dirty="0" smtClean="0">
                <a:solidFill>
                  <a:schemeClr val="accent4"/>
                </a:solidFill>
                <a:latin typeface="IRANSans"/>
                <a:cs typeface="0 Lotus Bold" panose="00000700000000000000" pitchFamily="2" charset="-78"/>
              </a:rPr>
            </a:br>
            <a:r>
              <a:rPr lang="fa-IR" sz="2000" dirty="0">
                <a:solidFill>
                  <a:schemeClr val="accent4"/>
                </a:solidFill>
                <a:latin typeface="IRANSans"/>
                <a:cs typeface="0 Lotus Bold" panose="00000700000000000000" pitchFamily="2" charset="-78"/>
              </a:rPr>
              <a:t>تمام کالری‌ها یکسان تولید نمی‌شوند. غذاهای مختلف تأثیرات مختلفی روی مغز و هورمون‌ها‌ی کنترل‌کننده‌ی مصرف مواد غذایی دارند. مطالعات نشان می‌دهد که فروکتوز تأثیرات مشابه گلوکوز روی حس سیری ندارد.</a:t>
            </a:r>
            <a:br>
              <a:rPr lang="fa-IR" sz="2000" dirty="0">
                <a:solidFill>
                  <a:schemeClr val="accent4"/>
                </a:solidFill>
                <a:latin typeface="IRANSans"/>
                <a:cs typeface="0 Lotus Bold" panose="00000700000000000000" pitchFamily="2" charset="-78"/>
              </a:rPr>
            </a:br>
            <a:endParaRPr lang="en-US" sz="2000" dirty="0">
              <a:solidFill>
                <a:schemeClr val="accent4"/>
              </a:solidFill>
              <a:cs typeface="0 Lotus Bold" panose="00000700000000000000" pitchFamily="2" charset="-78"/>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0656" y="2285999"/>
            <a:ext cx="6431797" cy="3812583"/>
          </a:xfrm>
        </p:spPr>
      </p:pic>
      <p:sp>
        <p:nvSpPr>
          <p:cNvPr id="3" name="Right Arrow 2">
            <a:hlinkClick r:id="" action="ppaction://hlinkshowjump?jump=nextslide"/>
          </p:cNvPr>
          <p:cNvSpPr/>
          <p:nvPr/>
        </p:nvSpPr>
        <p:spPr>
          <a:xfrm>
            <a:off x="10569844" y="5625884"/>
            <a:ext cx="1622156" cy="472698"/>
          </a:xfrm>
          <a:prstGeom prst="rightArrow">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بعدی</a:t>
            </a:r>
            <a:endParaRPr lang="en-US" dirty="0"/>
          </a:p>
        </p:txBody>
      </p:sp>
      <p:sp>
        <p:nvSpPr>
          <p:cNvPr id="5" name="Left Arrow 4">
            <a:hlinkClick r:id="" action="ppaction://hlinkshowjump?jump=previousslide"/>
          </p:cNvPr>
          <p:cNvSpPr/>
          <p:nvPr/>
        </p:nvSpPr>
        <p:spPr>
          <a:xfrm>
            <a:off x="148527" y="5625884"/>
            <a:ext cx="1146875" cy="472698"/>
          </a:xfrm>
          <a:prstGeom prst="leftArrow">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قبلی</a:t>
            </a:r>
            <a:endParaRPr lang="en-US" dirty="0"/>
          </a:p>
        </p:txBody>
      </p:sp>
    </p:spTree>
    <p:extLst>
      <p:ext uri="{BB962C8B-B14F-4D97-AF65-F5344CB8AC3E}">
        <p14:creationId xmlns:p14="http://schemas.microsoft.com/office/powerpoint/2010/main" val="251630180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24.jpeg"/></Relationships>
</file>

<file path=ppt/theme/_rels/theme13.xml.rels><?xml version="1.0" encoding="UTF-8" standalone="yes"?>
<Relationships xmlns="http://schemas.openxmlformats.org/package/2006/relationships"><Relationship Id="rId1" Type="http://schemas.openxmlformats.org/officeDocument/2006/relationships/image" Target="../media/image25.jpeg"/></Relationships>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_rels/them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_rels/theme8.xml.rels><?xml version="1.0" encoding="UTF-8" standalone="yes"?>
<Relationships xmlns="http://schemas.openxmlformats.org/package/2006/relationships"><Relationship Id="rId1" Type="http://schemas.openxmlformats.org/officeDocument/2006/relationships/image" Target="../media/image17.jpeg"/></Relationships>
</file>

<file path=ppt/theme/_rels/them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image" Target="../media/image18.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10.xml><?xml version="1.0" encoding="utf-8"?>
<a:theme xmlns:a="http://schemas.openxmlformats.org/drawingml/2006/main" name="Slice">
  <a:themeElements>
    <a:clrScheme name="Slice">
      <a:dk1>
        <a:sysClr val="windowText" lastClr="000000"/>
      </a:dk1>
      <a:lt1>
        <a:sysClr val="window" lastClr="FFFFFF"/>
      </a:lt1>
      <a:dk2>
        <a:srgbClr val="AD2E03"/>
      </a:dk2>
      <a:lt2>
        <a:srgbClr val="D75626"/>
      </a:lt2>
      <a:accent1>
        <a:srgbClr val="760603"/>
      </a:accent1>
      <a:accent2>
        <a:srgbClr val="FA9C1F"/>
      </a:accent2>
      <a:accent3>
        <a:srgbClr val="D9BB55"/>
      </a:accent3>
      <a:accent4>
        <a:srgbClr val="829551"/>
      </a:accent4>
      <a:accent5>
        <a:srgbClr val="58A28B"/>
      </a:accent5>
      <a:accent6>
        <a:srgbClr val="426480"/>
      </a:accent6>
      <a:hlink>
        <a:srgbClr val="460402"/>
      </a:hlink>
      <a:folHlink>
        <a:srgbClr val="991111"/>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142000"/>
                <a:satMod val="200000"/>
                <a:lumMod val="118000"/>
              </a:schemeClr>
            </a:gs>
            <a:gs pos="100000">
              <a:schemeClr val="phClr">
                <a:shade val="94000"/>
                <a:hueMod val="22000"/>
                <a:satMod val="220000"/>
                <a:lumMod val="62000"/>
              </a:schemeClr>
            </a:gs>
          </a:gsLst>
          <a:lin ang="6120000" scaled="1"/>
        </a:gradFill>
        <a:gradFill rotWithShape="1">
          <a:gsLst>
            <a:gs pos="0">
              <a:schemeClr val="phClr">
                <a:tint val="97000"/>
                <a:hueMod val="142000"/>
                <a:satMod val="200000"/>
                <a:lumMod val="118000"/>
              </a:schemeClr>
            </a:gs>
            <a:gs pos="100000">
              <a:schemeClr val="phClr">
                <a:shade val="92000"/>
                <a:hueMod val="22000"/>
                <a:satMod val="220000"/>
                <a:lumMod val="62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2903AAAE-3EA5-424A-B142-CC51DC1F897D}"/>
    </a:ext>
  </a:extLst>
</a:theme>
</file>

<file path=ppt/theme/theme11.xml><?xml version="1.0" encoding="utf-8"?>
<a:theme xmlns:a="http://schemas.openxmlformats.org/drawingml/2006/main" name="Banded">
  <a:themeElements>
    <a:clrScheme name="Banded">
      <a:dk1>
        <a:srgbClr val="2C2C2C"/>
      </a:dk1>
      <a:lt1>
        <a:srgbClr val="FFFFFF"/>
      </a:lt1>
      <a:dk2>
        <a:srgbClr val="F56617"/>
      </a:dk2>
      <a:lt2>
        <a:srgbClr val="DDDDDD"/>
      </a:lt2>
      <a:accent1>
        <a:srgbClr val="FFC000"/>
      </a:accent1>
      <a:accent2>
        <a:srgbClr val="BD582C"/>
      </a:accent2>
      <a:accent3>
        <a:srgbClr val="865640"/>
      </a:accent3>
      <a:accent4>
        <a:srgbClr val="9B8357"/>
      </a:accent4>
      <a:accent5>
        <a:srgbClr val="C2BC80"/>
      </a:accent5>
      <a:accent6>
        <a:srgbClr val="94A080"/>
      </a:accent6>
      <a:hlink>
        <a:srgbClr val="FF9933"/>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B7CF026C-957E-4F4E-893C-D02C23AB6317}"/>
    </a:ext>
  </a:extLst>
</a:theme>
</file>

<file path=ppt/theme/theme12.xml><?xml version="1.0" encoding="utf-8"?>
<a:theme xmlns:a="http://schemas.openxmlformats.org/drawingml/2006/main" name="Headlines">
  <a:themeElements>
    <a:clrScheme name="Headlines">
      <a:dk1>
        <a:sysClr val="windowText" lastClr="000000"/>
      </a:dk1>
      <a:lt1>
        <a:sysClr val="window" lastClr="FFFFFF"/>
      </a:lt1>
      <a:dk2>
        <a:srgbClr val="1B2135"/>
      </a:dk2>
      <a:lt2>
        <a:srgbClr val="F4EFDF"/>
      </a:lt2>
      <a:accent1>
        <a:srgbClr val="33A485"/>
      </a:accent1>
      <a:accent2>
        <a:srgbClr val="EC6E39"/>
      </a:accent2>
      <a:accent3>
        <a:srgbClr val="D5A52C"/>
      </a:accent3>
      <a:accent4>
        <a:srgbClr val="909081"/>
      </a:accent4>
      <a:accent5>
        <a:srgbClr val="3BA1C1"/>
      </a:accent5>
      <a:accent6>
        <a:srgbClr val="916A8C"/>
      </a:accent6>
      <a:hlink>
        <a:srgbClr val="3BA1C1"/>
      </a:hlink>
      <a:folHlink>
        <a:srgbClr val="916A8C"/>
      </a:folHlink>
    </a:clrScheme>
    <a:fontScheme name="Headlines">
      <a:majorFont>
        <a:latin typeface="Century Schoolbook" panose="02040604050505020304"/>
        <a:ea typeface=""/>
        <a:cs typeface=""/>
        <a:font script="Jpan" typeface="メイリオ"/>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 id="{3841520A-25F2-4EB8-BE4C-611DB5ABEED9}" vid="{0A845BBA-79DB-48B1-B20E-7DB1D9224837}"/>
    </a:ext>
  </a:extLst>
</a:theme>
</file>

<file path=ppt/theme/theme13.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3.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4.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5.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6.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7.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8.xml><?xml version="1.0" encoding="utf-8"?>
<a:theme xmlns:a="http://schemas.openxmlformats.org/drawingml/2006/main" name="Circuit">
  <a:themeElements>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88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82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97ECCC31-8429-4523-BE8D-8F09B7A4D46D}"/>
    </a:ext>
  </a:extLst>
</a:theme>
</file>

<file path=ppt/theme/theme9.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TM03090434[[fn=Wood Type]]</Template>
  <TotalTime>70</TotalTime>
  <Words>82</Words>
  <Application>Microsoft Office PowerPoint</Application>
  <PresentationFormat>Widescreen</PresentationFormat>
  <Paragraphs>41</Paragraphs>
  <Slides>13</Slides>
  <Notes>0</Notes>
  <HiddenSlides>0</HiddenSlides>
  <MMClips>1</MMClips>
  <ScaleCrop>false</ScaleCrop>
  <HeadingPairs>
    <vt:vector size="6" baseType="variant">
      <vt:variant>
        <vt:lpstr>Fonts Used</vt:lpstr>
      </vt:variant>
      <vt:variant>
        <vt:i4>22</vt:i4>
      </vt:variant>
      <vt:variant>
        <vt:lpstr>Theme</vt:lpstr>
      </vt:variant>
      <vt:variant>
        <vt:i4>13</vt:i4>
      </vt:variant>
      <vt:variant>
        <vt:lpstr>Slide Titles</vt:lpstr>
      </vt:variant>
      <vt:variant>
        <vt:i4>13</vt:i4>
      </vt:variant>
    </vt:vector>
  </HeadingPairs>
  <TitlesOfParts>
    <vt:vector size="48" baseType="lpstr">
      <vt:lpstr>0 Baran</vt:lpstr>
      <vt:lpstr>0 Esfehan Bold</vt:lpstr>
      <vt:lpstr>0 Fantezy</vt:lpstr>
      <vt:lpstr>0 Kaj</vt:lpstr>
      <vt:lpstr>0 Lotus Bold</vt:lpstr>
      <vt:lpstr>Arial</vt:lpstr>
      <vt:lpstr>Century Gothic</vt:lpstr>
      <vt:lpstr>Century Schoolbook</vt:lpstr>
      <vt:lpstr>Corbel</vt:lpstr>
      <vt:lpstr>Garamond</vt:lpstr>
      <vt:lpstr>Gill Sans MT</vt:lpstr>
      <vt:lpstr>Impact</vt:lpstr>
      <vt:lpstr>IRANSans</vt:lpstr>
      <vt:lpstr>Majalla UI</vt:lpstr>
      <vt:lpstr>Rockwell</vt:lpstr>
      <vt:lpstr>Rockwell Condensed</vt:lpstr>
      <vt:lpstr>Tahoma</vt:lpstr>
      <vt:lpstr>Times New Roman</vt:lpstr>
      <vt:lpstr>Trebuchet MS</vt:lpstr>
      <vt:lpstr>Tw Cen MT</vt:lpstr>
      <vt:lpstr>Wingdings</vt:lpstr>
      <vt:lpstr>Wingdings 3</vt:lpstr>
      <vt:lpstr>Wood Type</vt:lpstr>
      <vt:lpstr>Parallax</vt:lpstr>
      <vt:lpstr>Vapor Trail</vt:lpstr>
      <vt:lpstr>Main Event</vt:lpstr>
      <vt:lpstr>Droplet</vt:lpstr>
      <vt:lpstr>Berlin</vt:lpstr>
      <vt:lpstr>Badge</vt:lpstr>
      <vt:lpstr>Circuit</vt:lpstr>
      <vt:lpstr>Organic</vt:lpstr>
      <vt:lpstr>Slice</vt:lpstr>
      <vt:lpstr>Banded</vt:lpstr>
      <vt:lpstr>Headlines</vt:lpstr>
      <vt:lpstr>Mesh</vt:lpstr>
      <vt:lpstr>محمد سلیمیان</vt:lpstr>
      <vt:lpstr>مضرات شکر؛ ۱۰ دلیلی که می‌گوید چرا شکر خطرناک است </vt:lpstr>
      <vt:lpstr>1.  شکر نه تنها مواد مغذی به رژیم غذایی اضافه نمی‌کند بلکه برای دندان‌ها هم مضر است.  می‌دانم که درباره‌ی مضرات شکر و خراب شدن دندان‌ها میلیون‌ها بار شنیده‌اید، اما این موضوع آن‌قدر مهم است که ارزش تکرار کردن را دارد. شکر و قند اضافی (مثل ساکاروز و شیره‌ی ذرت حاوی فروکتوز بالا) در واقع یک بسته‌بندی کامل از کالری بدون هیچ مواد مغذی است، یعنی مصرف آن فقط و فقط کالری وارد بدن می‌کند، همین و بس</vt:lpstr>
      <vt:lpstr>2.  مصرف شکر سرشار از فروکتوز، منجر به پری کبد می‌شود. برای آنکه به خوبی درک کنید مصرف شکر چقدر می‌تواند بد باشد، باید ابتدا بفهمیم این خوراکی مضر از چه عناصری تشکیل شده است. قبل از اینکه شکر یا همان قند موجود در شکر از دستگاه گوارش وارد جریان خون شود، ساختار آن شکسته می‌شود و به دو نوع قند ساده‌ی گلوکوز و فروکتوز تبدیل می‌شود. گلوکوز در هر سلول‌ زنده‌ای وجود دارد و حتی اگر ما آن را به رژیم غذای‌مان اضافه نکنیم بدن آن را می‌سازد. </vt:lpstr>
      <vt:lpstr>3.  ازدیاد فروکتوز در کبد به بیماری کبد چرب منجر می‌شود. یکی از مضرات شکر ازدیاد فروکتوز در کبد است. هنگامی‌که فروکتوز در کبد به چربی تبدیل شد، به صورت ذرات کلسترول (VLDL) وارد بدن می‌شود. اما تمام چربی به این صورت از کبد خارج نمی‌شود، بلکه مقداری از آن در کبد باقی می‌ماند. این اتفاق می‌تواند علائمی شبیه به کبد چرب ایجاد کند. </vt:lpstr>
      <vt:lpstr>4.  شکر باعث مقاومت به انسولین می‌شود و بدن را به سمت سندرم متابلیک و دیابت پیش می‌برد انسولین هورمون بسیار مهمی در بدن است که اجازه می‌دهد گلوکوز (قندخون) از طریق جریان خون وارد سلول‌های بدن شود تا سلول‌ها به جای سوزاندن چربی، گلوکوز بسوزانند، چون ازدیاد بیش از حد گلوکوز در خون بدن را مسموم می‌کند. دلیل از دست رفتن بینایی در افراد دیابتی هم همین مسمومیت با گلوکوز است.</vt:lpstr>
      <vt:lpstr>5.  مقاومت به انسولین ممکن است به دیابت نوع ۲ منجر شود. هنگامی‌که سلول‌های بدن نسبت به تأثیرات انسولین مقاومت نشان می‌دهند، سلول‌های بتا در لوزالمعده مقدار بیشتری از آن را تولید می‌کنند و این خیلی مهم است زیرا قندخون بالای مزمن، آسیب‌های شدیدی به بدن می‌زند. در نهایت با زیاد شدن تدریجی مقاومت به انسولین، لوزالمعده نمی‌تواند به تقاضای بدن نسبت به تولید انسولین کافی پاسخ دهد. بنابراین نمی‌تواند سطح قند خون را به اندازه‌ی کافی پایین نگه دارد. </vt:lpstr>
      <vt:lpstr>6.  شکر می‌تواند سرطان‌زا باشد. سرطان یکی از علل اصلی مرگ‌و‌میر در سراسر جهان شناخته می‌شود که به علت تکثیر سلول‌ها و رشد کنترل‌نشده‌ی آنها به‌وجود می‌آید. انسولین یکی از هورمون‌های کلیدی در تنظیم این نوع رشد سلولی است. به همین دلیل بسیاری از محققان بر این باورند که بالارفتن مداوم سطح انسولین (که یکی از نتایج مصرف شکر است) می‌تواند در بروز سرطان نقش داشته باشد. </vt:lpstr>
      <vt:lpstr>7.  باتوجه به تأثیر قند روی هورمون‌ها و مغز، شکر می‌تواند باعث چاقی شود. تمام کالری‌ها یکسان تولید نمی‌شوند. غذاهای مختلف تأثیرات مختلفی روی مغز و هورمون‌ها‌ی کنترل‌کننده‌ی مصرف مواد غذایی دارند. مطالعات نشان می‌دهد که فروکتوز تأثیرات مشابه گلوکوز روی حس سیری ندارد. </vt:lpstr>
      <vt:lpstr>8.  شکر دوپامین زیادی در مغز آزاد می‌کند، بنابراین اعتیادآور است. شکر می‌تواند برای بسیاری از مردم اعتیادآور باشد، چون مانند تأثیر سوء مصرف مواد مخدر، شکر هم به‌عنوان پاداش در مرکز مغز دوپامین آزاد می‌کند. </vt:lpstr>
      <vt:lpstr>9.  شکر یکی از عوامل مؤثر در چاقی بزرگ‌سالان و کودکان است. شکر روی هورمون‌ها تأثیر می‌گذارد و باعث می‌شود مغز برای فاجعه‌ای به‌نام چاقی نسخه‌‌ی ویژه‌ای بپیچد. مغز روند ایجاد سیری را کاهش می‌دهد،در نتیجه فرد کنترل خود را از دست می‌دهد و در خوردن افراط می‌کند و مسلما افرادی که بیشتر می‌خورند، مستعد چاقی و اضافه‌وزن هستند. مهم است بدانید که این امر درباره‌ی تمام گروه‌های سنی صدق می‌کند. مطالعات نشان می‌دهد بین مصرف شکر و چاقی رابطه‌ی قوی وجود دارد که البته همه از آن مطلع هستیم. </vt:lpstr>
      <vt:lpstr>10.  این چربی نیست که کلسترول را بالا می‌برد و باعث افزایش بیماری‌های قلبی می‌شود، همه‌چیز تقصیر شکر است. برای چندین دهه، افراد چربی‌های اشباع‌شده را قاتل شماره‌ یک قلب می‌دانستند. اما مطالعات جدید نشان می‌دهند که چربی‌های اشباع‌شده بی‌ضرر هستند و در واقع این شکر است که به خاطر تأثیرات مضر فروکتوز روی سوخت‌وساز، بدن را به سمت بیماری‌های قلبی هدایت می‌کند. مطالعات نشان می‌دهد که ازدیاد فروکتوز منجر به افزایش تریگلیسیرید، کلسترول بد (LDL) متراکم و LDL اکسیدشده (کلسترول بسیار بسیار بد) می‌شود. بالا رفتن سطح گلوکوز و انسولین خون چاقی شکمی را در کمتر از ۱۰ هفته افزایش می‌دهد و همه‌ی اینها عوامل عمده و خطرناک بروز بیماری‌های قلبی است. پس عجیب نیست که مطالعات ارتباط آماری قوی‌ بین مصرف شکر و خطر ابتلا به بیماری‌های قلبی پیدا کرده باشند. </vt:lpstr>
      <vt:lpstr>لطفا فیلم زیر را با دقت تماشا کنید.</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محمد سلیمیان</dc:title>
  <dc:creator>User</dc:creator>
  <cp:lastModifiedBy>User</cp:lastModifiedBy>
  <cp:revision>9</cp:revision>
  <dcterms:created xsi:type="dcterms:W3CDTF">2020-12-09T07:02:11Z</dcterms:created>
  <dcterms:modified xsi:type="dcterms:W3CDTF">2020-12-09T10:44:15Z</dcterms:modified>
</cp:coreProperties>
</file>