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7CF3943-5741-4A11-A7F3-39F775BB3AE9}" type="datetimeFigureOut">
              <a:rPr lang="fa-IR" smtClean="0"/>
              <a:t>02/12/1442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C8279899-B45C-474D-8AD9-4A7433CDB47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6989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89BCE-F898-4DA1-AF88-30CC11301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Lesson 2</a:t>
            </a: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writing</a:t>
            </a:r>
            <a:endParaRPr lang="fa-IR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951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FB69E-F070-477E-A343-62AA83378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263" y="452718"/>
            <a:ext cx="7950571" cy="140053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Adjectives</a:t>
            </a:r>
            <a:br>
              <a:rPr lang="fa-IR" dirty="0">
                <a:solidFill>
                  <a:schemeClr val="bg1"/>
                </a:solidFill>
              </a:rPr>
            </a:br>
            <a:r>
              <a:rPr lang="fa-IR" dirty="0">
                <a:solidFill>
                  <a:schemeClr val="bg1"/>
                </a:solidFill>
              </a:rPr>
              <a:t>صفات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594EB-59C3-4AF6-93DA-7053349D8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370" y="2052918"/>
            <a:ext cx="10650828" cy="4195481"/>
          </a:xfrm>
        </p:spPr>
        <p:txBody>
          <a:bodyPr>
            <a:normAutofit/>
          </a:bodyPr>
          <a:lstStyle/>
          <a:p>
            <a:r>
              <a:rPr lang="fa-IR" sz="2400" b="1" dirty="0">
                <a:solidFill>
                  <a:schemeClr val="bg1"/>
                </a:solidFill>
              </a:rPr>
              <a:t>صفت </a:t>
            </a:r>
            <a:r>
              <a:rPr lang="en-US" sz="2400" b="1" dirty="0">
                <a:solidFill>
                  <a:schemeClr val="bg1"/>
                </a:solidFill>
              </a:rPr>
              <a:t>:</a:t>
            </a:r>
            <a:r>
              <a:rPr lang="fa-IR" sz="2400" b="1" dirty="0">
                <a:solidFill>
                  <a:schemeClr val="bg1"/>
                </a:solidFill>
              </a:rPr>
              <a:t>  </a:t>
            </a:r>
            <a:r>
              <a:rPr lang="fa-IR" sz="2400" b="1" dirty="0">
                <a:solidFill>
                  <a:srgbClr val="002060"/>
                </a:solidFill>
              </a:rPr>
              <a:t>کلمه ای است که اسم راتوصیف می کند وویژگی یاصفت خاصی رابه آن اسم می دهد.</a:t>
            </a:r>
          </a:p>
          <a:p>
            <a:endParaRPr lang="fa-IR" sz="2400" b="1" dirty="0"/>
          </a:p>
          <a:p>
            <a:r>
              <a:rPr lang="fa-IR" sz="2400" b="1" dirty="0"/>
              <a:t>                           </a:t>
            </a:r>
            <a:r>
              <a:rPr lang="fa-IR" sz="2400" b="1" dirty="0">
                <a:solidFill>
                  <a:schemeClr val="bg1"/>
                </a:solidFill>
              </a:rPr>
              <a:t>پسر</a:t>
            </a:r>
            <a:r>
              <a:rPr lang="fa-IR" sz="2400" b="1" dirty="0"/>
              <a:t> </a:t>
            </a:r>
            <a:r>
              <a:rPr lang="fa-IR" sz="2400" b="1" dirty="0">
                <a:solidFill>
                  <a:srgbClr val="C00000"/>
                </a:solidFill>
              </a:rPr>
              <a:t>خوب</a:t>
            </a:r>
            <a:r>
              <a:rPr lang="fa-IR" sz="2400" b="1" dirty="0"/>
              <a:t>       </a:t>
            </a:r>
            <a:r>
              <a:rPr lang="en-US" sz="2400" b="1" dirty="0">
                <a:solidFill>
                  <a:srgbClr val="C00000"/>
                </a:solidFill>
              </a:rPr>
              <a:t>good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chemeClr val="bg1"/>
                </a:solidFill>
              </a:rPr>
              <a:t>boy</a:t>
            </a:r>
            <a:r>
              <a:rPr lang="fa-IR" sz="2400" b="1" dirty="0"/>
              <a:t>          </a:t>
            </a:r>
            <a:r>
              <a:rPr lang="fa-IR" sz="2400" b="1" dirty="0">
                <a:solidFill>
                  <a:schemeClr val="bg1"/>
                </a:solidFill>
              </a:rPr>
              <a:t>ماشین</a:t>
            </a:r>
            <a:r>
              <a:rPr lang="fa-IR" sz="2400" b="1" dirty="0"/>
              <a:t> </a:t>
            </a:r>
            <a:r>
              <a:rPr lang="fa-IR" sz="2400" b="1" dirty="0">
                <a:solidFill>
                  <a:srgbClr val="C00000"/>
                </a:solidFill>
              </a:rPr>
              <a:t>جدید</a:t>
            </a:r>
            <a:r>
              <a:rPr lang="fa-IR" sz="2400" b="1" dirty="0">
                <a:solidFill>
                  <a:srgbClr val="FFFF00"/>
                </a:solidFill>
              </a:rPr>
              <a:t>   </a:t>
            </a:r>
            <a:r>
              <a:rPr lang="en-US" sz="2400" b="1" dirty="0">
                <a:solidFill>
                  <a:schemeClr val="bg1"/>
                </a:solidFill>
              </a:rPr>
              <a:t>new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car</a:t>
            </a:r>
            <a:endParaRPr lang="fa-IR" sz="2400" b="1" dirty="0">
              <a:solidFill>
                <a:schemeClr val="bg1"/>
              </a:solidFill>
            </a:endParaRPr>
          </a:p>
          <a:p>
            <a:r>
              <a:rPr lang="fa-IR" sz="2400" b="1" dirty="0">
                <a:solidFill>
                  <a:schemeClr val="bg1"/>
                </a:solidFill>
              </a:rPr>
              <a:t>جایگاه صفت: </a:t>
            </a:r>
          </a:p>
          <a:p>
            <a:r>
              <a:rPr lang="fa-IR" sz="2400" b="1" dirty="0">
                <a:solidFill>
                  <a:srgbClr val="002060"/>
                </a:solidFill>
              </a:rPr>
              <a:t>1. قبل ازاسم: مثل مثالهای بالا</a:t>
            </a:r>
          </a:p>
          <a:p>
            <a:endParaRPr lang="fa-IR" sz="2400" b="1" dirty="0"/>
          </a:p>
          <a:p>
            <a:r>
              <a:rPr lang="fa-IR" sz="2400" b="1" dirty="0">
                <a:solidFill>
                  <a:srgbClr val="002060"/>
                </a:solidFill>
              </a:rPr>
              <a:t>2. بعداز افعال </a:t>
            </a:r>
            <a:r>
              <a:rPr lang="en-US" sz="2400" b="1" dirty="0">
                <a:solidFill>
                  <a:srgbClr val="002060"/>
                </a:solidFill>
              </a:rPr>
              <a:t>be</a:t>
            </a:r>
            <a:r>
              <a:rPr lang="fa-IR" sz="2400" b="1" dirty="0">
                <a:solidFill>
                  <a:srgbClr val="002060"/>
                </a:solidFill>
              </a:rPr>
              <a:t> (  </a:t>
            </a:r>
            <a:r>
              <a:rPr lang="en-US" sz="2400" b="1" dirty="0">
                <a:solidFill>
                  <a:srgbClr val="002060"/>
                </a:solidFill>
              </a:rPr>
              <a:t> am / is / are / was / were</a:t>
            </a:r>
            <a:r>
              <a:rPr lang="fa-IR" sz="2400" b="1" dirty="0">
                <a:solidFill>
                  <a:srgbClr val="002060"/>
                </a:solidFill>
              </a:rPr>
              <a:t>)</a:t>
            </a:r>
            <a:endParaRPr lang="en-US" sz="2400" b="1" dirty="0">
              <a:solidFill>
                <a:srgbClr val="002060"/>
              </a:solidFill>
            </a:endParaRPr>
          </a:p>
          <a:p>
            <a:pPr algn="l"/>
            <a:r>
              <a:rPr lang="en-US" sz="2400" b="1" dirty="0"/>
              <a:t>             </a:t>
            </a:r>
            <a:r>
              <a:rPr lang="en-US" sz="2400" b="1" dirty="0">
                <a:solidFill>
                  <a:schemeClr val="bg1"/>
                </a:solidFill>
              </a:rPr>
              <a:t>He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chemeClr val="bg1"/>
                </a:solidFill>
              </a:rPr>
              <a:t>is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happy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  <a:r>
              <a:rPr lang="en-US" sz="2400" b="1" dirty="0"/>
              <a:t>                           </a:t>
            </a:r>
            <a:r>
              <a:rPr lang="en-US" sz="2400" b="1" dirty="0">
                <a:solidFill>
                  <a:schemeClr val="bg1"/>
                </a:solidFill>
              </a:rPr>
              <a:t>They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chemeClr val="bg1"/>
                </a:solidFill>
              </a:rPr>
              <a:t>were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sad</a:t>
            </a:r>
            <a:r>
              <a:rPr lang="en-US" sz="2400" b="1" dirty="0">
                <a:solidFill>
                  <a:schemeClr val="bg1"/>
                </a:solidFill>
              </a:rPr>
              <a:t>.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/>
              <a:t> </a:t>
            </a:r>
            <a:endParaRPr lang="fa-IR" sz="2400" b="1" dirty="0"/>
          </a:p>
        </p:txBody>
      </p:sp>
    </p:spTree>
    <p:extLst>
      <p:ext uri="{BB962C8B-B14F-4D97-AF65-F5344CB8AC3E}">
        <p14:creationId xmlns:p14="http://schemas.microsoft.com/office/powerpoint/2010/main" val="4075428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87893-D90F-4228-9DCB-7CC13AF4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bg1"/>
                </a:solidFill>
              </a:rPr>
              <a:t>انواع صفتها </a:t>
            </a:r>
            <a:br>
              <a:rPr lang="fa-IR" dirty="0">
                <a:solidFill>
                  <a:schemeClr val="bg1"/>
                </a:solidFill>
              </a:rPr>
            </a:b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E6274-E80C-499F-B814-E4D367FD6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21" y="1224599"/>
            <a:ext cx="10726738" cy="5384718"/>
          </a:xfrm>
        </p:spPr>
        <p:txBody>
          <a:bodyPr>
            <a:normAutofit/>
          </a:bodyPr>
          <a:lstStyle/>
          <a:p>
            <a:endParaRPr lang="en-US" b="1" dirty="0"/>
          </a:p>
          <a:p>
            <a:pPr marL="342900" marR="0" lvl="0" indent="-3429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b="1" dirty="0">
                <a:solidFill>
                  <a:schemeClr val="bg1"/>
                </a:solidFill>
              </a:rPr>
              <a:t>1.</a:t>
            </a:r>
            <a:r>
              <a:rPr lang="en-US" b="1" dirty="0"/>
              <a:t> </a:t>
            </a:r>
            <a:r>
              <a:rPr lang="en-US" b="1" dirty="0">
                <a:solidFill>
                  <a:srgbClr val="993300"/>
                </a:solidFill>
              </a:rPr>
              <a:t>Quality</a:t>
            </a:r>
            <a:r>
              <a:rPr lang="en-US" b="1" dirty="0">
                <a:solidFill>
                  <a:schemeClr val="bg1"/>
                </a:solidFill>
              </a:rPr>
              <a:t>/</a:t>
            </a:r>
            <a:r>
              <a:rPr lang="en-US" b="1" dirty="0">
                <a:solidFill>
                  <a:srgbClr val="993300"/>
                </a:solidFill>
              </a:rPr>
              <a:t>opinion</a:t>
            </a:r>
            <a:r>
              <a:rPr lang="en-US" b="1" dirty="0">
                <a:solidFill>
                  <a:srgbClr val="FF0000"/>
                </a:solidFill>
              </a:rPr>
              <a:t>             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beautiful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flower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                                                                   </a:t>
            </a:r>
            <a:r>
              <a:rPr kumimoji="0" lang="fa-I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  </a:t>
            </a:r>
            <a:endParaRPr lang="en-US" b="1" dirty="0"/>
          </a:p>
          <a:p>
            <a:pPr marL="0" indent="0" algn="l" rtl="0">
              <a:buNone/>
            </a:pPr>
            <a:endParaRPr lang="en-US" b="1" dirty="0"/>
          </a:p>
          <a:p>
            <a:pPr marL="0" indent="0">
              <a:buNone/>
            </a:pPr>
            <a:r>
              <a:rPr lang="fa-IR" sz="2400" b="1" dirty="0">
                <a:solidFill>
                  <a:schemeClr val="bg1"/>
                </a:solidFill>
              </a:rPr>
              <a:t>کلماتی که کیفیت ویاعقیده مانسبت به اسمی رانشان بدهددراین دسته (کیفیت) قراردارد.مانند:</a:t>
            </a:r>
          </a:p>
          <a:p>
            <a:pPr marL="0" indent="0" algn="l">
              <a:buNone/>
            </a:pPr>
            <a:r>
              <a:rPr lang="en-US" b="1" dirty="0">
                <a:solidFill>
                  <a:schemeClr val="bg1"/>
                </a:solidFill>
              </a:rPr>
              <a:t>              nice      beautiful        amazing        boring</a:t>
            </a:r>
            <a:endParaRPr lang="fa-IR" b="1" dirty="0">
              <a:solidFill>
                <a:schemeClr val="bg1"/>
              </a:solidFill>
            </a:endParaRPr>
          </a:p>
          <a:p>
            <a:pPr marL="0" indent="0" algn="l" rtl="0">
              <a:buNone/>
            </a:pPr>
            <a:r>
              <a:rPr lang="en-US" b="1" dirty="0"/>
              <a:t>                                 </a:t>
            </a:r>
            <a:r>
              <a:rPr lang="en-US" b="1" dirty="0">
                <a:solidFill>
                  <a:srgbClr val="993300"/>
                </a:solidFill>
              </a:rPr>
              <a:t>a</a:t>
            </a:r>
            <a:r>
              <a:rPr lang="en-US" b="1" dirty="0"/>
              <a:t> </a:t>
            </a:r>
            <a:r>
              <a:rPr lang="en-US" b="1" dirty="0">
                <a:solidFill>
                  <a:srgbClr val="7030A0"/>
                </a:solidFill>
              </a:rPr>
              <a:t>beautiful</a:t>
            </a:r>
            <a:r>
              <a:rPr lang="en-US" b="1" dirty="0"/>
              <a:t> </a:t>
            </a:r>
            <a:r>
              <a:rPr lang="en-US" b="1" dirty="0">
                <a:solidFill>
                  <a:srgbClr val="993300"/>
                </a:solidFill>
              </a:rPr>
              <a:t>garden</a:t>
            </a:r>
            <a:r>
              <a:rPr lang="fa-IR" b="1" dirty="0">
                <a:solidFill>
                  <a:srgbClr val="993300"/>
                </a:solidFill>
              </a:rPr>
              <a:t>       </a:t>
            </a:r>
            <a:r>
              <a:rPr lang="fa-IR" b="1" dirty="0"/>
              <a:t>  </a:t>
            </a: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>
                <a:solidFill>
                  <a:schemeClr val="bg1"/>
                </a:solidFill>
              </a:rPr>
              <a:t>2.</a:t>
            </a:r>
            <a:r>
              <a:rPr lang="en-US" b="1" dirty="0"/>
              <a:t> </a:t>
            </a:r>
            <a:r>
              <a:rPr lang="en-US" b="1" dirty="0">
                <a:solidFill>
                  <a:srgbClr val="993300"/>
                </a:solidFill>
              </a:rPr>
              <a:t>Size</a:t>
            </a:r>
            <a:r>
              <a:rPr lang="en-US" b="1" dirty="0">
                <a:solidFill>
                  <a:srgbClr val="FF0000"/>
                </a:solidFill>
              </a:rPr>
              <a:t>    </a:t>
            </a:r>
            <a:r>
              <a:rPr lang="fa-IR" b="1" dirty="0">
                <a:solidFill>
                  <a:srgbClr val="7030A0"/>
                </a:solidFill>
              </a:rPr>
              <a:t>اندازه</a:t>
            </a:r>
            <a:r>
              <a:rPr lang="fa-IR" b="1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            </a:t>
            </a:r>
            <a:r>
              <a:rPr lang="en-US" b="1" dirty="0">
                <a:solidFill>
                  <a:schemeClr val="bg1"/>
                </a:solidFill>
              </a:rPr>
              <a:t>small</a:t>
            </a:r>
            <a:r>
              <a:rPr lang="en-US" b="1" dirty="0"/>
              <a:t>         </a:t>
            </a:r>
            <a:r>
              <a:rPr lang="en-US" b="1" dirty="0">
                <a:solidFill>
                  <a:schemeClr val="bg1"/>
                </a:solidFill>
              </a:rPr>
              <a:t>tall</a:t>
            </a:r>
            <a:r>
              <a:rPr lang="en-US" b="1" dirty="0"/>
              <a:t>       </a:t>
            </a:r>
            <a:r>
              <a:rPr lang="en-US" b="1" dirty="0">
                <a:solidFill>
                  <a:schemeClr val="bg1"/>
                </a:solidFill>
              </a:rPr>
              <a:t>short</a:t>
            </a:r>
            <a:r>
              <a:rPr lang="en-US" b="1" dirty="0"/>
              <a:t>       </a:t>
            </a:r>
            <a:r>
              <a:rPr lang="en-US" b="1" dirty="0">
                <a:solidFill>
                  <a:schemeClr val="bg1"/>
                </a:solidFill>
              </a:rPr>
              <a:t>big</a:t>
            </a:r>
          </a:p>
          <a:p>
            <a:pPr marL="0" indent="0" algn="l" rtl="0">
              <a:buNone/>
            </a:pPr>
            <a:r>
              <a:rPr lang="en-US" b="1" dirty="0"/>
              <a:t>                                             </a:t>
            </a:r>
            <a:r>
              <a:rPr lang="en-US" b="1" dirty="0">
                <a:solidFill>
                  <a:srgbClr val="993300"/>
                </a:solidFill>
              </a:rPr>
              <a:t>a</a:t>
            </a:r>
            <a:r>
              <a:rPr lang="en-US" b="1" dirty="0"/>
              <a:t> </a:t>
            </a:r>
            <a:r>
              <a:rPr lang="en-US" b="1" dirty="0">
                <a:solidFill>
                  <a:srgbClr val="7030A0"/>
                </a:solidFill>
              </a:rPr>
              <a:t>tall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993300"/>
                </a:solidFill>
              </a:rPr>
              <a:t>boy</a:t>
            </a:r>
            <a:r>
              <a:rPr lang="en-US" b="1" dirty="0"/>
              <a:t>         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>
                <a:solidFill>
                  <a:schemeClr val="bg1"/>
                </a:solidFill>
              </a:rPr>
              <a:t>3.</a:t>
            </a:r>
            <a:r>
              <a:rPr lang="en-US" b="1" dirty="0"/>
              <a:t> </a:t>
            </a:r>
            <a:r>
              <a:rPr lang="en-US" b="1" dirty="0">
                <a:solidFill>
                  <a:srgbClr val="993300"/>
                </a:solidFill>
              </a:rPr>
              <a:t>age</a:t>
            </a:r>
            <a:r>
              <a:rPr lang="en-US" b="1" dirty="0">
                <a:solidFill>
                  <a:srgbClr val="FF0000"/>
                </a:solidFill>
              </a:rPr>
              <a:t>    </a:t>
            </a:r>
            <a:r>
              <a:rPr lang="fa-IR" b="1" dirty="0">
                <a:solidFill>
                  <a:srgbClr val="FF0000"/>
                </a:solidFill>
              </a:rPr>
              <a:t>   </a:t>
            </a:r>
            <a:r>
              <a:rPr lang="fa-IR" b="1" dirty="0">
                <a:solidFill>
                  <a:srgbClr val="7030A0"/>
                </a:solidFill>
              </a:rPr>
              <a:t>سن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fa-IR" b="1" dirty="0">
                <a:solidFill>
                  <a:srgbClr val="7030A0"/>
                </a:solidFill>
              </a:rPr>
              <a:t>وسال</a:t>
            </a:r>
            <a:r>
              <a:rPr lang="fa-IR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      </a:t>
            </a:r>
            <a:r>
              <a:rPr lang="en-US" b="1" dirty="0">
                <a:solidFill>
                  <a:schemeClr val="bg1"/>
                </a:solidFill>
              </a:rPr>
              <a:t>young</a:t>
            </a:r>
            <a:r>
              <a:rPr lang="en-US" b="1" dirty="0"/>
              <a:t>     </a:t>
            </a:r>
            <a:r>
              <a:rPr lang="en-US" b="1" dirty="0">
                <a:solidFill>
                  <a:schemeClr val="bg1"/>
                </a:solidFill>
              </a:rPr>
              <a:t>new</a:t>
            </a:r>
            <a:r>
              <a:rPr lang="en-US" b="1" dirty="0"/>
              <a:t>     </a:t>
            </a:r>
            <a:r>
              <a:rPr lang="en-US" b="1" dirty="0">
                <a:solidFill>
                  <a:schemeClr val="bg1"/>
                </a:solidFill>
              </a:rPr>
              <a:t>old</a:t>
            </a:r>
            <a:r>
              <a:rPr lang="en-US" b="1" dirty="0"/>
              <a:t>       </a:t>
            </a:r>
            <a:r>
              <a:rPr lang="en-US" b="1" dirty="0">
                <a:solidFill>
                  <a:schemeClr val="bg1"/>
                </a:solidFill>
              </a:rPr>
              <a:t>modern</a:t>
            </a:r>
          </a:p>
          <a:p>
            <a:pPr marL="0" indent="0" algn="l" rtl="0">
              <a:buNone/>
            </a:pPr>
            <a:r>
              <a:rPr lang="en-US" b="1" dirty="0"/>
              <a:t>                    </a:t>
            </a:r>
            <a:r>
              <a:rPr lang="en-US" b="1" dirty="0">
                <a:solidFill>
                  <a:srgbClr val="993300"/>
                </a:solidFill>
              </a:rPr>
              <a:t>an</a:t>
            </a:r>
            <a:r>
              <a:rPr lang="en-US" b="1" dirty="0"/>
              <a:t> </a:t>
            </a:r>
            <a:r>
              <a:rPr lang="en-US" b="1" dirty="0">
                <a:solidFill>
                  <a:srgbClr val="7030A0"/>
                </a:solidFill>
              </a:rPr>
              <a:t>old</a:t>
            </a:r>
            <a:r>
              <a:rPr lang="en-US" b="1" dirty="0"/>
              <a:t> </a:t>
            </a:r>
            <a:r>
              <a:rPr lang="en-US" b="1" dirty="0">
                <a:solidFill>
                  <a:srgbClr val="993300"/>
                </a:solidFill>
              </a:rPr>
              <a:t>car</a:t>
            </a:r>
            <a:r>
              <a:rPr lang="en-US" b="1" dirty="0"/>
              <a:t>              </a:t>
            </a:r>
            <a:r>
              <a:rPr lang="en-US" b="1" dirty="0">
                <a:solidFill>
                  <a:srgbClr val="993300"/>
                </a:solidFill>
              </a:rPr>
              <a:t>a</a:t>
            </a:r>
            <a:r>
              <a:rPr lang="en-US" b="1" dirty="0"/>
              <a:t> </a:t>
            </a:r>
            <a:r>
              <a:rPr lang="en-US" b="1" dirty="0">
                <a:solidFill>
                  <a:srgbClr val="7030A0"/>
                </a:solidFill>
              </a:rPr>
              <a:t>young</a:t>
            </a:r>
            <a:r>
              <a:rPr lang="en-US" b="1" dirty="0"/>
              <a:t> </a:t>
            </a:r>
            <a:r>
              <a:rPr lang="en-US" b="1" dirty="0">
                <a:solidFill>
                  <a:srgbClr val="993300"/>
                </a:solidFill>
              </a:rPr>
              <a:t>man</a:t>
            </a:r>
          </a:p>
          <a:p>
            <a:pPr marL="457200" indent="-457200" algn="l" rtl="0">
              <a:buFont typeface="+mj-lt"/>
              <a:buAutoNum type="arabicPeriod"/>
            </a:pPr>
            <a:endParaRPr lang="en-US" b="1" dirty="0"/>
          </a:p>
          <a:p>
            <a:pPr marL="457200" indent="-457200" algn="l" rtl="0">
              <a:buFont typeface="+mj-lt"/>
              <a:buAutoNum type="arabicPeriod"/>
            </a:pPr>
            <a:endParaRPr lang="en-US" b="1" dirty="0"/>
          </a:p>
          <a:p>
            <a:pPr marL="457200" indent="-457200" algn="l" rtl="0">
              <a:buFont typeface="+mj-lt"/>
              <a:buAutoNum type="arabicPeriod"/>
            </a:pPr>
            <a:endParaRPr lang="en-US" b="1" dirty="0"/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fa-IR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677E04-FD75-4350-A142-0CC9062E2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6597" y="1224599"/>
            <a:ext cx="1091279" cy="5364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7B1B71-20FE-47AE-AC28-EB396B714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7538" y="1492846"/>
            <a:ext cx="942975" cy="10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660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AB48C-0B48-40BB-8616-8054379CE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614364"/>
            <a:ext cx="10829925" cy="5843586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b="1" dirty="0"/>
              <a:t> </a:t>
            </a:r>
            <a:r>
              <a:rPr lang="en-US" sz="2400" b="1" dirty="0">
                <a:solidFill>
                  <a:schemeClr val="bg1"/>
                </a:solidFill>
              </a:rPr>
              <a:t>4.</a:t>
            </a:r>
            <a:r>
              <a:rPr lang="en-US" sz="2400" b="1" dirty="0"/>
              <a:t>  </a:t>
            </a:r>
            <a:r>
              <a:rPr lang="en-US" sz="2400" b="1" dirty="0">
                <a:solidFill>
                  <a:srgbClr val="993300"/>
                </a:solidFill>
              </a:rPr>
              <a:t>color</a:t>
            </a:r>
            <a:r>
              <a:rPr lang="en-US" sz="2400" b="1" dirty="0"/>
              <a:t>  </a:t>
            </a:r>
            <a:r>
              <a:rPr lang="fa-IR" sz="2400" b="1" dirty="0">
                <a:solidFill>
                  <a:srgbClr val="7030A0"/>
                </a:solidFill>
              </a:rPr>
              <a:t>رنگ</a:t>
            </a:r>
            <a:r>
              <a:rPr lang="fa-IR" sz="2400" b="1" dirty="0"/>
              <a:t> </a:t>
            </a:r>
            <a:r>
              <a:rPr lang="en-US" sz="2400" b="1" dirty="0"/>
              <a:t>                </a:t>
            </a:r>
            <a:r>
              <a:rPr lang="en-US" sz="2400" b="1" dirty="0">
                <a:solidFill>
                  <a:schemeClr val="bg1"/>
                </a:solidFill>
              </a:rPr>
              <a:t>black    red    dark </a:t>
            </a:r>
          </a:p>
          <a:p>
            <a:pPr marL="0" indent="0" algn="l" rtl="0">
              <a:buNone/>
            </a:pPr>
            <a:r>
              <a:rPr lang="en-US" sz="2400" b="1" dirty="0"/>
              <a:t>                              </a:t>
            </a:r>
            <a:r>
              <a:rPr lang="en-US" sz="2400" b="1" dirty="0">
                <a:solidFill>
                  <a:srgbClr val="993300"/>
                </a:solidFill>
              </a:rPr>
              <a:t>a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7030A0"/>
                </a:solidFill>
              </a:rPr>
              <a:t>blue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3300"/>
                </a:solidFill>
              </a:rPr>
              <a:t>sky</a:t>
            </a:r>
            <a:r>
              <a:rPr lang="en-US" sz="2400" b="1" dirty="0"/>
              <a:t>                  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red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>
                <a:solidFill>
                  <a:srgbClr val="993300"/>
                </a:solidFill>
              </a:rPr>
              <a:t>cells</a:t>
            </a:r>
          </a:p>
          <a:p>
            <a:pPr marL="0" indent="0" algn="l" rtl="0">
              <a:buNone/>
            </a:pPr>
            <a:endParaRPr lang="en-US" sz="2400" b="1" dirty="0"/>
          </a:p>
          <a:p>
            <a:pPr marL="0" indent="0" algn="l" rtl="0">
              <a:buNone/>
            </a:pPr>
            <a:r>
              <a:rPr lang="en-US" sz="2400" b="1" dirty="0"/>
              <a:t> </a:t>
            </a:r>
            <a:r>
              <a:rPr lang="en-US" sz="2400" b="1" dirty="0">
                <a:solidFill>
                  <a:schemeClr val="bg1"/>
                </a:solidFill>
              </a:rPr>
              <a:t>5.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3300"/>
                </a:solidFill>
              </a:rPr>
              <a:t>Nationality</a:t>
            </a:r>
            <a:r>
              <a:rPr lang="en-US" sz="2400" b="1" dirty="0"/>
              <a:t>      </a:t>
            </a:r>
            <a:r>
              <a:rPr lang="fa-IR" sz="2400" b="1" dirty="0">
                <a:solidFill>
                  <a:srgbClr val="7030A0"/>
                </a:solidFill>
              </a:rPr>
              <a:t>ملیت</a:t>
            </a:r>
            <a:r>
              <a:rPr lang="en-US" sz="2400" b="1" dirty="0"/>
              <a:t>            </a:t>
            </a:r>
            <a:r>
              <a:rPr lang="en-US" sz="2400" b="1" dirty="0">
                <a:solidFill>
                  <a:schemeClr val="bg1"/>
                </a:solidFill>
              </a:rPr>
              <a:t>Iranian       German    Chinese</a:t>
            </a:r>
          </a:p>
          <a:p>
            <a:pPr marL="0" indent="0" algn="l" rtl="0">
              <a:buNone/>
            </a:pPr>
            <a:r>
              <a:rPr lang="en-US" sz="2400" b="1" dirty="0"/>
              <a:t>                              </a:t>
            </a:r>
            <a:r>
              <a:rPr lang="en-US" sz="2400" b="1" dirty="0">
                <a:solidFill>
                  <a:srgbClr val="7030A0"/>
                </a:solidFill>
              </a:rPr>
              <a:t>Iranian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3300"/>
                </a:solidFill>
              </a:rPr>
              <a:t>Cheetahs</a:t>
            </a:r>
            <a:r>
              <a:rPr lang="en-US" sz="2400" b="1" dirty="0"/>
              <a:t>          </a:t>
            </a:r>
            <a:r>
              <a:rPr lang="en-US" sz="2400" b="1" dirty="0">
                <a:solidFill>
                  <a:srgbClr val="7030A0"/>
                </a:solidFill>
              </a:rPr>
              <a:t>African</a:t>
            </a:r>
            <a:r>
              <a:rPr lang="en-US" sz="2400" b="1" dirty="0"/>
              <a:t>  </a:t>
            </a:r>
            <a:r>
              <a:rPr lang="en-US" sz="2400" b="1" dirty="0">
                <a:solidFill>
                  <a:srgbClr val="993300"/>
                </a:solidFill>
              </a:rPr>
              <a:t>Lions</a:t>
            </a:r>
          </a:p>
          <a:p>
            <a:pPr marL="0" indent="0" algn="l" rtl="0">
              <a:buNone/>
            </a:pPr>
            <a:endParaRPr lang="en-US" sz="2400" b="1" dirty="0"/>
          </a:p>
          <a:p>
            <a:pPr marL="0" indent="0" algn="l" rtl="0">
              <a:buNone/>
            </a:pPr>
            <a:r>
              <a:rPr lang="en-US" sz="2400" b="1" dirty="0"/>
              <a:t>  </a:t>
            </a:r>
            <a:r>
              <a:rPr lang="en-US" sz="2400" b="1" dirty="0">
                <a:solidFill>
                  <a:schemeClr val="bg1"/>
                </a:solidFill>
              </a:rPr>
              <a:t>6.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3300"/>
                </a:solidFill>
              </a:rPr>
              <a:t>Material</a:t>
            </a:r>
            <a:r>
              <a:rPr lang="en-US" sz="2400" b="1" dirty="0"/>
              <a:t>     </a:t>
            </a:r>
            <a:r>
              <a:rPr lang="fa-IR" sz="2400" b="1" dirty="0">
                <a:solidFill>
                  <a:srgbClr val="7030A0"/>
                </a:solidFill>
              </a:rPr>
              <a:t>جنس</a:t>
            </a:r>
            <a:r>
              <a:rPr lang="fa-IR" sz="2400" b="1" dirty="0"/>
              <a:t> </a:t>
            </a:r>
            <a:r>
              <a:rPr lang="en-US" sz="2400" b="1" dirty="0"/>
              <a:t>    </a:t>
            </a:r>
            <a:r>
              <a:rPr lang="en-US" sz="2400" b="1" dirty="0">
                <a:solidFill>
                  <a:schemeClr val="bg1"/>
                </a:solidFill>
              </a:rPr>
              <a:t>wooden       rocky   golden</a:t>
            </a:r>
          </a:p>
          <a:p>
            <a:pPr marL="0" indent="0" algn="l" rtl="0">
              <a:buNone/>
            </a:pPr>
            <a:r>
              <a:rPr lang="en-US" sz="2400" b="1" dirty="0"/>
              <a:t>                           </a:t>
            </a:r>
            <a:r>
              <a:rPr lang="en-US" sz="2400" b="1" dirty="0">
                <a:solidFill>
                  <a:srgbClr val="7030A0"/>
                </a:solidFill>
              </a:rPr>
              <a:t>rocky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3300"/>
                </a:solidFill>
              </a:rPr>
              <a:t>planet</a:t>
            </a:r>
            <a:r>
              <a:rPr lang="en-US" sz="2400" b="1" dirty="0"/>
              <a:t>                 </a:t>
            </a:r>
            <a:r>
              <a:rPr lang="en-US" sz="2400" b="1" dirty="0">
                <a:solidFill>
                  <a:srgbClr val="7030A0"/>
                </a:solidFill>
              </a:rPr>
              <a:t>plastic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993300"/>
                </a:solidFill>
              </a:rPr>
              <a:t>balls</a:t>
            </a:r>
          </a:p>
          <a:p>
            <a:pPr marL="0" indent="0" algn="l" rtl="0">
              <a:buNone/>
            </a:pPr>
            <a:endParaRPr lang="en-US" sz="2400" b="1" dirty="0"/>
          </a:p>
          <a:p>
            <a:pPr marL="0" indent="0" algn="l" rtl="0">
              <a:buNone/>
            </a:pPr>
            <a:r>
              <a:rPr lang="en-US" sz="2400" b="1" dirty="0"/>
              <a:t>                                  </a:t>
            </a:r>
          </a:p>
          <a:p>
            <a:pPr marL="0" indent="0" algn="l" rtl="0">
              <a:buNone/>
            </a:pPr>
            <a:r>
              <a:rPr lang="en-US" sz="2400" b="1" dirty="0"/>
              <a:t>  </a:t>
            </a:r>
            <a:endParaRPr lang="fa-IR" sz="2400" b="1" dirty="0"/>
          </a:p>
        </p:txBody>
      </p:sp>
    </p:spTree>
    <p:extLst>
      <p:ext uri="{BB962C8B-B14F-4D97-AF65-F5344CB8AC3E}">
        <p14:creationId xmlns:p14="http://schemas.microsoft.com/office/powerpoint/2010/main" val="4085519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F74D7-72DF-4E43-8A66-F2B2ED038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1" y="385761"/>
            <a:ext cx="9404723" cy="971550"/>
          </a:xfrm>
        </p:spPr>
        <p:txBody>
          <a:bodyPr/>
          <a:lstStyle/>
          <a:p>
            <a:pPr algn="ctr"/>
            <a:r>
              <a:rPr lang="fa-IR" dirty="0">
                <a:solidFill>
                  <a:schemeClr val="bg1"/>
                </a:solidFill>
              </a:rPr>
              <a:t>ترتیب صفات</a:t>
            </a:r>
            <a:br>
              <a:rPr lang="fa-IR" dirty="0">
                <a:solidFill>
                  <a:schemeClr val="bg1"/>
                </a:solidFill>
              </a:rPr>
            </a:b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525D7-18AF-4A06-AADA-3C7B52E03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5" y="1248044"/>
            <a:ext cx="11472862" cy="47863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a-IR" dirty="0"/>
              <a:t> </a:t>
            </a:r>
            <a:r>
              <a:rPr lang="fa-IR" sz="3400" b="1" dirty="0">
                <a:solidFill>
                  <a:srgbClr val="002060"/>
                </a:solidFill>
              </a:rPr>
              <a:t>درزبان فارسی اگرچندین صفت باهم قبل ازاسمی بیایندصفتها را به دلخواه کنارهم قرار می دهیم امادرزبان</a:t>
            </a:r>
          </a:p>
          <a:p>
            <a:pPr marL="0" indent="0">
              <a:buNone/>
            </a:pPr>
            <a:r>
              <a:rPr lang="fa-IR" sz="3400" b="1" dirty="0">
                <a:solidFill>
                  <a:srgbClr val="002060"/>
                </a:solidFill>
              </a:rPr>
              <a:t> انگلیسی ترتیب خاصی دارند. برای اینکه این ترتیب را راحت تر به ذهن بسپاریم عبارتهای یادیار زیرراکه</a:t>
            </a:r>
          </a:p>
          <a:p>
            <a:pPr marL="0" indent="0">
              <a:buNone/>
            </a:pPr>
            <a:r>
              <a:rPr lang="fa-IR" sz="3400" b="1" dirty="0">
                <a:solidFill>
                  <a:srgbClr val="002060"/>
                </a:solidFill>
              </a:rPr>
              <a:t> ازحرف اول صفتهایی که در 6دسته بندی اشاره شده به خاطرمی سپاریم: ازچپ براست</a:t>
            </a:r>
          </a:p>
          <a:p>
            <a:pPr marL="0" indent="0" algn="ctr">
              <a:buNone/>
            </a:pPr>
            <a:r>
              <a:rPr lang="fa-IR" sz="5700" b="1" dirty="0">
                <a:solidFill>
                  <a:srgbClr val="FF0000"/>
                </a:solidFill>
              </a:rPr>
              <a:t>کاسشرمج</a:t>
            </a:r>
          </a:p>
          <a:p>
            <a:pPr marL="0" indent="0">
              <a:buNone/>
            </a:pPr>
            <a:r>
              <a:rPr lang="fa-IR" b="1" dirty="0"/>
              <a:t>     </a:t>
            </a:r>
            <a:r>
              <a:rPr lang="fa-IR" sz="4700" b="1" dirty="0"/>
              <a:t>ک = کیفیت  ا= اندازه   س= سن   ش= شکل   ر=رنگ   م= ملیت  ج = جنس </a:t>
            </a:r>
          </a:p>
          <a:p>
            <a:pPr marL="0" indent="0">
              <a:buNone/>
            </a:pPr>
            <a:r>
              <a:rPr lang="fa-IR" sz="4700" b="1" dirty="0"/>
              <a:t>       در انگلیسی (جمرشس اک) رااز</a:t>
            </a:r>
            <a:r>
              <a:rPr lang="fa-IR" sz="4700" b="1" dirty="0">
                <a:solidFill>
                  <a:srgbClr val="993300"/>
                </a:solidFill>
              </a:rPr>
              <a:t>چپ براست </a:t>
            </a:r>
            <a:r>
              <a:rPr lang="fa-IR" sz="4700" b="1" dirty="0"/>
              <a:t>قبل از اسم بکار می بریم مثلا:</a:t>
            </a:r>
          </a:p>
          <a:p>
            <a:pPr marL="0" indent="0">
              <a:buNone/>
            </a:pPr>
            <a:r>
              <a:rPr lang="fa-IR" sz="4700" b="1" dirty="0"/>
              <a:t>            یک ماشین قدیمی سفید ایرانی زیبا را دیدم = دراینجا</a:t>
            </a:r>
            <a:r>
              <a:rPr lang="fa-IR" sz="4700" b="1" dirty="0">
                <a:solidFill>
                  <a:srgbClr val="FFFF00"/>
                </a:solidFill>
              </a:rPr>
              <a:t> </a:t>
            </a:r>
            <a:r>
              <a:rPr lang="fa-IR" sz="4700" b="1" dirty="0">
                <a:solidFill>
                  <a:srgbClr val="993300"/>
                </a:solidFill>
              </a:rPr>
              <a:t>4 صفت </a:t>
            </a:r>
            <a:r>
              <a:rPr lang="fa-IR" sz="4700" b="1" dirty="0"/>
              <a:t>آمده که به ترتیب بالاقبل ازاسم می آوریم</a:t>
            </a:r>
          </a:p>
          <a:p>
            <a:pPr marL="0" indent="0" algn="ctr" rtl="0">
              <a:buNone/>
            </a:pPr>
            <a:r>
              <a:rPr lang="en-US" sz="4700" b="1" dirty="0"/>
              <a:t>I saw a </a:t>
            </a:r>
            <a:r>
              <a:rPr lang="en-US" sz="4700" b="1" dirty="0">
                <a:solidFill>
                  <a:srgbClr val="993300"/>
                </a:solidFill>
              </a:rPr>
              <a:t>beautiful old white Iranian </a:t>
            </a:r>
            <a:r>
              <a:rPr lang="en-US" sz="4700" b="1" dirty="0"/>
              <a:t>car.</a:t>
            </a:r>
            <a:endParaRPr lang="fa-IR" sz="4700" b="1" dirty="0"/>
          </a:p>
          <a:p>
            <a:pPr marL="0" indent="0" algn="ctr">
              <a:buNone/>
            </a:pPr>
            <a:endParaRPr lang="fa-IR" b="1" dirty="0"/>
          </a:p>
          <a:p>
            <a:pPr marL="0" indent="0" algn="ctr" rtl="0">
              <a:buNone/>
            </a:pPr>
            <a:endParaRPr lang="fa-I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7F9398-FFF6-4CF5-BDD9-7619A6403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52" y="5517278"/>
            <a:ext cx="12192000" cy="123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576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DE4D1-527E-4B59-9B75-A0C01C485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142876"/>
            <a:ext cx="11258550" cy="6408928"/>
          </a:xfrm>
        </p:spPr>
        <p:txBody>
          <a:bodyPr/>
          <a:lstStyle/>
          <a:p>
            <a:pPr marL="0" indent="0">
              <a:buNone/>
            </a:pPr>
            <a:r>
              <a:rPr lang="fa-IR" sz="2400" dirty="0">
                <a:solidFill>
                  <a:srgbClr val="002060"/>
                </a:solidFill>
              </a:rPr>
              <a:t>    </a:t>
            </a:r>
            <a:endParaRPr lang="fa-IR" sz="2400" dirty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/>
          </a:p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endParaRPr lang="fa-IR" dirty="0"/>
          </a:p>
          <a:p>
            <a:pPr marL="0" indent="0">
              <a:buNone/>
            </a:pPr>
            <a:r>
              <a:rPr lang="fa-IR" sz="2400" dirty="0">
                <a:solidFill>
                  <a:srgbClr val="002060"/>
                </a:solidFill>
              </a:rPr>
              <a:t>  منظور از شمارشی همان اعداد یا حروف تعریف  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/</a:t>
            </a:r>
            <a:r>
              <a:rPr lang="en-US" sz="2400" dirty="0">
                <a:solidFill>
                  <a:schemeClr val="bg1"/>
                </a:solidFill>
              </a:rPr>
              <a:t>an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fa-IR" sz="2400" dirty="0">
                <a:solidFill>
                  <a:srgbClr val="002060"/>
                </a:solidFill>
              </a:rPr>
              <a:t>یا </a:t>
            </a:r>
            <a:r>
              <a:rPr lang="en-US" sz="2400" dirty="0">
                <a:solidFill>
                  <a:schemeClr val="bg1"/>
                </a:solidFill>
              </a:rPr>
              <a:t>the</a:t>
            </a:r>
            <a:r>
              <a:rPr lang="fa-IR" sz="2400" dirty="0">
                <a:solidFill>
                  <a:srgbClr val="002060"/>
                </a:solidFill>
              </a:rPr>
              <a:t> ویا کلمات </a:t>
            </a:r>
            <a:r>
              <a:rPr lang="en-US" sz="2400" dirty="0">
                <a:solidFill>
                  <a:schemeClr val="bg1"/>
                </a:solidFill>
              </a:rPr>
              <a:t>this</a:t>
            </a:r>
            <a:r>
              <a:rPr lang="en-US" sz="2400" dirty="0">
                <a:solidFill>
                  <a:srgbClr val="002060"/>
                </a:solidFill>
              </a:rPr>
              <a:t> / </a:t>
            </a:r>
            <a:r>
              <a:rPr lang="en-US" sz="2400" dirty="0">
                <a:solidFill>
                  <a:schemeClr val="bg1"/>
                </a:solidFill>
              </a:rPr>
              <a:t>that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these </a:t>
            </a:r>
            <a:r>
              <a:rPr lang="fa-IR" dirty="0">
                <a:solidFill>
                  <a:schemeClr val="bg1"/>
                </a:solidFill>
              </a:rPr>
              <a:t>یا </a:t>
            </a:r>
            <a:r>
              <a:rPr lang="en-US" dirty="0">
                <a:solidFill>
                  <a:schemeClr val="bg1"/>
                </a:solidFill>
              </a:rPr>
              <a:t>those</a:t>
            </a:r>
            <a:r>
              <a:rPr lang="fa-IR" dirty="0">
                <a:solidFill>
                  <a:schemeClr val="bg1"/>
                </a:solidFill>
              </a:rPr>
              <a:t> می باشد بنابراین جمله بالا طبق این یادیار می شود:</a:t>
            </a:r>
          </a:p>
          <a:p>
            <a:pPr marL="0" indent="0" algn="l">
              <a:buNone/>
            </a:pPr>
            <a:r>
              <a:rPr lang="en-US" dirty="0"/>
              <a:t>                  </a:t>
            </a:r>
            <a:r>
              <a:rPr lang="en-US" b="1" dirty="0">
                <a:solidFill>
                  <a:srgbClr val="002060"/>
                </a:solidFill>
              </a:rPr>
              <a:t>a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/>
                </a:solidFill>
              </a:rPr>
              <a:t>beautiful long white Iranian cotton </a:t>
            </a:r>
            <a:r>
              <a:rPr lang="en-US" b="1" dirty="0">
                <a:solidFill>
                  <a:srgbClr val="002060"/>
                </a:solidFill>
              </a:rPr>
              <a:t>shirt</a:t>
            </a:r>
            <a:r>
              <a:rPr lang="en-US" b="1" dirty="0"/>
              <a:t>.</a:t>
            </a:r>
            <a:r>
              <a:rPr lang="en-US" dirty="0"/>
              <a:t> </a:t>
            </a:r>
            <a:endParaRPr lang="fa-I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97AA26-3D62-4F5F-9651-35D4DD925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276" y="306196"/>
            <a:ext cx="6319926" cy="364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611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279</TotalTime>
  <Words>350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Century Gothic</vt:lpstr>
      <vt:lpstr>Wingdings 3</vt:lpstr>
      <vt:lpstr>Ion</vt:lpstr>
      <vt:lpstr> Lesson 2 writing</vt:lpstr>
      <vt:lpstr>Adjectives صفات</vt:lpstr>
      <vt:lpstr>انواع صفتها  </vt:lpstr>
      <vt:lpstr>PowerPoint Presentation</vt:lpstr>
      <vt:lpstr>ترتیب صفات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 Grammar &amp; writing</dc:title>
  <dc:creator>Barazandeh</dc:creator>
  <cp:lastModifiedBy>CY</cp:lastModifiedBy>
  <cp:revision>37</cp:revision>
  <dcterms:created xsi:type="dcterms:W3CDTF">2020-12-12T18:58:55Z</dcterms:created>
  <dcterms:modified xsi:type="dcterms:W3CDTF">2021-07-11T17:45:45Z</dcterms:modified>
</cp:coreProperties>
</file>