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Lesson 3, reflexive and emphatic pronouns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Provided by: Mahdi </a:t>
            </a:r>
            <a:r>
              <a:rPr lang="en-US" dirty="0" err="1" smtClean="0"/>
              <a:t>Faramarzi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69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تست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12" y="2857287"/>
            <a:ext cx="10554574" cy="363651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dirty="0" smtClean="0">
                <a:latin typeface="Arial Rounded MT Bold" panose="020F0704030504030204" pitchFamily="34" charset="0"/>
              </a:rPr>
              <a:t>He </a:t>
            </a:r>
            <a:r>
              <a:rPr lang="en-US" sz="2800" dirty="0">
                <a:latin typeface="Arial Rounded MT Bold" panose="020F0704030504030204" pitchFamily="34" charset="0"/>
              </a:rPr>
              <a:t>promised to all those present that he will do all the necessary carpentry for the newly built home ……………</a:t>
            </a:r>
          </a:p>
          <a:p>
            <a:pPr marL="0" lvl="0" indent="0">
              <a:buNone/>
            </a:pPr>
            <a:r>
              <a:rPr lang="en-US" sz="2800" dirty="0" smtClean="0">
                <a:latin typeface="Arial Rounded MT Bold" panose="020F0704030504030204" pitchFamily="34" charset="0"/>
              </a:rPr>
              <a:t> a. he </a:t>
            </a:r>
            <a:r>
              <a:rPr lang="en-US" sz="2800" dirty="0">
                <a:latin typeface="Arial Rounded MT Bold" panose="020F0704030504030204" pitchFamily="34" charset="0"/>
              </a:rPr>
              <a:t>himself        b. themselves     c. himself      d. itself </a:t>
            </a:r>
            <a:endParaRPr lang="en-US" sz="2800" dirty="0" smtClean="0">
              <a:latin typeface="Arial Rounded MT Bold" panose="020F0704030504030204" pitchFamily="34" charset="0"/>
            </a:endParaRPr>
          </a:p>
          <a:p>
            <a:pPr marL="0" lvl="0" indent="0">
              <a:buNone/>
            </a:pPr>
            <a:endParaRPr lang="en-US" sz="2800" dirty="0">
              <a:latin typeface="Arial Rounded MT Bold" panose="020F0704030504030204" pitchFamily="34" charset="0"/>
            </a:endParaRPr>
          </a:p>
          <a:p>
            <a:pPr marL="0" lvl="0" indent="0" algn="r">
              <a:buNone/>
            </a:pPr>
            <a:r>
              <a:rPr lang="en-US" sz="2800" dirty="0" smtClean="0">
                <a:latin typeface="Arial Rounded MT Bold" panose="020F0704030504030204" pitchFamily="34" charset="0"/>
              </a:rPr>
              <a:t> </a:t>
            </a:r>
            <a:r>
              <a:rPr lang="fa-IR" sz="2800" dirty="0">
                <a:latin typeface="Arial Rounded MT Bold" panose="020F0704030504030204" pitchFamily="34" charset="0"/>
              </a:rPr>
              <a:t>اختصاصی منحصرا زبان 98</a:t>
            </a:r>
          </a:p>
          <a:p>
            <a:pPr marL="0" indent="0">
              <a:buNone/>
            </a:pPr>
            <a:endParaRPr lang="en-US" sz="2800" dirty="0">
              <a:latin typeface="Arial Rounded MT Bold" panose="020F070403050403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010400" y="4572000"/>
            <a:ext cx="838200" cy="63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6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Reflexive and emphatic pronouns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13966"/>
              </p:ext>
            </p:extLst>
          </p:nvPr>
        </p:nvGraphicFramePr>
        <p:xfrm>
          <a:off x="1854199" y="2184400"/>
          <a:ext cx="8128000" cy="4543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7226706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227879228"/>
                    </a:ext>
                  </a:extLst>
                </a:gridCol>
              </a:tblGrid>
              <a:tr h="5048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Rounded MT Bold" panose="020F0704030504030204" pitchFamily="34" charset="0"/>
                        </a:rPr>
                        <a:t>Subject </a:t>
                      </a: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 Rounded MT Bold" panose="020F0704030504030204" pitchFamily="34" charset="0"/>
                        </a:rPr>
                        <a:t>Reflexive</a:t>
                      </a:r>
                      <a:r>
                        <a:rPr lang="en-US" baseline="0" dirty="0" smtClean="0">
                          <a:latin typeface="Arial Rounded MT Bold" panose="020F0704030504030204" pitchFamily="34" charset="0"/>
                        </a:rPr>
                        <a:t> pronouns </a:t>
                      </a: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22616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sz="2400" b="1" baseline="0" dirty="0" smtClean="0">
                          <a:latin typeface="Arial Rounded MT Bold" panose="020F0704030504030204" pitchFamily="34" charset="0"/>
                        </a:rPr>
                        <a:t> </a:t>
                      </a:r>
                      <a:endParaRPr lang="en-US" sz="2400" b="1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Rounded MT Bold" panose="020F0704030504030204" pitchFamily="34" charset="0"/>
                        </a:rPr>
                        <a:t>Myself </a:t>
                      </a:r>
                      <a:r>
                        <a:rPr lang="fa-IR" sz="2400" b="1" dirty="0" smtClean="0">
                          <a:latin typeface="Arial Rounded MT Bold" panose="020F0704030504030204" pitchFamily="34" charset="0"/>
                        </a:rPr>
                        <a:t>خودم</a:t>
                      </a:r>
                      <a:endParaRPr lang="en-US" sz="2400" b="1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467226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Rounded MT Bold" panose="020F0704030504030204" pitchFamily="34" charset="0"/>
                        </a:rPr>
                        <a:t>You</a:t>
                      </a:r>
                      <a:endParaRPr lang="en-US" sz="2400" b="1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Rounded MT Bold" panose="020F0704030504030204" pitchFamily="34" charset="0"/>
                        </a:rPr>
                        <a:t>Yourself</a:t>
                      </a:r>
                      <a:r>
                        <a:rPr lang="fa-IR" sz="2400" b="1" dirty="0" smtClean="0">
                          <a:latin typeface="Arial Rounded MT Bold" panose="020F0704030504030204" pitchFamily="34" charset="0"/>
                        </a:rPr>
                        <a:t>خودت</a:t>
                      </a:r>
                      <a:endParaRPr lang="en-US" sz="2400" b="1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43176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Rounded MT Bold" panose="020F0704030504030204" pitchFamily="34" charset="0"/>
                        </a:rPr>
                        <a:t>He</a:t>
                      </a:r>
                      <a:endParaRPr lang="en-US" sz="2400" b="1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Rounded MT Bold" panose="020F0704030504030204" pitchFamily="34" charset="0"/>
                        </a:rPr>
                        <a:t>Himself</a:t>
                      </a:r>
                      <a:r>
                        <a:rPr lang="fa-IR" sz="2400" b="1" dirty="0" smtClean="0">
                          <a:latin typeface="Arial Rounded MT Bold" panose="020F0704030504030204" pitchFamily="34" charset="0"/>
                        </a:rPr>
                        <a:t>خودش</a:t>
                      </a:r>
                      <a:endParaRPr lang="en-US" sz="2400" b="1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770655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Rounded MT Bold" panose="020F0704030504030204" pitchFamily="34" charset="0"/>
                        </a:rPr>
                        <a:t>She</a:t>
                      </a:r>
                      <a:endParaRPr lang="en-US" sz="2400" b="1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Rounded MT Bold" panose="020F0704030504030204" pitchFamily="34" charset="0"/>
                        </a:rPr>
                        <a:t>Herself</a:t>
                      </a:r>
                      <a:r>
                        <a:rPr lang="fa-IR" sz="2400" b="1" dirty="0" smtClean="0">
                          <a:latin typeface="Arial Rounded MT Bold" panose="020F0704030504030204" pitchFamily="34" charset="0"/>
                        </a:rPr>
                        <a:t>خودش</a:t>
                      </a:r>
                      <a:endParaRPr lang="en-US" sz="2400" b="1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71557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Rounded MT Bold" panose="020F0704030504030204" pitchFamily="34" charset="0"/>
                        </a:rPr>
                        <a:t>It</a:t>
                      </a:r>
                      <a:endParaRPr lang="en-US" sz="2400" b="1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Rounded MT Bold" panose="020F0704030504030204" pitchFamily="34" charset="0"/>
                        </a:rPr>
                        <a:t>Itself</a:t>
                      </a:r>
                      <a:r>
                        <a:rPr lang="fa-IR" sz="2400" b="1" dirty="0" smtClean="0">
                          <a:latin typeface="Arial Rounded MT Bold" panose="020F0704030504030204" pitchFamily="34" charset="0"/>
                        </a:rPr>
                        <a:t>خودش</a:t>
                      </a:r>
                      <a:endParaRPr lang="en-US" sz="2400" b="1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30273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Rounded MT Bold" panose="020F0704030504030204" pitchFamily="34" charset="0"/>
                        </a:rPr>
                        <a:t>We</a:t>
                      </a:r>
                      <a:endParaRPr lang="en-US" sz="2400" b="1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Rounded MT Bold" panose="020F0704030504030204" pitchFamily="34" charset="0"/>
                        </a:rPr>
                        <a:t>Ourselves</a:t>
                      </a:r>
                      <a:r>
                        <a:rPr lang="fa-IR" sz="2400" b="1" dirty="0" smtClean="0">
                          <a:latin typeface="Arial Rounded MT Bold" panose="020F0704030504030204" pitchFamily="34" charset="0"/>
                        </a:rPr>
                        <a:t>خودمان</a:t>
                      </a:r>
                      <a:endParaRPr lang="en-US" sz="2400" b="1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069394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Rounded MT Bold" panose="020F0704030504030204" pitchFamily="34" charset="0"/>
                        </a:rPr>
                        <a:t>You</a:t>
                      </a:r>
                      <a:endParaRPr lang="en-US" sz="2400" b="1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Rounded MT Bold" panose="020F0704030504030204" pitchFamily="34" charset="0"/>
                        </a:rPr>
                        <a:t>Yourselves</a:t>
                      </a:r>
                      <a:r>
                        <a:rPr lang="fa-IR" sz="2400" b="1" dirty="0" smtClean="0">
                          <a:latin typeface="Arial Rounded MT Bold" panose="020F0704030504030204" pitchFamily="34" charset="0"/>
                        </a:rPr>
                        <a:t>خودتان</a:t>
                      </a:r>
                      <a:endParaRPr lang="en-US" sz="2400" b="1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355665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Rounded MT Bold" panose="020F0704030504030204" pitchFamily="34" charset="0"/>
                        </a:rPr>
                        <a:t>They</a:t>
                      </a:r>
                      <a:endParaRPr lang="en-US" sz="2400" b="1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 Rounded MT Bold" panose="020F0704030504030204" pitchFamily="34" charset="0"/>
                        </a:rPr>
                        <a:t>Themselves</a:t>
                      </a:r>
                      <a:r>
                        <a:rPr lang="en-US" sz="2400" b="1" baseline="0" dirty="0" smtClean="0">
                          <a:latin typeface="Arial Rounded MT Bold" panose="020F0704030504030204" pitchFamily="34" charset="0"/>
                        </a:rPr>
                        <a:t> </a:t>
                      </a:r>
                      <a:r>
                        <a:rPr lang="fa-IR" sz="2400" b="1" baseline="0" dirty="0" smtClean="0">
                          <a:latin typeface="Arial Rounded MT Bold" panose="020F0704030504030204" pitchFamily="34" charset="0"/>
                        </a:rPr>
                        <a:t>خودشان</a:t>
                      </a:r>
                      <a:endParaRPr lang="en-US" sz="2400" b="1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394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124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Reflexive pronouns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012" y="2590587"/>
            <a:ext cx="10554574" cy="3636511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</a:t>
            </a:r>
            <a:r>
              <a:rPr lang="en-US" sz="4400" dirty="0" smtClean="0">
                <a:latin typeface="Arial Rounded MT Bold" panose="020F0704030504030204" pitchFamily="34" charset="0"/>
              </a:rPr>
              <a:t> saw </a:t>
            </a:r>
            <a:r>
              <a:rPr lang="en-US" sz="4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Ali</a:t>
            </a:r>
            <a:r>
              <a:rPr lang="en-US" sz="4400" dirty="0" smtClean="0">
                <a:latin typeface="Arial Rounded MT Bold" panose="020F0704030504030204" pitchFamily="34" charset="0"/>
              </a:rPr>
              <a:t>. </a:t>
            </a:r>
          </a:p>
          <a:p>
            <a:r>
              <a:rPr lang="en-US" sz="4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 </a:t>
            </a:r>
            <a:r>
              <a:rPr lang="en-US" sz="4400" dirty="0" smtClean="0">
                <a:latin typeface="Arial Rounded MT Bold" panose="020F0704030504030204" pitchFamily="34" charset="0"/>
              </a:rPr>
              <a:t>saw </a:t>
            </a:r>
            <a:r>
              <a:rPr lang="en-US" sz="4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myself</a:t>
            </a:r>
            <a:r>
              <a:rPr lang="en-US" sz="4400" dirty="0" smtClean="0">
                <a:latin typeface="Arial Rounded MT Bold" panose="020F0704030504030204" pitchFamily="34" charset="0"/>
              </a:rPr>
              <a:t> in the mirror. </a:t>
            </a:r>
          </a:p>
          <a:p>
            <a:pPr marL="0" indent="0">
              <a:buNone/>
            </a:pPr>
            <a:endParaRPr lang="en-US" sz="4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20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Reflexive pronouns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012" y="2590587"/>
            <a:ext cx="10554574" cy="3636511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They </a:t>
            </a:r>
            <a:r>
              <a:rPr lang="en-US" sz="4400" dirty="0" smtClean="0">
                <a:latin typeface="Arial Rounded MT Bold" panose="020F0704030504030204" pitchFamily="34" charset="0"/>
              </a:rPr>
              <a:t>protect</a:t>
            </a:r>
            <a:r>
              <a:rPr lang="en-US" sz="4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the nature. </a:t>
            </a:r>
            <a:r>
              <a:rPr lang="en-US" sz="4400" dirty="0" smtClean="0">
                <a:latin typeface="Arial Rounded MT Bold" panose="020F0704030504030204" pitchFamily="34" charset="0"/>
              </a:rPr>
              <a:t> </a:t>
            </a:r>
          </a:p>
          <a:p>
            <a:r>
              <a:rPr lang="en-US" sz="4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They </a:t>
            </a:r>
            <a:r>
              <a:rPr lang="en-US" sz="4400" dirty="0" smtClean="0">
                <a:latin typeface="Arial Rounded MT Bold" panose="020F0704030504030204" pitchFamily="34" charset="0"/>
              </a:rPr>
              <a:t>protect</a:t>
            </a:r>
            <a:r>
              <a:rPr lang="en-US" sz="4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themselves. </a:t>
            </a:r>
            <a:endParaRPr lang="en-US" sz="4400" dirty="0" smtClean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sz="4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2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Emphatic pronouns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012" y="2590587"/>
            <a:ext cx="10554574" cy="3636511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Edison </a:t>
            </a:r>
            <a:r>
              <a:rPr lang="en-US" sz="36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himself</a:t>
            </a:r>
            <a:r>
              <a:rPr lang="en-US" sz="3600" dirty="0" smtClean="0">
                <a:latin typeface="Arial Rounded MT Bold" panose="020F0704030504030204" pitchFamily="34" charset="0"/>
              </a:rPr>
              <a:t> invented the light bulb.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Ali and Reza </a:t>
            </a:r>
            <a:r>
              <a:rPr lang="en-US" sz="36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themselves</a:t>
            </a:r>
            <a:r>
              <a:rPr lang="en-US" sz="3600" dirty="0" smtClean="0">
                <a:latin typeface="Arial Rounded MT Bold" panose="020F0704030504030204" pitchFamily="34" charset="0"/>
              </a:rPr>
              <a:t> washed the car.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Sara</a:t>
            </a:r>
            <a:r>
              <a:rPr lang="en-US" sz="3600" dirty="0" smtClean="0">
                <a:latin typeface="Arial Rounded MT Bold" panose="020F0704030504030204" pitchFamily="34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herself</a:t>
            </a:r>
            <a:r>
              <a:rPr lang="en-US" sz="3600" dirty="0" smtClean="0">
                <a:latin typeface="Arial Rounded MT Bold" panose="020F0704030504030204" pitchFamily="34" charset="0"/>
              </a:rPr>
              <a:t> made dinner. </a:t>
            </a:r>
          </a:p>
        </p:txBody>
      </p:sp>
    </p:spTree>
    <p:extLst>
      <p:ext uri="{BB962C8B-B14F-4D97-AF65-F5344CB8AC3E}">
        <p14:creationId xmlns:p14="http://schemas.microsoft.com/office/powerpoint/2010/main" val="143519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Emphatic pronouns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012" y="2590587"/>
            <a:ext cx="10554574" cy="3636511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Edison </a:t>
            </a:r>
            <a:r>
              <a:rPr lang="en-US" sz="3600" dirty="0" smtClean="0">
                <a:latin typeface="Arial Rounded MT Bold" panose="020F0704030504030204" pitchFamily="34" charset="0"/>
              </a:rPr>
              <a:t>invented the light bulb </a:t>
            </a:r>
            <a:r>
              <a:rPr lang="en-US" sz="36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himself</a:t>
            </a:r>
            <a:r>
              <a:rPr lang="en-US" sz="3600" dirty="0" smtClean="0">
                <a:latin typeface="Arial Rounded MT Bold" panose="020F0704030504030204" pitchFamily="34" charset="0"/>
              </a:rPr>
              <a:t>.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Ali and Reza </a:t>
            </a:r>
            <a:r>
              <a:rPr lang="en-US" sz="3600" dirty="0" smtClean="0">
                <a:latin typeface="Arial Rounded MT Bold" panose="020F0704030504030204" pitchFamily="34" charset="0"/>
              </a:rPr>
              <a:t>washed the car </a:t>
            </a:r>
            <a:r>
              <a:rPr lang="en-US" sz="36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themselves</a:t>
            </a:r>
            <a:r>
              <a:rPr lang="en-US" sz="3600" dirty="0" smtClean="0">
                <a:latin typeface="Arial Rounded MT Bold" panose="020F0704030504030204" pitchFamily="34" charset="0"/>
              </a:rPr>
              <a:t>.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Sara</a:t>
            </a:r>
            <a:r>
              <a:rPr lang="en-US" sz="3600" dirty="0" smtClean="0">
                <a:latin typeface="Arial Rounded MT Bold" panose="020F0704030504030204" pitchFamily="34" charset="0"/>
              </a:rPr>
              <a:t> made dinner </a:t>
            </a:r>
            <a:r>
              <a:rPr lang="en-US" sz="36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herself</a:t>
            </a:r>
            <a:r>
              <a:rPr lang="en-US" sz="3600" dirty="0" smtClean="0">
                <a:latin typeface="Arial Rounded MT Bold" panose="020F07040305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919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Emphatic pronouns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012" y="2590587"/>
            <a:ext cx="10554574" cy="36365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>
                <a:latin typeface="Arial Rounded MT Bold" panose="020F0704030504030204" pitchFamily="34" charset="0"/>
              </a:rPr>
              <a:t>By + reflexive pronouns</a:t>
            </a:r>
            <a:r>
              <a:rPr lang="fa-IR" sz="3600" dirty="0" smtClean="0">
                <a:latin typeface="Arial Rounded MT Bold" panose="020F0704030504030204" pitchFamily="34" charset="0"/>
              </a:rPr>
              <a:t>به تنهایی</a:t>
            </a:r>
          </a:p>
          <a:p>
            <a:pPr marL="0" indent="0" algn="ctr">
              <a:buNone/>
            </a:pPr>
            <a:endParaRPr lang="fa-IR" sz="3600" dirty="0">
              <a:latin typeface="Arial Rounded MT Bold" panose="020F0704030504030204" pitchFamily="34" charset="0"/>
            </a:endParaRPr>
          </a:p>
          <a:p>
            <a:r>
              <a:rPr lang="fa-IR" sz="3600" dirty="0" smtClean="0">
                <a:latin typeface="Arial Rounded MT Bold" panose="020F0704030504030204" pitchFamily="34" charset="0"/>
              </a:rPr>
              <a:t> </a:t>
            </a:r>
            <a:r>
              <a:rPr lang="en-US" sz="3600" dirty="0" smtClean="0">
                <a:latin typeface="Arial Rounded MT Bold" panose="020F0704030504030204" pitchFamily="34" charset="0"/>
              </a:rPr>
              <a:t>She lives in the apartment </a:t>
            </a:r>
            <a:r>
              <a:rPr lang="en-US" sz="36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by herself.</a:t>
            </a:r>
          </a:p>
          <a:p>
            <a:r>
              <a:rPr lang="en-US" sz="3600" dirty="0" smtClean="0">
                <a:latin typeface="Arial Rounded MT Bold" panose="020F0704030504030204" pitchFamily="34" charset="0"/>
              </a:rPr>
              <a:t>Some elder people live </a:t>
            </a:r>
            <a:r>
              <a:rPr lang="en-US" sz="36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by themselves. </a:t>
            </a:r>
          </a:p>
        </p:txBody>
      </p:sp>
    </p:spTree>
    <p:extLst>
      <p:ext uri="{BB962C8B-B14F-4D97-AF65-F5344CB8AC3E}">
        <p14:creationId xmlns:p14="http://schemas.microsoft.com/office/powerpoint/2010/main" val="329939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نمونه سوال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628687"/>
            <a:ext cx="10554574" cy="3636511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 Rounded MT Bold" panose="020F0704030504030204" pitchFamily="34" charset="0"/>
              </a:rPr>
              <a:t>Marry </a:t>
            </a:r>
            <a:r>
              <a:rPr lang="en-US" sz="2400" dirty="0">
                <a:latin typeface="Arial Rounded MT Bold" panose="020F0704030504030204" pitchFamily="34" charset="0"/>
              </a:rPr>
              <a:t>likes to look at .......... in the mirror</a:t>
            </a:r>
            <a:r>
              <a:rPr lang="en-US" sz="2400" dirty="0" smtClean="0">
                <a:latin typeface="Arial Rounded MT Bold" panose="020F0704030504030204" pitchFamily="34" charset="0"/>
              </a:rPr>
              <a:t>.</a:t>
            </a:r>
            <a:endParaRPr lang="fa-IR" sz="2400" dirty="0" smtClean="0">
              <a:latin typeface="Arial Rounded MT Bold" panose="020F0704030504030204" pitchFamily="34" charset="0"/>
            </a:endParaRPr>
          </a:p>
          <a:p>
            <a:endParaRPr lang="en-US" sz="2400" dirty="0">
              <a:latin typeface="Arial Rounded MT Bold" panose="020F0704030504030204" pitchFamily="34" charset="0"/>
            </a:endParaRPr>
          </a:p>
          <a:p>
            <a:r>
              <a:rPr lang="en-US" sz="2400" dirty="0" smtClean="0">
                <a:latin typeface="Arial Rounded MT Bold" panose="020F0704030504030204" pitchFamily="34" charset="0"/>
              </a:rPr>
              <a:t>They </a:t>
            </a:r>
            <a:r>
              <a:rPr lang="en-US" sz="2400" dirty="0">
                <a:latin typeface="Arial Rounded MT Bold" panose="020F0704030504030204" pitchFamily="34" charset="0"/>
              </a:rPr>
              <a:t>hurt .......... badly</a:t>
            </a:r>
            <a:r>
              <a:rPr lang="en-US" sz="2400" dirty="0" smtClean="0">
                <a:latin typeface="Arial Rounded MT Bold" panose="020F0704030504030204" pitchFamily="34" charset="0"/>
              </a:rPr>
              <a:t>.</a:t>
            </a:r>
            <a:endParaRPr lang="fa-IR" sz="2400" dirty="0" smtClean="0">
              <a:latin typeface="Arial Rounded MT Bold" panose="020F0704030504030204" pitchFamily="34" charset="0"/>
            </a:endParaRPr>
          </a:p>
          <a:p>
            <a:endParaRPr lang="fa-IR" sz="2400" dirty="0" smtClean="0">
              <a:latin typeface="Arial Rounded MT Bold" panose="020F0704030504030204" pitchFamily="34" charset="0"/>
            </a:endParaRPr>
          </a:p>
          <a:p>
            <a:r>
              <a:rPr lang="en-US" sz="2400" dirty="0">
                <a:latin typeface="Arial Rounded MT Bold" panose="020F0704030504030204" pitchFamily="34" charset="0"/>
              </a:rPr>
              <a:t>We must do this work by .......... </a:t>
            </a:r>
            <a:r>
              <a:rPr lang="en-US" sz="2400" dirty="0" smtClean="0">
                <a:latin typeface="Arial Rounded MT Bold" panose="020F0704030504030204" pitchFamily="34" charset="0"/>
              </a:rPr>
              <a:t>.</a:t>
            </a:r>
            <a:endParaRPr lang="fa-IR" sz="2400" dirty="0" smtClean="0">
              <a:latin typeface="Arial Rounded MT Bold" panose="020F0704030504030204" pitchFamily="34" charset="0"/>
            </a:endParaRPr>
          </a:p>
          <a:p>
            <a:endParaRPr lang="fa-IR" sz="2400" dirty="0" smtClean="0">
              <a:latin typeface="Arial Rounded MT Bold" panose="020F0704030504030204" pitchFamily="34" charset="0"/>
            </a:endParaRPr>
          </a:p>
          <a:p>
            <a:r>
              <a:rPr lang="en-US" sz="2400" dirty="0">
                <a:latin typeface="Arial Rounded MT Bold" panose="020F0704030504030204" pitchFamily="34" charset="0"/>
              </a:rPr>
              <a:t>I want to buy .......... a new camera.</a:t>
            </a:r>
            <a:endParaRPr lang="en-US" sz="2400" dirty="0">
              <a:latin typeface="Arial Rounded MT Bold" panose="020F0704030504030204" pitchFamily="34" charset="0"/>
            </a:endParaRPr>
          </a:p>
          <a:p>
            <a:endParaRPr lang="en-US" sz="2400" dirty="0"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93000" y="2481169"/>
            <a:ext cx="2349500" cy="774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herself</a:t>
            </a:r>
            <a:endParaRPr lang="en-US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93000" y="3371412"/>
            <a:ext cx="2349500" cy="774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themselves</a:t>
            </a:r>
            <a:endParaRPr lang="en-US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93000" y="4377199"/>
            <a:ext cx="2349500" cy="774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ourselves</a:t>
            </a:r>
            <a:endParaRPr lang="en-US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493000" y="5501362"/>
            <a:ext cx="2349500" cy="774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myself</a:t>
            </a:r>
            <a:endParaRPr lang="en-US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69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تست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12" y="2857287"/>
            <a:ext cx="10554574" cy="3636511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fa-IR" sz="2800" dirty="0" smtClean="0">
                <a:latin typeface="Arial Rounded MT Bold" panose="020F0704030504030204" pitchFamily="34" charset="0"/>
              </a:rPr>
              <a:t>  </a:t>
            </a:r>
            <a:r>
              <a:rPr lang="en-US" sz="2800" dirty="0" smtClean="0">
                <a:latin typeface="Arial Rounded MT Bold" panose="020F0704030504030204" pitchFamily="34" charset="0"/>
              </a:rPr>
              <a:t>A</a:t>
            </a:r>
            <a:r>
              <a:rPr lang="en-US" sz="2800" dirty="0">
                <a:latin typeface="Arial Rounded MT Bold" panose="020F0704030504030204" pitchFamily="34" charset="0"/>
              </a:rPr>
              <a:t>: Did anyone help them do the project? </a:t>
            </a:r>
          </a:p>
          <a:p>
            <a:pPr marL="0" indent="0">
              <a:buNone/>
            </a:pPr>
            <a:r>
              <a:rPr lang="fa-IR" sz="2800" dirty="0" smtClean="0">
                <a:latin typeface="Arial Rounded MT Bold" panose="020F0704030504030204" pitchFamily="34" charset="0"/>
              </a:rPr>
              <a:t>  </a:t>
            </a:r>
            <a:r>
              <a:rPr lang="en-US" sz="2800" dirty="0" smtClean="0">
                <a:latin typeface="Arial Rounded MT Bold" panose="020F0704030504030204" pitchFamily="34" charset="0"/>
              </a:rPr>
              <a:t>B</a:t>
            </a:r>
            <a:r>
              <a:rPr lang="en-US" sz="2800" dirty="0">
                <a:latin typeface="Arial Rounded MT Bold" panose="020F0704030504030204" pitchFamily="34" charset="0"/>
              </a:rPr>
              <a:t>: No. Those college students, Ted and Tom, …………. did </a:t>
            </a:r>
            <a:r>
              <a:rPr lang="fa-IR" sz="2800" dirty="0" smtClean="0">
                <a:latin typeface="Arial Rounded MT Bold" panose="020F0704030504030204" pitchFamily="34" charset="0"/>
              </a:rPr>
              <a:t> </a:t>
            </a:r>
            <a:r>
              <a:rPr lang="en-US" sz="2800" dirty="0" smtClean="0">
                <a:latin typeface="Arial Rounded MT Bold" panose="020F0704030504030204" pitchFamily="34" charset="0"/>
              </a:rPr>
              <a:t>the    </a:t>
            </a:r>
          </a:p>
          <a:p>
            <a:pPr marL="0" indent="0">
              <a:buNone/>
            </a:pPr>
            <a:r>
              <a:rPr lang="en-US" sz="2800" dirty="0">
                <a:latin typeface="Arial Rounded MT Bold" panose="020F0704030504030204" pitchFamily="34" charset="0"/>
              </a:rPr>
              <a:t> </a:t>
            </a:r>
            <a:r>
              <a:rPr lang="en-US" sz="2800" dirty="0" smtClean="0">
                <a:latin typeface="Arial Rounded MT Bold" panose="020F0704030504030204" pitchFamily="34" charset="0"/>
              </a:rPr>
              <a:t>      project</a:t>
            </a:r>
            <a:r>
              <a:rPr lang="en-US" sz="2800" dirty="0">
                <a:latin typeface="Arial Rounded MT Bold" panose="020F0704030504030204" pitchFamily="34" charset="0"/>
              </a:rPr>
              <a:t>. They actually worked together very hard</a:t>
            </a:r>
            <a:r>
              <a:rPr lang="en-US" sz="2800" dirty="0" smtClean="0">
                <a:latin typeface="Arial Rounded MT Bold" panose="020F0704030504030204" pitchFamily="34" charset="0"/>
              </a:rPr>
              <a:t>.</a:t>
            </a:r>
            <a:endParaRPr lang="fa-IR" sz="28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Arial Rounded MT Bold" panose="020F0704030504030204" pitchFamily="34" charset="0"/>
            </a:endParaRPr>
          </a:p>
          <a:p>
            <a:pPr marL="0" lvl="0" indent="0">
              <a:buNone/>
            </a:pPr>
            <a:r>
              <a:rPr lang="en-US" sz="2800" dirty="0" smtClean="0">
                <a:latin typeface="Arial Rounded MT Bold" panose="020F0704030504030204" pitchFamily="34" charset="0"/>
              </a:rPr>
              <a:t>  a. who       </a:t>
            </a:r>
            <a:r>
              <a:rPr lang="en-US" sz="2800" dirty="0">
                <a:latin typeface="Arial Rounded MT Bold" panose="020F0704030504030204" pitchFamily="34" charset="0"/>
              </a:rPr>
              <a:t>b. they        c. themselves        d. were those  </a:t>
            </a:r>
            <a:endParaRPr lang="fa-IR" sz="2800" dirty="0" smtClean="0">
              <a:latin typeface="Arial Rounded MT Bold" panose="020F0704030504030204" pitchFamily="34" charset="0"/>
            </a:endParaRPr>
          </a:p>
          <a:p>
            <a:pPr marL="0" lvl="0" indent="0" algn="r">
              <a:buNone/>
            </a:pPr>
            <a:r>
              <a:rPr lang="en-US" sz="2800" dirty="0" smtClean="0">
                <a:latin typeface="Arial Rounded MT Bold" panose="020F0704030504030204" pitchFamily="34" charset="0"/>
              </a:rPr>
              <a:t>  </a:t>
            </a:r>
            <a:r>
              <a:rPr lang="fa-IR" sz="2800" dirty="0">
                <a:latin typeface="Arial Rounded MT Bold" panose="020F0704030504030204" pitchFamily="34" charset="0"/>
              </a:rPr>
              <a:t>سراسری هنر 98</a:t>
            </a:r>
            <a:endParaRPr lang="en-US" sz="2800" dirty="0">
              <a:latin typeface="Arial Rounded MT Bold" panose="020F0704030504030204" pitchFamily="34" charset="0"/>
            </a:endParaRPr>
          </a:p>
          <a:p>
            <a:endParaRPr lang="en-US" sz="2800" dirty="0">
              <a:latin typeface="Arial Rounded MT Bold" panose="020F070403050403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826000" y="5448300"/>
            <a:ext cx="838200" cy="63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36</TotalTime>
  <Words>269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 Rounded MT Bold</vt:lpstr>
      <vt:lpstr>Century Gothic</vt:lpstr>
      <vt:lpstr>Tahoma</vt:lpstr>
      <vt:lpstr>Wingdings 2</vt:lpstr>
      <vt:lpstr>Quotable</vt:lpstr>
      <vt:lpstr>Lesson 3, reflexive and emphatic pronouns</vt:lpstr>
      <vt:lpstr>Reflexive and emphatic pronouns </vt:lpstr>
      <vt:lpstr>Reflexive pronouns </vt:lpstr>
      <vt:lpstr>Reflexive pronouns </vt:lpstr>
      <vt:lpstr>Emphatic pronouns </vt:lpstr>
      <vt:lpstr>Emphatic pronouns </vt:lpstr>
      <vt:lpstr>Emphatic pronouns </vt:lpstr>
      <vt:lpstr>نمونه سوال</vt:lpstr>
      <vt:lpstr>تست</vt:lpstr>
      <vt:lpstr>تست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3, reflexive and emphatic pronouns</dc:title>
  <dc:creator>Lenovo</dc:creator>
  <cp:lastModifiedBy>Lenovo</cp:lastModifiedBy>
  <cp:revision>7</cp:revision>
  <dcterms:created xsi:type="dcterms:W3CDTF">2020-03-10T05:24:00Z</dcterms:created>
  <dcterms:modified xsi:type="dcterms:W3CDTF">2020-03-10T06:00:43Z</dcterms:modified>
</cp:coreProperties>
</file>