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5" r:id="rId3"/>
  </p:sldMasterIdLst>
  <p:notesMasterIdLst>
    <p:notesMasterId r:id="rId25"/>
  </p:notesMasterIdLst>
  <p:sldIdLst>
    <p:sldId id="256" r:id="rId4"/>
    <p:sldId id="267" r:id="rId5"/>
    <p:sldId id="277" r:id="rId6"/>
    <p:sldId id="278" r:id="rId7"/>
    <p:sldId id="279" r:id="rId8"/>
    <p:sldId id="257" r:id="rId9"/>
    <p:sldId id="258" r:id="rId10"/>
    <p:sldId id="263" r:id="rId11"/>
    <p:sldId id="264" r:id="rId12"/>
    <p:sldId id="413" r:id="rId13"/>
    <p:sldId id="414" r:id="rId14"/>
    <p:sldId id="259" r:id="rId15"/>
    <p:sldId id="260" r:id="rId16"/>
    <p:sldId id="265" r:id="rId17"/>
    <p:sldId id="282" r:id="rId18"/>
    <p:sldId id="284" r:id="rId19"/>
    <p:sldId id="285" r:id="rId20"/>
    <p:sldId id="261" r:id="rId21"/>
    <p:sldId id="262" r:id="rId22"/>
    <p:sldId id="276" r:id="rId23"/>
    <p:sldId id="42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2C637-981C-4FD1-95B1-113182B7D67B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B692A2-1057-4565-A997-0D89F4BFAF16}">
      <dgm:prSet phldrT="[Text]"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verbs</a:t>
          </a:r>
        </a:p>
      </dgm:t>
    </dgm:pt>
    <dgm:pt modelId="{F526F84D-266E-4BB7-BEC9-42B0CCC094A8}" type="parTrans" cxnId="{CD05D7C8-9FF0-463B-9729-D792010310DC}">
      <dgm:prSet/>
      <dgm:spPr/>
      <dgm:t>
        <a:bodyPr/>
        <a:lstStyle/>
        <a:p>
          <a:endParaRPr lang="en-US"/>
        </a:p>
      </dgm:t>
    </dgm:pt>
    <dgm:pt modelId="{1CE9D9AF-1909-408B-9659-037B68340A96}" type="sibTrans" cxnId="{CD05D7C8-9FF0-463B-9729-D792010310DC}">
      <dgm:prSet/>
      <dgm:spPr/>
      <dgm:t>
        <a:bodyPr/>
        <a:lstStyle/>
        <a:p>
          <a:endParaRPr lang="en-US"/>
        </a:p>
      </dgm:t>
    </dgm:pt>
    <dgm:pt modelId="{2481AEE4-19FA-4870-98A2-7C8A2ABF9A2B}">
      <dgm:prSet phldrT="[Text]"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Action </a:t>
          </a:r>
        </a:p>
      </dgm:t>
    </dgm:pt>
    <dgm:pt modelId="{CDF5A748-7CBC-4E11-8758-2B950C3D96FF}" type="parTrans" cxnId="{5771893B-5423-4323-8D4B-435385C44767}">
      <dgm:prSet/>
      <dgm:spPr/>
      <dgm:t>
        <a:bodyPr/>
        <a:lstStyle/>
        <a:p>
          <a:endParaRPr lang="en-US"/>
        </a:p>
      </dgm:t>
    </dgm:pt>
    <dgm:pt modelId="{D08DB880-2C37-4183-B73C-20393B43EE17}" type="sibTrans" cxnId="{5771893B-5423-4323-8D4B-435385C44767}">
      <dgm:prSet/>
      <dgm:spPr/>
      <dgm:t>
        <a:bodyPr/>
        <a:lstStyle/>
        <a:p>
          <a:endParaRPr lang="en-US"/>
        </a:p>
      </dgm:t>
    </dgm:pt>
    <dgm:pt modelId="{188DB36A-52E2-4D18-9907-6966839A51C5}">
      <dgm:prSet phldrT="[Text]"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State </a:t>
          </a:r>
        </a:p>
      </dgm:t>
    </dgm:pt>
    <dgm:pt modelId="{F7A58B34-8EF4-429E-A6F9-352D29FF47D6}" type="parTrans" cxnId="{2A12FE90-1E43-4A8C-9705-BCD37D2A6B01}">
      <dgm:prSet/>
      <dgm:spPr/>
      <dgm:t>
        <a:bodyPr/>
        <a:lstStyle/>
        <a:p>
          <a:endParaRPr lang="en-US"/>
        </a:p>
      </dgm:t>
    </dgm:pt>
    <dgm:pt modelId="{EB9A0CD7-2383-4AF7-AA72-5C235B08A868}" type="sibTrans" cxnId="{2A12FE90-1E43-4A8C-9705-BCD37D2A6B01}">
      <dgm:prSet/>
      <dgm:spPr/>
      <dgm:t>
        <a:bodyPr/>
        <a:lstStyle/>
        <a:p>
          <a:endParaRPr lang="en-US"/>
        </a:p>
      </dgm:t>
    </dgm:pt>
    <dgm:pt modelId="{ED95B97A-5A13-4D2C-A094-C09D5B42D58F}" type="pres">
      <dgm:prSet presAssocID="{5942C637-981C-4FD1-95B1-113182B7D67B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AB6DA26B-F451-4CB0-9493-197D4AF9FC7D}" type="pres">
      <dgm:prSet presAssocID="{52B692A2-1057-4565-A997-0D89F4BFAF16}" presName="Parent" presStyleLbl="node1" presStyleIdx="0" presStyleCnt="2" custLinFactNeighborX="-56190" custLinFactNeighborY="-536">
        <dgm:presLayoutVars>
          <dgm:chMax val="4"/>
          <dgm:chPref val="3"/>
        </dgm:presLayoutVars>
      </dgm:prSet>
      <dgm:spPr/>
    </dgm:pt>
    <dgm:pt modelId="{1D405005-1DCB-4461-BC44-346DF9F162E7}" type="pres">
      <dgm:prSet presAssocID="{2481AEE4-19FA-4870-98A2-7C8A2ABF9A2B}" presName="Accent" presStyleLbl="node1" presStyleIdx="1" presStyleCnt="2"/>
      <dgm:spPr>
        <a:solidFill>
          <a:srgbClr val="C00000"/>
        </a:solidFill>
      </dgm:spPr>
    </dgm:pt>
    <dgm:pt modelId="{1146EC8B-3CCA-402F-88C8-181B3F760612}" type="pres">
      <dgm:prSet presAssocID="{2481AEE4-19FA-4870-98A2-7C8A2ABF9A2B}" presName="Image1" presStyleLbl="fgImgPlace1" presStyleIdx="0" presStyleCnt="2"/>
      <dgm:spPr>
        <a:solidFill>
          <a:srgbClr val="C00000"/>
        </a:solidFill>
        <a:ln>
          <a:solidFill>
            <a:srgbClr val="FF0000"/>
          </a:solidFill>
        </a:ln>
      </dgm:spPr>
    </dgm:pt>
    <dgm:pt modelId="{57AA4DB4-E117-416B-96CF-C4A85A94B64F}" type="pres">
      <dgm:prSet presAssocID="{2481AEE4-19FA-4870-98A2-7C8A2ABF9A2B}" presName="Child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0C2FEB21-94E4-40F3-919B-E98692E1B054}" type="pres">
      <dgm:prSet presAssocID="{188DB36A-52E2-4D18-9907-6966839A51C5}" presName="Image2" presStyleCnt="0"/>
      <dgm:spPr/>
    </dgm:pt>
    <dgm:pt modelId="{E355659C-D198-4E9F-BE02-DE74B8C20BD6}" type="pres">
      <dgm:prSet presAssocID="{188DB36A-52E2-4D18-9907-6966839A51C5}" presName="Image" presStyleLbl="fgImgPlace1" presStyleIdx="1" presStyleCnt="2"/>
      <dgm:spPr>
        <a:solidFill>
          <a:srgbClr val="C00000"/>
        </a:solidFill>
        <a:ln>
          <a:solidFill>
            <a:srgbClr val="FF0000"/>
          </a:solidFill>
        </a:ln>
      </dgm:spPr>
    </dgm:pt>
    <dgm:pt modelId="{923EB26A-7D9B-4D34-BCDE-1A7C218B44AC}" type="pres">
      <dgm:prSet presAssocID="{188DB36A-52E2-4D18-9907-6966839A51C5}" presName="Child2" presStyleLbl="revTx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5771893B-5423-4323-8D4B-435385C44767}" srcId="{52B692A2-1057-4565-A997-0D89F4BFAF16}" destId="{2481AEE4-19FA-4870-98A2-7C8A2ABF9A2B}" srcOrd="0" destOrd="0" parTransId="{CDF5A748-7CBC-4E11-8758-2B950C3D96FF}" sibTransId="{D08DB880-2C37-4183-B73C-20393B43EE17}"/>
    <dgm:cxn modelId="{E5891964-8F00-48FB-8212-5ECA1ACBD8C5}" type="presOf" srcId="{188DB36A-52E2-4D18-9907-6966839A51C5}" destId="{923EB26A-7D9B-4D34-BCDE-1A7C218B44AC}" srcOrd="0" destOrd="0" presId="urn:microsoft.com/office/officeart/2011/layout/RadialPictureList"/>
    <dgm:cxn modelId="{84B6967D-9DDE-4081-9D15-DDF8A0100050}" type="presOf" srcId="{52B692A2-1057-4565-A997-0D89F4BFAF16}" destId="{AB6DA26B-F451-4CB0-9493-197D4AF9FC7D}" srcOrd="0" destOrd="0" presId="urn:microsoft.com/office/officeart/2011/layout/RadialPictureList"/>
    <dgm:cxn modelId="{2A12FE90-1E43-4A8C-9705-BCD37D2A6B01}" srcId="{52B692A2-1057-4565-A997-0D89F4BFAF16}" destId="{188DB36A-52E2-4D18-9907-6966839A51C5}" srcOrd="1" destOrd="0" parTransId="{F7A58B34-8EF4-429E-A6F9-352D29FF47D6}" sibTransId="{EB9A0CD7-2383-4AF7-AA72-5C235B08A868}"/>
    <dgm:cxn modelId="{CF4AAF92-8F30-49F1-AD60-7B958FE66F35}" type="presOf" srcId="{5942C637-981C-4FD1-95B1-113182B7D67B}" destId="{ED95B97A-5A13-4D2C-A094-C09D5B42D58F}" srcOrd="0" destOrd="0" presId="urn:microsoft.com/office/officeart/2011/layout/RadialPictureList"/>
    <dgm:cxn modelId="{26EF97AA-2EAD-49F0-878E-5A32FADACA5A}" type="presOf" srcId="{2481AEE4-19FA-4870-98A2-7C8A2ABF9A2B}" destId="{57AA4DB4-E117-416B-96CF-C4A85A94B64F}" srcOrd="0" destOrd="0" presId="urn:microsoft.com/office/officeart/2011/layout/RadialPictureList"/>
    <dgm:cxn modelId="{CD05D7C8-9FF0-463B-9729-D792010310DC}" srcId="{5942C637-981C-4FD1-95B1-113182B7D67B}" destId="{52B692A2-1057-4565-A997-0D89F4BFAF16}" srcOrd="0" destOrd="0" parTransId="{F526F84D-266E-4BB7-BEC9-42B0CCC094A8}" sibTransId="{1CE9D9AF-1909-408B-9659-037B68340A96}"/>
    <dgm:cxn modelId="{5DD02FE7-AA91-4AFA-A5D0-968162BBA0DA}" type="presParOf" srcId="{ED95B97A-5A13-4D2C-A094-C09D5B42D58F}" destId="{AB6DA26B-F451-4CB0-9493-197D4AF9FC7D}" srcOrd="0" destOrd="0" presId="urn:microsoft.com/office/officeart/2011/layout/RadialPictureList"/>
    <dgm:cxn modelId="{404F7F41-6E38-444E-927D-F5F201C9A3DD}" type="presParOf" srcId="{ED95B97A-5A13-4D2C-A094-C09D5B42D58F}" destId="{1D405005-1DCB-4461-BC44-346DF9F162E7}" srcOrd="1" destOrd="0" presId="urn:microsoft.com/office/officeart/2011/layout/RadialPictureList"/>
    <dgm:cxn modelId="{001E7170-2AAC-4098-8A4E-D60B27964518}" type="presParOf" srcId="{ED95B97A-5A13-4D2C-A094-C09D5B42D58F}" destId="{1146EC8B-3CCA-402F-88C8-181B3F760612}" srcOrd="2" destOrd="0" presId="urn:microsoft.com/office/officeart/2011/layout/RadialPictureList"/>
    <dgm:cxn modelId="{821DED55-BAC2-497F-BBC6-54F684DF416F}" type="presParOf" srcId="{ED95B97A-5A13-4D2C-A094-C09D5B42D58F}" destId="{57AA4DB4-E117-416B-96CF-C4A85A94B64F}" srcOrd="3" destOrd="0" presId="urn:microsoft.com/office/officeart/2011/layout/RadialPictureList"/>
    <dgm:cxn modelId="{8EE47BE5-6F28-427C-9B20-7DB646759E40}" type="presParOf" srcId="{ED95B97A-5A13-4D2C-A094-C09D5B42D58F}" destId="{0C2FEB21-94E4-40F3-919B-E98692E1B054}" srcOrd="4" destOrd="0" presId="urn:microsoft.com/office/officeart/2011/layout/RadialPictureList"/>
    <dgm:cxn modelId="{BCA3F7A1-6DD9-4369-8BF7-E7104B766D2F}" type="presParOf" srcId="{0C2FEB21-94E4-40F3-919B-E98692E1B054}" destId="{E355659C-D198-4E9F-BE02-DE74B8C20BD6}" srcOrd="0" destOrd="0" presId="urn:microsoft.com/office/officeart/2011/layout/RadialPictureList"/>
    <dgm:cxn modelId="{F8A6D153-A3D3-4D91-A630-F26CEB14D62D}" type="presParOf" srcId="{ED95B97A-5A13-4D2C-A094-C09D5B42D58F}" destId="{923EB26A-7D9B-4D34-BCDE-1A7C218B44AC}" srcOrd="5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DA26B-F451-4CB0-9493-197D4AF9FC7D}">
      <dsp:nvSpPr>
        <dsp:cNvPr id="0" name=""/>
        <dsp:cNvSpPr/>
      </dsp:nvSpPr>
      <dsp:spPr>
        <a:xfrm>
          <a:off x="0" y="1152322"/>
          <a:ext cx="1759320" cy="17593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Arial Black" panose="020B0A04020102020204" pitchFamily="34" charset="0"/>
            </a:rPr>
            <a:t>verbs</a:t>
          </a:r>
        </a:p>
      </dsp:txBody>
      <dsp:txXfrm>
        <a:off x="257646" y="1409973"/>
        <a:ext cx="1244028" cy="1244046"/>
      </dsp:txXfrm>
    </dsp:sp>
    <dsp:sp modelId="{1D405005-1DCB-4461-BC44-346DF9F162E7}">
      <dsp:nvSpPr>
        <dsp:cNvPr id="0" name=""/>
        <dsp:cNvSpPr/>
      </dsp:nvSpPr>
      <dsp:spPr>
        <a:xfrm>
          <a:off x="0" y="183556"/>
          <a:ext cx="3546210" cy="3696886"/>
        </a:xfrm>
        <a:prstGeom prst="blockArc">
          <a:avLst>
            <a:gd name="adj1" fmla="val 17747832"/>
            <a:gd name="adj2" fmla="val 3872736"/>
            <a:gd name="adj3" fmla="val 5580"/>
          </a:avLst>
        </a:prstGeom>
        <a:solidFill>
          <a:srgbClr val="C0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6EC8B-3CCA-402F-88C8-181B3F760612}">
      <dsp:nvSpPr>
        <dsp:cNvPr id="0" name=""/>
        <dsp:cNvSpPr/>
      </dsp:nvSpPr>
      <dsp:spPr>
        <a:xfrm>
          <a:off x="2823796" y="769513"/>
          <a:ext cx="942456" cy="942706"/>
        </a:xfrm>
        <a:prstGeom prst="ellipse">
          <a:avLst/>
        </a:prstGeom>
        <a:solidFill>
          <a:srgbClr val="C00000"/>
        </a:solidFill>
        <a:ln w="1587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A4DB4-E117-416B-96CF-C4A85A94B64F}">
      <dsp:nvSpPr>
        <dsp:cNvPr id="0" name=""/>
        <dsp:cNvSpPr/>
      </dsp:nvSpPr>
      <dsp:spPr>
        <a:xfrm>
          <a:off x="3843855" y="781713"/>
          <a:ext cx="1261544" cy="912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2600" kern="1200" dirty="0">
              <a:latin typeface="Arial Black" panose="020B0A04020102020204" pitchFamily="34" charset="0"/>
            </a:rPr>
            <a:t>Action </a:t>
          </a:r>
        </a:p>
      </dsp:txBody>
      <dsp:txXfrm>
        <a:off x="3843855" y="781713"/>
        <a:ext cx="1261544" cy="912391"/>
      </dsp:txXfrm>
    </dsp:sp>
    <dsp:sp modelId="{E355659C-D198-4E9F-BE02-DE74B8C20BD6}">
      <dsp:nvSpPr>
        <dsp:cNvPr id="0" name=""/>
        <dsp:cNvSpPr/>
      </dsp:nvSpPr>
      <dsp:spPr>
        <a:xfrm>
          <a:off x="2823796" y="2262685"/>
          <a:ext cx="942456" cy="942706"/>
        </a:xfrm>
        <a:prstGeom prst="ellipse">
          <a:avLst/>
        </a:prstGeom>
        <a:solidFill>
          <a:srgbClr val="C00000"/>
        </a:solidFill>
        <a:ln w="1587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EB26A-7D9B-4D34-BCDE-1A7C218B44AC}">
      <dsp:nvSpPr>
        <dsp:cNvPr id="0" name=""/>
        <dsp:cNvSpPr/>
      </dsp:nvSpPr>
      <dsp:spPr>
        <a:xfrm>
          <a:off x="3843855" y="2274885"/>
          <a:ext cx="1261544" cy="912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2600" kern="1200" dirty="0">
              <a:latin typeface="Arial Black" panose="020B0A04020102020204" pitchFamily="34" charset="0"/>
            </a:rPr>
            <a:t>State </a:t>
          </a:r>
        </a:p>
      </dsp:txBody>
      <dsp:txXfrm>
        <a:off x="3843855" y="2274885"/>
        <a:ext cx="1261544" cy="912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F20AD-A1BA-44D7-BFBB-56A5F298ED6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98F70-7C47-4D8D-AC1B-14E1F2B9C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0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5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0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19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261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10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83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46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1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21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3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30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09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2911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61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42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09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5" y="3123590"/>
            <a:ext cx="7940660" cy="916231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EE7D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605" y="4039822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6CA8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083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6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2"/>
            <a:ext cx="8229600" cy="3970331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4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717713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1"/>
            <a:ext cx="7177134" cy="442844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30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731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5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223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3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040188" cy="3035059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4" y="1882907"/>
            <a:ext cx="4041775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4" y="2512769"/>
            <a:ext cx="4041775" cy="3035059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16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917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25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780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4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585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DF1473-6A84-497C-A738-53FA5B3E1783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9DD9C5-1446-4CB4-AAD6-1DC12D1867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19441"/>
            <a:ext cx="7772400" cy="297179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Action Verbs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State Verbs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549A7C-A954-4145-A3A2-239FB892F6DC}"/>
              </a:ext>
            </a:extLst>
          </p:cNvPr>
          <p:cNvSpPr txBox="1"/>
          <p:nvPr/>
        </p:nvSpPr>
        <p:spPr>
          <a:xfrm>
            <a:off x="2819400" y="1096111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Lesson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2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5" y="2571745"/>
            <a:ext cx="1714512" cy="12842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720" y="2000240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prstClr val="white"/>
                </a:solidFill>
                <a:latin typeface="Calibri"/>
              </a:rPr>
              <a:t>write</a:t>
            </a:r>
            <a:endParaRPr lang="fa-IR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2910" y="1071546"/>
            <a:ext cx="6357982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Calibri"/>
              </a:rPr>
              <a:t>I tell you some verbs. Show them by some actions.</a:t>
            </a:r>
            <a:endParaRPr lang="fa-IR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546" y="192880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prstClr val="white"/>
                </a:solidFill>
                <a:latin typeface="Calibri"/>
              </a:rPr>
              <a:t>go</a:t>
            </a:r>
            <a:endParaRPr lang="fa-IR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8" name="Picture 7" descr="download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9" y="2428869"/>
            <a:ext cx="1500198" cy="150019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57620" y="192880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prstClr val="white"/>
                </a:solidFill>
                <a:latin typeface="Calibri"/>
              </a:rPr>
              <a:t>drink</a:t>
            </a:r>
            <a:endParaRPr lang="fa-IR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9256" y="192880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prstClr val="white"/>
                </a:solidFill>
                <a:latin typeface="Calibri"/>
              </a:rPr>
              <a:t>cry</a:t>
            </a:r>
            <a:endParaRPr lang="fa-IR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2" name="Picture 11" descr="download (8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9" y="2357431"/>
            <a:ext cx="1643074" cy="150019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215206" y="192880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prstClr val="white"/>
                </a:solidFill>
                <a:latin typeface="Calibri"/>
              </a:rPr>
              <a:t>think</a:t>
            </a:r>
            <a:endParaRPr lang="fa-IR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4" name="Picture 13" descr="thin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5207" y="2357430"/>
            <a:ext cx="1569727" cy="1571618"/>
          </a:xfrm>
          <a:prstGeom prst="rect">
            <a:avLst/>
          </a:prstGeom>
        </p:spPr>
      </p:pic>
      <p:pic>
        <p:nvPicPr>
          <p:cNvPr id="15" name="Picture 14" descr="actio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6182" y="4062416"/>
            <a:ext cx="1828800" cy="193833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 rot="20273244">
            <a:off x="5894862" y="4769354"/>
            <a:ext cx="1919302" cy="5715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err="1">
                <a:solidFill>
                  <a:prstClr val="black"/>
                </a:solidFill>
                <a:latin typeface="Calibri"/>
              </a:rPr>
              <a:t>Sth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happens</a:t>
            </a:r>
            <a:endParaRPr lang="fa-IR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 rot="931999">
            <a:off x="1113011" y="4461374"/>
            <a:ext cx="1919302" cy="5715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Calibri"/>
              </a:rPr>
              <a:t>continuous</a:t>
            </a:r>
            <a:endParaRPr lang="fa-IR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 rot="931999">
            <a:off x="827259" y="5032878"/>
            <a:ext cx="1919302" cy="5715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Calibri"/>
              </a:rPr>
              <a:t>simple</a:t>
            </a:r>
            <a:endParaRPr lang="fa-IR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9" name="Picture 18" descr="download (9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86183" y="2571745"/>
            <a:ext cx="1429733" cy="1066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  <p:bldP spid="13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mage result for going"/>
          <p:cNvSpPr>
            <a:spLocks noChangeAspect="1" noChangeArrowheads="1"/>
          </p:cNvSpPr>
          <p:nvPr/>
        </p:nvSpPr>
        <p:spPr bwMode="auto">
          <a:xfrm>
            <a:off x="8923338" y="7127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028" name="AutoShape 4" descr="Image result for going"/>
          <p:cNvSpPr>
            <a:spLocks noChangeAspect="1" noChangeArrowheads="1"/>
          </p:cNvSpPr>
          <p:nvPr/>
        </p:nvSpPr>
        <p:spPr bwMode="auto">
          <a:xfrm>
            <a:off x="8923338" y="7127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030" name="AutoShape 6" descr="Image result for going"/>
          <p:cNvSpPr>
            <a:spLocks noChangeAspect="1" noChangeArrowheads="1"/>
          </p:cNvSpPr>
          <p:nvPr/>
        </p:nvSpPr>
        <p:spPr bwMode="auto">
          <a:xfrm>
            <a:off x="8923338" y="7127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2" name="Picture 11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85861"/>
            <a:ext cx="1714512" cy="1284229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2071670" y="1643050"/>
            <a:ext cx="6072230" cy="57150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/>
              </a:rPr>
              <a:t>Mary                      a letter.</a:t>
            </a:r>
            <a:endParaRPr lang="fa-IR" sz="4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14744" y="1643050"/>
            <a:ext cx="2357454" cy="57150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/>
              </a:rPr>
              <a:t>is writing</a:t>
            </a:r>
            <a:endParaRPr lang="fa-IR" sz="4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5" name="Picture 14" descr="download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643182"/>
            <a:ext cx="1500198" cy="1500198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2143108" y="3143248"/>
            <a:ext cx="6786610" cy="57150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/>
              </a:rPr>
              <a:t>We          to school every day.</a:t>
            </a:r>
            <a:endParaRPr lang="fa-IR" sz="4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57554" y="3143248"/>
            <a:ext cx="928694" cy="57150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/>
              </a:rPr>
              <a:t>go</a:t>
            </a:r>
            <a:endParaRPr lang="fa-IR" sz="4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143108" y="4714884"/>
            <a:ext cx="7000892" cy="57150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4000" dirty="0">
                <a:solidFill>
                  <a:prstClr val="black"/>
                </a:solidFill>
                <a:latin typeface="Calibri"/>
              </a:rPr>
              <a:t>Andy always                 milk.</a:t>
            </a:r>
            <a:endParaRPr lang="fa-IR" sz="4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072066" y="4714884"/>
            <a:ext cx="1714512" cy="57150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/>
              </a:rPr>
              <a:t>drinks</a:t>
            </a:r>
            <a:endParaRPr lang="fa-IR" sz="4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21" name="Picture 20" descr="download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3" y="4357695"/>
            <a:ext cx="1429733" cy="1066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3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3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3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3657600" cy="762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State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524000"/>
            <a:ext cx="8183880" cy="22860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400" dirty="0"/>
              <a:t>فعل های ایستا (</a:t>
            </a:r>
            <a:r>
              <a:rPr lang="en-US" sz="2400" dirty="0">
                <a:solidFill>
                  <a:prstClr val="black"/>
                </a:solidFill>
              </a:rPr>
              <a:t>state verbs</a:t>
            </a:r>
            <a:r>
              <a:rPr lang="fa-IR" sz="2400" dirty="0"/>
              <a:t> </a:t>
            </a:r>
            <a:r>
              <a:rPr lang="en-US" sz="2400" dirty="0"/>
              <a:t>(</a:t>
            </a:r>
            <a:r>
              <a:rPr lang="fa-IR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Rounded MT Bold" panose="020F0704030504030204" pitchFamily="34" charset="0"/>
                <a:ea typeface="+mj-ea"/>
                <a:cs typeface="B Zar" panose="00000400000000000000" pitchFamily="2" charset="-78"/>
              </a:rPr>
              <a:t>افعالی هستند که بیانگر حالت، احساس، فکر و عقیده هستند. </a:t>
            </a:r>
            <a:endParaRPr lang="fa-IR" sz="2400" dirty="0"/>
          </a:p>
          <a:p>
            <a:pPr algn="r" rtl="1"/>
            <a:r>
              <a:rPr lang="fa-IR" sz="2400" dirty="0"/>
              <a:t>فاعل جمله کاری انجام نمی دهد.فاعل حرکتی نمی کند.</a:t>
            </a:r>
          </a:p>
          <a:p>
            <a:pPr algn="r" rtl="1"/>
            <a:endParaRPr lang="fa-IR" sz="2400" dirty="0"/>
          </a:p>
          <a:p>
            <a:pPr algn="r" rtl="1"/>
            <a:r>
              <a:rPr lang="fa-IR" sz="2400" dirty="0"/>
              <a:t>این فعل ها درونی هستند. مربوط به قلب و مغز ما هستند. </a:t>
            </a:r>
            <a:endParaRPr lang="en-US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516C16A-B25E-4635-8DD3-1298CD9321DA}"/>
              </a:ext>
            </a:extLst>
          </p:cNvPr>
          <p:cNvSpPr txBox="1">
            <a:spLocks/>
          </p:cNvSpPr>
          <p:nvPr/>
        </p:nvSpPr>
        <p:spPr>
          <a:xfrm>
            <a:off x="990600" y="3725839"/>
            <a:ext cx="54864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believe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in Allah. 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loves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ice-cream.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feels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happy.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91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3276600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State Verbs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0372">
            <a:off x="641024" y="1449388"/>
            <a:ext cx="3082498" cy="19386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230">
            <a:off x="5189974" y="1161168"/>
            <a:ext cx="2939309" cy="1745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80" y="4280860"/>
            <a:ext cx="3752850" cy="121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9" y="3576637"/>
            <a:ext cx="2143125" cy="21431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20323147">
            <a:off x="797217" y="3280539"/>
            <a:ext cx="3753079" cy="6474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a-IR" sz="3600" b="1" cap="none" spc="0" dirty="0">
                <a:ln/>
                <a:solidFill>
                  <a:schemeClr val="accent3"/>
                </a:solidFill>
                <a:effectLst/>
              </a:rPr>
              <a:t>اعتقاد داشتن 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 rot="1994378">
            <a:off x="4254438" y="2640425"/>
            <a:ext cx="30123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a-IR" sz="32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فراموش کردن 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8718" y="5397637"/>
            <a:ext cx="40885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عاشق ... بودن 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20763821">
            <a:off x="4876798" y="5105250"/>
            <a:ext cx="40515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2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احساس ... کردن </a:t>
            </a:r>
            <a:endParaRPr lang="en-US" sz="32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903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762000"/>
          </a:xfrm>
        </p:spPr>
        <p:txBody>
          <a:bodyPr/>
          <a:lstStyle/>
          <a:p>
            <a:r>
              <a:rPr lang="en-US" sz="3200" dirty="0">
                <a:solidFill>
                  <a:srgbClr val="FFFF00"/>
                </a:solidFill>
              </a:rPr>
              <a:t>State Verbs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95400"/>
            <a:ext cx="7879080" cy="4191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She </a:t>
            </a:r>
            <a:r>
              <a:rPr lang="en-US" dirty="0">
                <a:solidFill>
                  <a:srgbClr val="00B050"/>
                </a:solidFill>
              </a:rPr>
              <a:t>believes</a:t>
            </a:r>
            <a:r>
              <a:rPr lang="en-US" dirty="0">
                <a:solidFill>
                  <a:srgbClr val="FF0000"/>
                </a:solidFill>
              </a:rPr>
              <a:t> in God.</a:t>
            </a:r>
          </a:p>
          <a:p>
            <a:r>
              <a:rPr lang="en-US" strike="sngStrike" dirty="0">
                <a:solidFill>
                  <a:srgbClr val="FF0000"/>
                </a:solidFill>
              </a:rPr>
              <a:t>She </a:t>
            </a:r>
            <a:r>
              <a:rPr lang="en-US" strike="sngStrike" dirty="0">
                <a:solidFill>
                  <a:srgbClr val="00B050"/>
                </a:solidFill>
              </a:rPr>
              <a:t>is believing </a:t>
            </a:r>
            <a:r>
              <a:rPr lang="en-US" strike="sngStrike" dirty="0">
                <a:solidFill>
                  <a:srgbClr val="FF0000"/>
                </a:solidFill>
              </a:rPr>
              <a:t>in God. </a:t>
            </a:r>
            <a:endParaRPr lang="fa-IR" strike="sngStrike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او به خدا اعتقاد دارد.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 </a:t>
            </a:r>
            <a:r>
              <a:rPr lang="en-US" dirty="0">
                <a:solidFill>
                  <a:srgbClr val="00B050"/>
                </a:solidFill>
              </a:rPr>
              <a:t>remembered</a:t>
            </a:r>
            <a:r>
              <a:rPr lang="en-US" dirty="0">
                <a:solidFill>
                  <a:srgbClr val="FF0000"/>
                </a:solidFill>
              </a:rPr>
              <a:t> her name.</a:t>
            </a:r>
          </a:p>
          <a:p>
            <a:r>
              <a:rPr lang="en-US" strike="sngStrike" dirty="0">
                <a:solidFill>
                  <a:srgbClr val="FF0000"/>
                </a:solidFill>
              </a:rPr>
              <a:t>I </a:t>
            </a:r>
            <a:r>
              <a:rPr lang="en-US" strike="sngStrike" dirty="0">
                <a:solidFill>
                  <a:srgbClr val="00B050"/>
                </a:solidFill>
              </a:rPr>
              <a:t>was remembering </a:t>
            </a:r>
            <a:r>
              <a:rPr lang="en-US" strike="sngStrike" dirty="0">
                <a:solidFill>
                  <a:srgbClr val="FF0000"/>
                </a:solidFill>
              </a:rPr>
              <a:t>her name. </a:t>
            </a:r>
          </a:p>
          <a:p>
            <a:pPr marL="0" indent="0" algn="r" rtl="1">
              <a:buNone/>
            </a:pPr>
            <a:r>
              <a:rPr lang="fa-IR" dirty="0"/>
              <a:t>من نام او را به خاطر آوردم. ( اسم او یادم اومد.)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1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133600"/>
            <a:ext cx="8048625" cy="28332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073509"/>
              </p:ext>
            </p:extLst>
          </p:nvPr>
        </p:nvGraphicFramePr>
        <p:xfrm>
          <a:off x="742950" y="457200"/>
          <a:ext cx="8172450" cy="550663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34490">
                  <a:extLst>
                    <a:ext uri="{9D8B030D-6E8A-4147-A177-3AD203B41FA5}">
                      <a16:colId xmlns:a16="http://schemas.microsoft.com/office/drawing/2014/main" val="3836570075"/>
                    </a:ext>
                  </a:extLst>
                </a:gridCol>
                <a:gridCol w="1634490">
                  <a:extLst>
                    <a:ext uri="{9D8B030D-6E8A-4147-A177-3AD203B41FA5}">
                      <a16:colId xmlns:a16="http://schemas.microsoft.com/office/drawing/2014/main" val="1446021883"/>
                    </a:ext>
                  </a:extLst>
                </a:gridCol>
                <a:gridCol w="1634490">
                  <a:extLst>
                    <a:ext uri="{9D8B030D-6E8A-4147-A177-3AD203B41FA5}">
                      <a16:colId xmlns:a16="http://schemas.microsoft.com/office/drawing/2014/main" val="2717055290"/>
                    </a:ext>
                  </a:extLst>
                </a:gridCol>
                <a:gridCol w="1634490">
                  <a:extLst>
                    <a:ext uri="{9D8B030D-6E8A-4147-A177-3AD203B41FA5}">
                      <a16:colId xmlns:a16="http://schemas.microsoft.com/office/drawing/2014/main" val="3028950933"/>
                    </a:ext>
                  </a:extLst>
                </a:gridCol>
                <a:gridCol w="1634490">
                  <a:extLst>
                    <a:ext uri="{9D8B030D-6E8A-4147-A177-3AD203B41FA5}">
                      <a16:colId xmlns:a16="http://schemas.microsoft.com/office/drawing/2014/main" val="76618772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افعال مالکیت</a:t>
                      </a:r>
                      <a:endParaRPr lang="en-US" sz="14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افعال مربوط به عواطف</a:t>
                      </a:r>
                      <a:r>
                        <a:rPr lang="fa-IR" sz="14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، احساسات و نیاز ها</a:t>
                      </a:r>
                      <a:endParaRPr lang="en-US" sz="14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افعال مربوط به حس ها</a:t>
                      </a:r>
                      <a:endParaRPr lang="en-US" sz="14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افعال مربوط به بیان عقیده،</a:t>
                      </a:r>
                      <a:r>
                        <a:rPr lang="fa-IR" sz="14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نظر و فکر</a:t>
                      </a:r>
                      <a:endParaRPr lang="en-US" sz="14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سایر افعال</a:t>
                      </a:r>
                      <a:endParaRPr lang="en-US" sz="14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91483696"/>
                  </a:ext>
                </a:extLst>
              </a:tr>
              <a:tr h="732406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Have: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داشتن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Love, like</a:t>
                      </a:r>
                    </a:p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Hate, dislike </a:t>
                      </a:r>
                    </a:p>
                    <a:p>
                      <a:pPr algn="l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Feel: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احساس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کردن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believe</a:t>
                      </a:r>
                      <a:r>
                        <a:rPr lang="en-US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Seem:</a:t>
                      </a:r>
                      <a:r>
                        <a:rPr lang="en-US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به نظر رسیدن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97026080"/>
                  </a:ext>
                </a:extLst>
              </a:tr>
              <a:tr h="732406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Own:</a:t>
                      </a:r>
                      <a:r>
                        <a:rPr lang="en-US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داشتن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Need: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نیاز داشتن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Smell: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بو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دادن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Remember,</a:t>
                      </a:r>
                    </a:p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Forget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Look: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به نظر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رسیدن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03031781"/>
                  </a:ext>
                </a:extLst>
              </a:tr>
              <a:tr h="835558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Belong to: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تعلق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داشتن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Wish:</a:t>
                      </a:r>
                      <a:r>
                        <a:rPr lang="en-US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آرزو داشتن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Taste: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مزه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دادن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Understand, know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Appear: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به نظر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رسیدن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96547791"/>
                  </a:ext>
                </a:extLst>
              </a:tr>
              <a:tr h="835558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Possess: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داشتن، دارا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بودن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Hear: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شنیدن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Imagine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Sound: 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به نظررسیدن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4613466"/>
                  </a:ext>
                </a:extLst>
              </a:tr>
              <a:tr h="73240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Prefer:</a:t>
                      </a:r>
                      <a:r>
                        <a:rPr lang="en-US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ترجیح دادن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See:</a:t>
                      </a:r>
                      <a:r>
                        <a:rPr lang="fa-IR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دیدن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Agree, disagree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37326341"/>
                  </a:ext>
                </a:extLst>
              </a:tr>
              <a:tr h="73240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Realize, </a:t>
                      </a:r>
                    </a:p>
                    <a:p>
                      <a:pPr algn="l"/>
                      <a:r>
                        <a:rPr lang="en-US" sz="160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Recognize</a:t>
                      </a:r>
                      <a:r>
                        <a:rPr lang="en-US" sz="1600" baseline="0" dirty="0">
                          <a:latin typeface="Arial Black" panose="020B0A04020102020204" pitchFamily="34" charset="0"/>
                          <a:cs typeface="B Zar" panose="00000400000000000000" pitchFamily="2" charset="-78"/>
                        </a:rPr>
                        <a:t> </a:t>
                      </a:r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Arial Black" panose="020B0A0402010202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2676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89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2" y="2202440"/>
            <a:ext cx="8048625" cy="13551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have</a:t>
            </a:r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See </a:t>
            </a: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Think </a:t>
            </a: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44694" y="2581275"/>
            <a:ext cx="893756" cy="285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44694" y="2876550"/>
            <a:ext cx="922331" cy="257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09900" y="2352675"/>
            <a:ext cx="11144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fa-IR" sz="2100" b="1" dirty="0">
                <a:solidFill>
                  <a:prstClr val="black"/>
                </a:solidFill>
                <a:latin typeface="Century Gothic" panose="020B0502020202020204"/>
                <a:cs typeface="B Zar" panose="00000400000000000000" pitchFamily="2" charset="-78"/>
              </a:rPr>
              <a:t>داشتن    </a:t>
            </a:r>
            <a:endParaRPr lang="en-US" sz="2100" b="1" dirty="0">
              <a:solidFill>
                <a:prstClr val="black"/>
              </a:solidFill>
              <a:latin typeface="Century Gothic" panose="020B0502020202020204"/>
              <a:cs typeface="B Zar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9900" y="3039073"/>
            <a:ext cx="1114425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fa-IR" sz="2100" b="1" dirty="0">
                <a:solidFill>
                  <a:prstClr val="black"/>
                </a:solidFill>
                <a:latin typeface="Arial Black" panose="020B0A04020102020204" pitchFamily="34" charset="0"/>
                <a:cs typeface="B Zar" panose="00000400000000000000" pitchFamily="2" charset="-78"/>
              </a:rPr>
              <a:t>خوردن</a:t>
            </a:r>
            <a:r>
              <a:rPr lang="fa-IR" sz="1350" dirty="0">
                <a:solidFill>
                  <a:prstClr val="black"/>
                </a:solidFill>
                <a:latin typeface="Century Gothic" panose="020B0502020202020204"/>
                <a:cs typeface="Tahoma" panose="020B0604030504040204" pitchFamily="34" charset="0"/>
              </a:rPr>
              <a:t>    </a:t>
            </a:r>
            <a:endParaRPr lang="en-US" sz="1350" dirty="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5775" y="4799905"/>
            <a:ext cx="2333625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67200" y="2972306"/>
            <a:ext cx="2333625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05030" y="5248877"/>
            <a:ext cx="861995" cy="3574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005031" y="4923569"/>
            <a:ext cx="893756" cy="285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839918" y="4119485"/>
            <a:ext cx="885029" cy="4070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831191" y="3831196"/>
            <a:ext cx="893756" cy="285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38400" y="4240577"/>
            <a:ext cx="1857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fa-IR" sz="2100" b="1" dirty="0">
                <a:solidFill>
                  <a:prstClr val="black"/>
                </a:solidFill>
                <a:latin typeface="Century Gothic" panose="020B0502020202020204"/>
                <a:cs typeface="B Zar" panose="00000400000000000000" pitchFamily="2" charset="-78"/>
              </a:rPr>
              <a:t>ملاقات کردن    </a:t>
            </a:r>
            <a:endParaRPr lang="en-US" sz="2100" b="1" dirty="0">
              <a:solidFill>
                <a:prstClr val="black"/>
              </a:solidFill>
              <a:latin typeface="Century Gothic" panose="020B0502020202020204"/>
              <a:cs typeface="B Zar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98787" y="3673990"/>
            <a:ext cx="11144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fa-IR" sz="2100" b="1" dirty="0">
                <a:solidFill>
                  <a:prstClr val="black"/>
                </a:solidFill>
                <a:latin typeface="Century Gothic" panose="020B0502020202020204"/>
                <a:cs typeface="B Zar" panose="00000400000000000000" pitchFamily="2" charset="-78"/>
              </a:rPr>
              <a:t>دیدن    </a:t>
            </a:r>
            <a:endParaRPr lang="en-US" sz="2100" b="1" dirty="0">
              <a:solidFill>
                <a:prstClr val="black"/>
              </a:solidFill>
              <a:latin typeface="Century Gothic" panose="020B0502020202020204"/>
              <a:cs typeface="B Zar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38450" y="4734830"/>
            <a:ext cx="16668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fa-IR" sz="2100" b="1" dirty="0">
                <a:solidFill>
                  <a:prstClr val="black"/>
                </a:solidFill>
                <a:latin typeface="Century Gothic" panose="020B0502020202020204"/>
                <a:cs typeface="B Zar" panose="00000400000000000000" pitchFamily="2" charset="-78"/>
              </a:rPr>
              <a:t>معتقد بودن    </a:t>
            </a:r>
            <a:endParaRPr lang="en-US" sz="2100" b="1" dirty="0">
              <a:solidFill>
                <a:prstClr val="black"/>
              </a:solidFill>
              <a:latin typeface="Century Gothic" panose="020B0502020202020204"/>
              <a:cs typeface="B Zar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38450" y="5293126"/>
            <a:ext cx="15335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fa-IR" sz="2100" b="1" dirty="0">
                <a:solidFill>
                  <a:prstClr val="black"/>
                </a:solidFill>
                <a:latin typeface="Century Gothic" panose="020B0502020202020204"/>
                <a:cs typeface="B Zar" panose="00000400000000000000" pitchFamily="2" charset="-78"/>
              </a:rPr>
              <a:t>فکر کردن    </a:t>
            </a:r>
            <a:endParaRPr lang="en-US" sz="2100" b="1" dirty="0">
              <a:solidFill>
                <a:prstClr val="black"/>
              </a:solidFill>
              <a:latin typeface="Century Gothic" panose="020B0502020202020204"/>
              <a:cs typeface="B Zar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95775" y="2297187"/>
            <a:ext cx="2333625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95775" y="3639825"/>
            <a:ext cx="2333625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95775" y="4181986"/>
            <a:ext cx="2333625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95775" y="5331520"/>
            <a:ext cx="2333625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</p:spTree>
    <p:extLst>
      <p:ext uri="{BB962C8B-B14F-4D97-AF65-F5344CB8AC3E}">
        <p14:creationId xmlns:p14="http://schemas.microsoft.com/office/powerpoint/2010/main" val="58117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981200"/>
            <a:ext cx="8467725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Want                                    Remember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Protect                                Invent    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Drive                                    Donate 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Have                                     Need 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Listen                                  Forget                   </a:t>
            </a: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0869" y="2361508"/>
            <a:ext cx="1695450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0869" y="3142046"/>
            <a:ext cx="172402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63719" y="5305010"/>
            <a:ext cx="172402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2294" y="3886415"/>
            <a:ext cx="172402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07069" y="4635134"/>
            <a:ext cx="1695450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2294" y="4507999"/>
            <a:ext cx="1695450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29306" y="2361508"/>
            <a:ext cx="1695450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07069" y="5305010"/>
            <a:ext cx="1695450" cy="4154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dirty="0">
                <a:solidFill>
                  <a:prstClr val="black"/>
                </a:solidFill>
                <a:latin typeface="Arial Black" panose="020B0A04020102020204" pitchFamily="34" charset="0"/>
              </a:rPr>
              <a:t>State verb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0563" y="3836689"/>
            <a:ext cx="172402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78494" y="2985235"/>
            <a:ext cx="172402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Action verb</a:t>
            </a:r>
          </a:p>
        </p:txBody>
      </p:sp>
    </p:spTree>
    <p:extLst>
      <p:ext uri="{BB962C8B-B14F-4D97-AF65-F5344CB8AC3E}">
        <p14:creationId xmlns:p14="http://schemas.microsoft.com/office/powerpoint/2010/main" val="396283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41080" cy="4953000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rgbClr val="002060"/>
                </a:solidFill>
              </a:rPr>
              <a:t>حالا وقتشه بدونیم چه فرقی بین</a:t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fa-IR" sz="3200" dirty="0">
                <a:solidFill>
                  <a:srgbClr val="002060"/>
                </a:solidFill>
              </a:rPr>
              <a:t> </a:t>
            </a:r>
            <a:br>
              <a:rPr lang="fa-IR" sz="4000" dirty="0">
                <a:solidFill>
                  <a:srgbClr val="002060"/>
                </a:solidFill>
              </a:rPr>
            </a:br>
            <a:r>
              <a:rPr lang="en-US" sz="4000" dirty="0">
                <a:solidFill>
                  <a:srgbClr val="002060"/>
                </a:solidFill>
              </a:rPr>
              <a:t>Action Verbs </a:t>
            </a:r>
            <a:br>
              <a:rPr lang="en-US" sz="4000" dirty="0">
                <a:solidFill>
                  <a:srgbClr val="002060"/>
                </a:solidFill>
              </a:rPr>
            </a:br>
            <a:r>
              <a:rPr lang="fa-IR" sz="4000" dirty="0">
                <a:solidFill>
                  <a:srgbClr val="002060"/>
                </a:solidFill>
              </a:rPr>
              <a:t>و</a:t>
            </a:r>
            <a:br>
              <a:rPr lang="fa-IR" sz="4000" dirty="0">
                <a:solidFill>
                  <a:srgbClr val="002060"/>
                </a:solidFill>
              </a:rPr>
            </a:br>
            <a:r>
              <a:rPr lang="en-US" sz="4000" dirty="0">
                <a:solidFill>
                  <a:srgbClr val="002060"/>
                </a:solidFill>
              </a:rPr>
              <a:t>State Verbs</a:t>
            </a:r>
            <a:br>
              <a:rPr lang="fa-IR" sz="4000" dirty="0">
                <a:solidFill>
                  <a:srgbClr val="002060"/>
                </a:solidFill>
              </a:rPr>
            </a:br>
            <a:br>
              <a:rPr lang="en-US" sz="4000" dirty="0">
                <a:solidFill>
                  <a:srgbClr val="002060"/>
                </a:solidFill>
              </a:rPr>
            </a:br>
            <a:r>
              <a:rPr lang="fa-IR" sz="3200" dirty="0">
                <a:solidFill>
                  <a:srgbClr val="002060"/>
                </a:solidFill>
              </a:rPr>
              <a:t>وجود داره </a:t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428999"/>
            <a:ext cx="1876425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6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36280" cy="31242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2800" dirty="0">
                <a:solidFill>
                  <a:srgbClr val="FFFF00"/>
                </a:solidFill>
                <a:cs typeface="A Yasamin" panose="00000400000000000000" pitchFamily="2" charset="-78"/>
              </a:rPr>
              <a:t>فعل های پویا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en-US" sz="2800" dirty="0">
                <a:solidFill>
                  <a:srgbClr val="0070C0"/>
                </a:solidFill>
                <a:cs typeface="A Yasamin" panose="00000400000000000000" pitchFamily="2" charset="-78"/>
              </a:rPr>
              <a:t>Action Verbs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</a:t>
            </a:r>
            <a:r>
              <a:rPr lang="en-US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هم به صورت </a:t>
            </a:r>
            <a:r>
              <a:rPr lang="fa-IR" sz="2800" dirty="0">
                <a:solidFill>
                  <a:srgbClr val="FF0000"/>
                </a:solidFill>
                <a:cs typeface="A Yasamin" panose="00000400000000000000" pitchFamily="2" charset="-78"/>
              </a:rPr>
              <a:t>ساده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حال ساده و گذشته ساده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)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و هم به صورت </a:t>
            </a:r>
            <a:r>
              <a:rPr lang="fa-IR" sz="2800" dirty="0">
                <a:solidFill>
                  <a:srgbClr val="FF0000"/>
                </a:solidFill>
                <a:cs typeface="A Yasamin" panose="00000400000000000000" pitchFamily="2" charset="-78"/>
              </a:rPr>
              <a:t>استمراری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گذشته استمراری و حال استمراری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)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 استفاده می شوند. </a:t>
            </a:r>
            <a:br>
              <a:rPr lang="fa-IR" dirty="0">
                <a:solidFill>
                  <a:srgbClr val="0070C0"/>
                </a:solidFill>
                <a:cs typeface="A Yasamin" panose="00000400000000000000" pitchFamily="2" charset="-78"/>
              </a:rPr>
            </a:br>
            <a:br>
              <a:rPr lang="fa-IR" dirty="0">
                <a:solidFill>
                  <a:schemeClr val="accent2">
                    <a:lumMod val="60000"/>
                    <a:lumOff val="40000"/>
                  </a:schemeClr>
                </a:solidFill>
                <a:cs typeface="A Yasamin" panose="00000400000000000000" pitchFamily="2" charset="-78"/>
              </a:rPr>
            </a:br>
            <a:r>
              <a:rPr lang="fa-IR" sz="2800" dirty="0">
                <a:solidFill>
                  <a:srgbClr val="FFFF00"/>
                </a:solidFill>
                <a:cs typeface="A Yasamin" panose="00000400000000000000" pitchFamily="2" charset="-78"/>
              </a:rPr>
              <a:t>فعل های ایستا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en-US" sz="2800" dirty="0">
                <a:solidFill>
                  <a:srgbClr val="0070C0"/>
                </a:solidFill>
                <a:cs typeface="A Yasamin" panose="00000400000000000000" pitchFamily="2" charset="-78"/>
              </a:rPr>
              <a:t> </a:t>
            </a:r>
            <a:r>
              <a:rPr lang="en-US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en-US" sz="2800" dirty="0">
                <a:solidFill>
                  <a:srgbClr val="0070C0"/>
                </a:solidFill>
                <a:cs typeface="A Yasamin" panose="00000400000000000000" pitchFamily="2" charset="-78"/>
              </a:rPr>
              <a:t>state verbs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اکثر مواقع </a:t>
            </a:r>
            <a:r>
              <a:rPr lang="fa-IR" sz="2800" dirty="0">
                <a:solidFill>
                  <a:srgbClr val="FF0000"/>
                </a:solidFill>
                <a:cs typeface="A Yasamin" panose="00000400000000000000" pitchFamily="2" charset="-78"/>
              </a:rPr>
              <a:t>فقط به صورت ساده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(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 گذشته ساده و حال ساده </a:t>
            </a:r>
            <a:r>
              <a:rPr lang="fa-IR" sz="2800" dirty="0">
                <a:solidFill>
                  <a:srgbClr val="002060"/>
                </a:solidFill>
                <a:cs typeface="A Yasamin" panose="00000400000000000000" pitchFamily="2" charset="-78"/>
              </a:rPr>
              <a:t>)</a:t>
            </a:r>
            <a:r>
              <a:rPr lang="fa-IR" sz="2800" dirty="0">
                <a:solidFill>
                  <a:srgbClr val="FF0000"/>
                </a:solidFill>
                <a:cs typeface="A Yasamin" panose="00000400000000000000" pitchFamily="2" charset="-78"/>
              </a:rPr>
              <a:t> </a:t>
            </a:r>
            <a:r>
              <a:rPr lang="fa-IR" sz="2800" dirty="0">
                <a:solidFill>
                  <a:srgbClr val="0070C0"/>
                </a:solidFill>
                <a:cs typeface="A Yasamin" panose="00000400000000000000" pitchFamily="2" charset="-78"/>
              </a:rPr>
              <a:t>می آیند. </a:t>
            </a:r>
            <a:br>
              <a:rPr lang="fa-IR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65C36-32B2-442D-AA6F-8F43A5706EE9}"/>
              </a:ext>
            </a:extLst>
          </p:cNvPr>
          <p:cNvSpPr txBox="1">
            <a:spLocks/>
          </p:cNvSpPr>
          <p:nvPr/>
        </p:nvSpPr>
        <p:spPr>
          <a:xfrm>
            <a:off x="1066800" y="2819400"/>
            <a:ext cx="6683765" cy="2971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We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love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our country.        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We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are loving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our country.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His father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owns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a big house.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His father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 owing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 big house.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4" name="Multiply 4">
            <a:extLst>
              <a:ext uri="{FF2B5EF4-FFF2-40B4-BE49-F238E27FC236}">
                <a16:creationId xmlns:a16="http://schemas.microsoft.com/office/drawing/2014/main" id="{E285F1F1-E17A-442F-B143-869139AE7670}"/>
              </a:ext>
            </a:extLst>
          </p:cNvPr>
          <p:cNvSpPr/>
          <p:nvPr/>
        </p:nvSpPr>
        <p:spPr>
          <a:xfrm>
            <a:off x="5410200" y="3588308"/>
            <a:ext cx="733626" cy="716992"/>
          </a:xfrm>
          <a:prstGeom prst="mathMultiply">
            <a:avLst/>
          </a:prstGeom>
          <a:solidFill>
            <a:srgbClr val="FF000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429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Multiply 6">
            <a:extLst>
              <a:ext uri="{FF2B5EF4-FFF2-40B4-BE49-F238E27FC236}">
                <a16:creationId xmlns:a16="http://schemas.microsoft.com/office/drawing/2014/main" id="{9BEE2E95-FE70-4761-AC59-E1F12B0FEC87}"/>
              </a:ext>
            </a:extLst>
          </p:cNvPr>
          <p:cNvSpPr/>
          <p:nvPr/>
        </p:nvSpPr>
        <p:spPr>
          <a:xfrm>
            <a:off x="6019800" y="4953000"/>
            <a:ext cx="733626" cy="716992"/>
          </a:xfrm>
          <a:prstGeom prst="mathMultiply">
            <a:avLst/>
          </a:prstGeom>
          <a:solidFill>
            <a:srgbClr val="FF000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429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44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0" y="1676400"/>
            <a:ext cx="1600200" cy="8382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verb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3095625"/>
            <a:ext cx="8734425" cy="315277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000" dirty="0">
                <a:solidFill>
                  <a:schemeClr val="tx1"/>
                </a:solidFill>
                <a:latin typeface="Arial Rounded MT Bold" panose="020F0704030504030204" pitchFamily="34" charset="0"/>
                <a:cs typeface="B Zar" panose="00000400000000000000" pitchFamily="2" charset="-78"/>
              </a:rPr>
              <a:t>فعل کلمه ای است که بیانگر یک عمل و کار و یا روی</a:t>
            </a:r>
            <a:r>
              <a:rPr lang="en-US" sz="3000" dirty="0">
                <a:solidFill>
                  <a:schemeClr val="tx1"/>
                </a:solidFill>
                <a:latin typeface="Arial Rounded MT Bold" panose="020F0704030504030204" pitchFamily="34" charset="0"/>
                <a:cs typeface="B Zar" panose="00000400000000000000" pitchFamily="2" charset="-78"/>
              </a:rPr>
              <a:t> </a:t>
            </a:r>
            <a:r>
              <a:rPr lang="fa-IR" sz="3000" dirty="0">
                <a:solidFill>
                  <a:schemeClr val="tx1"/>
                </a:solidFill>
                <a:latin typeface="Arial Rounded MT Bold" panose="020F0704030504030204" pitchFamily="34" charset="0"/>
                <a:cs typeface="B Zar" panose="00000400000000000000" pitchFamily="2" charset="-78"/>
              </a:rPr>
              <a:t>دادن</a:t>
            </a:r>
            <a:r>
              <a:rPr lang="en-US" sz="3000" dirty="0">
                <a:solidFill>
                  <a:schemeClr val="tx1"/>
                </a:solidFill>
                <a:latin typeface="Arial Rounded MT Bold" panose="020F0704030504030204" pitchFamily="34" charset="0"/>
                <a:cs typeface="B Zar" panose="00000400000000000000" pitchFamily="2" charset="-78"/>
              </a:rPr>
              <a:t> </a:t>
            </a:r>
            <a:r>
              <a:rPr lang="fa-IR" sz="3000" dirty="0">
                <a:solidFill>
                  <a:schemeClr val="tx1"/>
                </a:solidFill>
                <a:latin typeface="Arial Rounded MT Bold" panose="020F0704030504030204" pitchFamily="34" charset="0"/>
                <a:cs typeface="B Zar" panose="00000400000000000000" pitchFamily="2" charset="-78"/>
              </a:rPr>
              <a:t> حالتی است</a:t>
            </a:r>
            <a:endParaRPr lang="en-US" sz="3000" dirty="0">
              <a:solidFill>
                <a:schemeClr val="tx1"/>
              </a:solidFill>
              <a:latin typeface="Arial Rounded MT Bold" panose="020F0704030504030204" pitchFamily="34" charset="0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9028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594" y="1287232"/>
            <a:ext cx="6683765" cy="960668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Choose the correct answer.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676400"/>
            <a:ext cx="8458200" cy="31908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385763" indent="-385763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I (don’t like/ am not liking) reading newspapers.</a:t>
            </a:r>
          </a:p>
          <a:p>
            <a:pPr marL="385763" indent="-385763">
              <a:buFont typeface="+mj-lt"/>
              <a:buAutoNum type="arabicPeriod"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385763" indent="-385763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At 3 o’clock yesterday, I (needed, was needing) a taxi. </a:t>
            </a:r>
          </a:p>
          <a:p>
            <a:pPr marL="385763" indent="-385763">
              <a:buFont typeface="+mj-lt"/>
              <a:buAutoNum type="arabicPeriod"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3. </a:t>
            </a: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She (watches/ is watching) television at the moment. 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4. </a:t>
            </a: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I (want/ am wanting) to go to the cinema tonight. 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  <a:latin typeface="Arial Black" panose="020B0A04020102020204" pitchFamily="34" charset="0"/>
              </a:rPr>
              <a:t>5. </a:t>
            </a: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Unfortunately, he (didn’t remember/ wasn’t remembering) my name. </a:t>
            </a: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L-Shape 10"/>
          <p:cNvSpPr/>
          <p:nvPr/>
        </p:nvSpPr>
        <p:spPr>
          <a:xfrm rot="17978855">
            <a:off x="4435819" y="2528307"/>
            <a:ext cx="443810" cy="217519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4" name="L-Shape 13"/>
          <p:cNvSpPr/>
          <p:nvPr/>
        </p:nvSpPr>
        <p:spPr>
          <a:xfrm rot="17978855">
            <a:off x="3249460" y="3390735"/>
            <a:ext cx="443810" cy="217519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5" name="L-Shape 14"/>
          <p:cNvSpPr/>
          <p:nvPr/>
        </p:nvSpPr>
        <p:spPr>
          <a:xfrm rot="17978855">
            <a:off x="1263995" y="4057486"/>
            <a:ext cx="443810" cy="217519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6" name="L-Shape 15"/>
          <p:cNvSpPr/>
          <p:nvPr/>
        </p:nvSpPr>
        <p:spPr>
          <a:xfrm rot="17978855">
            <a:off x="4473919" y="4758516"/>
            <a:ext cx="443810" cy="217519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7" name="L-Shape 16"/>
          <p:cNvSpPr/>
          <p:nvPr/>
        </p:nvSpPr>
        <p:spPr>
          <a:xfrm rot="17978855">
            <a:off x="1468285" y="1814295"/>
            <a:ext cx="443810" cy="217519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2745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dybug-goodlu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821647"/>
            <a:ext cx="5048252" cy="37861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0153" y="583172"/>
            <a:ext cx="1676400" cy="646330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verb</a:t>
            </a:r>
            <a:r>
              <a:rPr lang="en-US" dirty="0">
                <a:solidFill>
                  <a:schemeClr val="tx1"/>
                </a:solidFill>
                <a:latin typeface="Arial Rounded MT Bold" panose="020F0704030504030204" pitchFamily="34" charset="0"/>
              </a:rPr>
              <a:t>	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43" y="2005012"/>
            <a:ext cx="1547639" cy="82391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39" y="3107532"/>
            <a:ext cx="1547639" cy="11406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44" y="4393407"/>
            <a:ext cx="1629210" cy="16073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21678" y="2306977"/>
            <a:ext cx="1951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He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walks   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every night.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1678" y="3435466"/>
            <a:ext cx="2088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He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was writing 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a letter.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8353" y="4854691"/>
            <a:ext cx="1954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He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drinks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 water every morning.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05013"/>
            <a:ext cx="2077681" cy="9673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334" y="3286125"/>
            <a:ext cx="2088347" cy="106103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60461" y="2205678"/>
            <a:ext cx="1951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We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believe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 in Allah.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60462" y="3505020"/>
            <a:ext cx="1951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We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love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 our country.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623" y="4562476"/>
            <a:ext cx="1954997" cy="13108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60461" y="4804361"/>
            <a:ext cx="1951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He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feels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 happy.</a:t>
            </a:r>
          </a:p>
        </p:txBody>
      </p:sp>
    </p:spTree>
    <p:extLst>
      <p:ext uri="{BB962C8B-B14F-4D97-AF65-F5344CB8AC3E}">
        <p14:creationId xmlns:p14="http://schemas.microsoft.com/office/powerpoint/2010/main" val="37788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794" y="548646"/>
            <a:ext cx="1903406" cy="870043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verbs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943100"/>
            <a:ext cx="8229600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Arial Black" panose="020B0A04020102020204" pitchFamily="34" charset="0"/>
              </a:rPr>
              <a:t>Which of the following words is a verb?</a:t>
            </a: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Arial Black" panose="020B0A04020102020204" pitchFamily="34" charset="0"/>
              </a:rPr>
              <a:t>Newspaper                                                 Eat</a:t>
            </a: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Arial Black" panose="020B0A04020102020204" pitchFamily="34" charset="0"/>
              </a:rPr>
              <a:t>Protect                                                       Story </a:t>
            </a: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Arial Black" panose="020B0A04020102020204" pitchFamily="34" charset="0"/>
              </a:rPr>
              <a:t>Learn                                                           Experiment  </a:t>
            </a: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Arial Black" panose="020B0A04020102020204" pitchFamily="34" charset="0"/>
              </a:rPr>
              <a:t>Book                                                            Invent  </a:t>
            </a: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Arial Black" panose="020B0A04020102020204" pitchFamily="34" charset="0"/>
              </a:rPr>
              <a:t>Planets                                                        Find </a:t>
            </a:r>
          </a:p>
          <a:p>
            <a:pPr defTabSz="342900"/>
            <a:endParaRPr lang="en-US" sz="13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&quot;No&quot; Symbol 3"/>
          <p:cNvSpPr/>
          <p:nvPr/>
        </p:nvSpPr>
        <p:spPr>
          <a:xfrm>
            <a:off x="2076450" y="2477205"/>
            <a:ext cx="409575" cy="457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2052551" y="4348812"/>
            <a:ext cx="409575" cy="457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2076450" y="4982111"/>
            <a:ext cx="409575" cy="457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13" name="L-Shape 12"/>
          <p:cNvSpPr/>
          <p:nvPr/>
        </p:nvSpPr>
        <p:spPr>
          <a:xfrm rot="17978855">
            <a:off x="2023976" y="3180266"/>
            <a:ext cx="466725" cy="260618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4" name="L-Shape 13"/>
          <p:cNvSpPr/>
          <p:nvPr/>
        </p:nvSpPr>
        <p:spPr>
          <a:xfrm rot="17978855">
            <a:off x="2047877" y="3775135"/>
            <a:ext cx="466725" cy="260618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5" name="&quot;No&quot; Symbol 14"/>
          <p:cNvSpPr/>
          <p:nvPr/>
        </p:nvSpPr>
        <p:spPr>
          <a:xfrm>
            <a:off x="6462540" y="3043304"/>
            <a:ext cx="409575" cy="457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16" name="&quot;No&quot; Symbol 15"/>
          <p:cNvSpPr/>
          <p:nvPr/>
        </p:nvSpPr>
        <p:spPr>
          <a:xfrm>
            <a:off x="6486439" y="3628827"/>
            <a:ext cx="409575" cy="457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17" name="L-Shape 16"/>
          <p:cNvSpPr/>
          <p:nvPr/>
        </p:nvSpPr>
        <p:spPr>
          <a:xfrm rot="17978855">
            <a:off x="6433794" y="2442193"/>
            <a:ext cx="466725" cy="260618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8" name="L-Shape 17"/>
          <p:cNvSpPr/>
          <p:nvPr/>
        </p:nvSpPr>
        <p:spPr>
          <a:xfrm rot="17978855">
            <a:off x="6467477" y="4287616"/>
            <a:ext cx="466725" cy="260618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9" name="L-Shape 18"/>
          <p:cNvSpPr/>
          <p:nvPr/>
        </p:nvSpPr>
        <p:spPr>
          <a:xfrm rot="17978855">
            <a:off x="6481762" y="4942975"/>
            <a:ext cx="466725" cy="260618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8915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133600"/>
            <a:ext cx="8048625" cy="28332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52307406"/>
              </p:ext>
            </p:extLst>
          </p:nvPr>
        </p:nvGraphicFramePr>
        <p:xfrm>
          <a:off x="1524000" y="1397000"/>
          <a:ext cx="5105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434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DA26B-F451-4CB0-9493-197D4AF9F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AB6DA26B-F451-4CB0-9493-197D4AF9F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B6DA26B-F451-4CB0-9493-197D4AF9F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B6DA26B-F451-4CB0-9493-197D4AF9F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AB6DA26B-F451-4CB0-9493-197D4AF9FC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6EC8B-3CCA-402F-88C8-181B3F760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1146EC8B-3CCA-402F-88C8-181B3F760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1146EC8B-3CCA-402F-88C8-181B3F760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1146EC8B-3CCA-402F-88C8-181B3F760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1146EC8B-3CCA-402F-88C8-181B3F7606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405005-1DCB-4461-BC44-346DF9F16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1D405005-1DCB-4461-BC44-346DF9F16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1D405005-1DCB-4461-BC44-346DF9F16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1D405005-1DCB-4461-BC44-346DF9F16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1D405005-1DCB-4461-BC44-346DF9F162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AA4DB4-E117-416B-96CF-C4A85A94B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57AA4DB4-E117-416B-96CF-C4A85A94B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57AA4DB4-E117-416B-96CF-C4A85A94B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57AA4DB4-E117-416B-96CF-C4A85A94B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dgm id="{57AA4DB4-E117-416B-96CF-C4A85A94B6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55659C-D198-4E9F-BE02-DE74B8C20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E355659C-D198-4E9F-BE02-DE74B8C20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E355659C-D198-4E9F-BE02-DE74B8C20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E355659C-D198-4E9F-BE02-DE74B8C20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E355659C-D198-4E9F-BE02-DE74B8C20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3EB26A-7D9B-4D34-BCDE-1A7C218B4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923EB26A-7D9B-4D34-BCDE-1A7C218B4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923EB26A-7D9B-4D34-BCDE-1A7C218B4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923EB26A-7D9B-4D34-BCDE-1A7C218B4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graphicEl>
                                              <a:dgm id="{923EB26A-7D9B-4D34-BCDE-1A7C218B44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3581400" cy="762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Action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60080" cy="2133600"/>
          </a:xfrm>
        </p:spPr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cs typeface="A  Mitra_2 (MRT)" panose="00000700000000000000" pitchFamily="2" charset="-78"/>
              </a:rPr>
              <a:t>فعل های پویا (</a:t>
            </a:r>
            <a:r>
              <a:rPr lang="en-US" dirty="0">
                <a:cs typeface="A  Mitra_2 (MRT)" panose="00000700000000000000" pitchFamily="2" charset="-78"/>
              </a:rPr>
              <a:t>(</a:t>
            </a:r>
            <a:r>
              <a:rPr lang="en-US" dirty="0">
                <a:solidFill>
                  <a:prstClr val="black"/>
                </a:solidFill>
                <a:cs typeface="A  Mitra_2 (MRT)" panose="00000700000000000000" pitchFamily="2" charset="-78"/>
              </a:rPr>
              <a:t>Action Verbs</a:t>
            </a:r>
            <a:r>
              <a:rPr lang="fa-IR" dirty="0">
                <a:solidFill>
                  <a:prstClr val="black">
                    <a:lumMod val="85000"/>
                    <a:lumOff val="15000"/>
                  </a:prstClr>
                </a:solidFill>
                <a:latin typeface="Arial Rounded MT Bold" panose="020F0704030504030204" pitchFamily="34" charset="0"/>
                <a:ea typeface="+mj-ea"/>
                <a:cs typeface="A  Mitra_2 (MRT)" panose="00000700000000000000" pitchFamily="2" charset="-78"/>
              </a:rPr>
              <a:t>افعالی هستند که بیانگر کار و یا عمل هستند.</a:t>
            </a:r>
            <a:endParaRPr lang="fa-IR" dirty="0">
              <a:solidFill>
                <a:prstClr val="black"/>
              </a:solidFill>
              <a:cs typeface="A  Mitra_2 (MRT)" panose="000007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solidFill>
                  <a:prstClr val="black"/>
                </a:solidFill>
                <a:cs typeface="A  Mitra_2 (MRT)" panose="00000700000000000000" pitchFamily="2" charset="-78"/>
              </a:rPr>
              <a:t>یعنی فرد فاعل، کار فیزیکی انجام می دهد.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46381DD-9B26-4732-B714-6514E54A65E1}"/>
              </a:ext>
            </a:extLst>
          </p:cNvPr>
          <p:cNvSpPr txBox="1">
            <a:spLocks/>
          </p:cNvSpPr>
          <p:nvPr/>
        </p:nvSpPr>
        <p:spPr>
          <a:xfrm>
            <a:off x="760863" y="3200400"/>
            <a:ext cx="8382000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was driving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very fast in the high way.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They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work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hard on the problem. 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Nurses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help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patients. 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She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translated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the Holy Quran in 1380. 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76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3657600" cy="82296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Action Verbs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429000"/>
            <a:ext cx="4083117" cy="23484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467" y="1246073"/>
            <a:ext cx="3832207" cy="26914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10200" y="4267200"/>
            <a:ext cx="2220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write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1947023"/>
            <a:ext cx="2574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watch</a:t>
            </a:r>
          </a:p>
        </p:txBody>
      </p:sp>
    </p:spTree>
    <p:extLst>
      <p:ext uri="{BB962C8B-B14F-4D97-AF65-F5344CB8AC3E}">
        <p14:creationId xmlns:p14="http://schemas.microsoft.com/office/powerpoint/2010/main" val="344909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220" y="457200"/>
            <a:ext cx="7457180" cy="6858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Action Verbs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19200"/>
            <a:ext cx="4661678" cy="2482850"/>
          </a:xfrm>
        </p:spPr>
      </p:pic>
      <p:sp>
        <p:nvSpPr>
          <p:cNvPr id="5" name="Rectangle 4"/>
          <p:cNvSpPr/>
          <p:nvPr/>
        </p:nvSpPr>
        <p:spPr>
          <a:xfrm>
            <a:off x="381000" y="4724400"/>
            <a:ext cx="7772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They </a:t>
            </a:r>
            <a:r>
              <a:rPr lang="en-US" sz="32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watching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TV now.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920837"/>
            <a:ext cx="62680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They </a:t>
            </a:r>
            <a:r>
              <a:rPr lang="en-US" sz="3200" b="1" cap="none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watch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TV every day.</a:t>
            </a:r>
          </a:p>
        </p:txBody>
      </p:sp>
    </p:spTree>
    <p:extLst>
      <p:ext uri="{BB962C8B-B14F-4D97-AF65-F5344CB8AC3E}">
        <p14:creationId xmlns:p14="http://schemas.microsoft.com/office/powerpoint/2010/main" val="311717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3810000" cy="74676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Action Verbs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47800"/>
            <a:ext cx="4560844" cy="2518039"/>
          </a:xfrm>
        </p:spPr>
      </p:pic>
      <p:sp>
        <p:nvSpPr>
          <p:cNvPr id="5" name="Rectangle 4"/>
          <p:cNvSpPr/>
          <p:nvPr/>
        </p:nvSpPr>
        <p:spPr>
          <a:xfrm>
            <a:off x="776805" y="4876800"/>
            <a:ext cx="782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She </a:t>
            </a:r>
            <a:r>
              <a:rPr lang="en-US" sz="2800" b="1" cap="none" spc="0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writing </a:t>
            </a:r>
            <a:r>
              <a:rPr lang="en-US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story</a:t>
            </a:r>
            <a:r>
              <a:rPr lang="fa-IR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at the moment</a:t>
            </a:r>
            <a:r>
              <a:rPr lang="en-US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36202" y="4093029"/>
            <a:ext cx="64331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She </a:t>
            </a:r>
            <a:r>
              <a:rPr lang="en-US" sz="2800" b="1" cap="none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writes</a:t>
            </a:r>
            <a:r>
              <a: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 story every year.</a:t>
            </a:r>
          </a:p>
        </p:txBody>
      </p:sp>
    </p:spTree>
    <p:extLst>
      <p:ext uri="{BB962C8B-B14F-4D97-AF65-F5344CB8AC3E}">
        <p14:creationId xmlns:p14="http://schemas.microsoft.com/office/powerpoint/2010/main" val="176991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</TotalTime>
  <Words>686</Words>
  <Application>Microsoft Office PowerPoint</Application>
  <PresentationFormat>On-screen Show (4:3)</PresentationFormat>
  <Paragraphs>214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Arial Black</vt:lpstr>
      <vt:lpstr>Arial Rounded MT Bold</vt:lpstr>
      <vt:lpstr>Calibri</vt:lpstr>
      <vt:lpstr>Century Gothic</vt:lpstr>
      <vt:lpstr>Verdana</vt:lpstr>
      <vt:lpstr>Wingdings 2</vt:lpstr>
      <vt:lpstr>Wingdings 3</vt:lpstr>
      <vt:lpstr>Aspect</vt:lpstr>
      <vt:lpstr>Wisp</vt:lpstr>
      <vt:lpstr>Office Theme</vt:lpstr>
      <vt:lpstr>Action Verbs  State Verbs</vt:lpstr>
      <vt:lpstr>verb </vt:lpstr>
      <vt:lpstr>verb </vt:lpstr>
      <vt:lpstr>verbs</vt:lpstr>
      <vt:lpstr>PowerPoint Presentation</vt:lpstr>
      <vt:lpstr>Action Verbs</vt:lpstr>
      <vt:lpstr>Action Verbs</vt:lpstr>
      <vt:lpstr>Action Verbs</vt:lpstr>
      <vt:lpstr>Action Verbs</vt:lpstr>
      <vt:lpstr>PowerPoint Presentation</vt:lpstr>
      <vt:lpstr>PowerPoint Presentation</vt:lpstr>
      <vt:lpstr>State Verbs</vt:lpstr>
      <vt:lpstr>State Verbs</vt:lpstr>
      <vt:lpstr>State Verbs</vt:lpstr>
      <vt:lpstr>PowerPoint Presentation</vt:lpstr>
      <vt:lpstr>PowerPoint Presentation</vt:lpstr>
      <vt:lpstr>PowerPoint Presentation</vt:lpstr>
      <vt:lpstr>حالا وقتشه بدونیم چه فرقی بین   Action Verbs  و State Verbs  وجود داره  </vt:lpstr>
      <vt:lpstr>فعل های پویا (Action Verbs ( هم به صورت ساده ( حال ساده و گذشته ساده) و هم به صورت استمراری ( گذشته استمراری و حال استمراری )  استفاده می شوند.   فعل های ایستا ( (state verbsاکثر مواقع فقط به صورت ساده ( گذشته ساده و حال ساده ) می آیند.  </vt:lpstr>
      <vt:lpstr>Choose the correct answer.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Verbs    State Verbs</dc:title>
  <dc:creator>pardis rayaneh</dc:creator>
  <cp:lastModifiedBy>CY</cp:lastModifiedBy>
  <cp:revision>16</cp:revision>
  <dcterms:created xsi:type="dcterms:W3CDTF">2018-03-04T18:22:26Z</dcterms:created>
  <dcterms:modified xsi:type="dcterms:W3CDTF">2021-12-15T11:47:57Z</dcterms:modified>
</cp:coreProperties>
</file>