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notesMasterIdLst>
    <p:notesMasterId r:id="rId12"/>
  </p:notesMasterIdLst>
  <p:handoutMasterIdLst>
    <p:handoutMasterId r:id="rId13"/>
  </p:handoutMasterIdLst>
  <p:sldIdLst>
    <p:sldId id="352" r:id="rId5"/>
    <p:sldId id="353" r:id="rId6"/>
    <p:sldId id="354" r:id="rId7"/>
    <p:sldId id="355" r:id="rId8"/>
    <p:sldId id="310" r:id="rId9"/>
    <p:sldId id="272" r:id="rId10"/>
    <p:sldId id="312" r:id="rId11"/>
  </p:sldIdLst>
  <p:sldSz cx="12188825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7599E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8" autoAdjust="0"/>
    <p:restoredTop sz="94629" autoAdjust="0"/>
  </p:normalViewPr>
  <p:slideViewPr>
    <p:cSldViewPr showGuides="1">
      <p:cViewPr varScale="1">
        <p:scale>
          <a:sx n="45" d="100"/>
          <a:sy n="45" d="100"/>
        </p:scale>
        <p:origin x="48" y="48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7/15/2021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7/15/2021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88825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790" y="1449148"/>
            <a:ext cx="10569247" cy="2971051"/>
          </a:xfrm>
        </p:spPr>
        <p:txBody>
          <a:bodyPr/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790" y="5280847"/>
            <a:ext cx="10569247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966-351F-438A-A583-3E2B9436DB42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68ECE-FE1F-48D3-A537-E8E47816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6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789" y="4800600"/>
            <a:ext cx="1055866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88825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789" y="5367338"/>
            <a:ext cx="1055866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5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532" y="1081456"/>
            <a:ext cx="6330767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63" y="1238502"/>
            <a:ext cx="5892305" cy="2645912"/>
          </a:xfrm>
        </p:spPr>
        <p:txBody>
          <a:bodyPr anchor="b"/>
          <a:lstStyle>
            <a:lvl1pPr algn="l">
              <a:defRPr sz="4199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968" y="4443681"/>
            <a:ext cx="5890102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2670" y="1081457"/>
            <a:ext cx="3809009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65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588" y="2286585"/>
            <a:ext cx="4893840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6736" y="2435958"/>
            <a:ext cx="4381380" cy="2007789"/>
          </a:xfrm>
        </p:spPr>
        <p:txBody>
          <a:bodyPr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4397" y="2286001"/>
            <a:ext cx="4879029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88825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88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7654" y="446089"/>
            <a:ext cx="4521171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1410" y="586171"/>
            <a:ext cx="249414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790" y="446089"/>
            <a:ext cx="6609818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9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88825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789" y="447188"/>
            <a:ext cx="10569245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499" y="2222287"/>
            <a:ext cx="10551825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2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2"/>
            <a:ext cx="12188825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789" y="2951396"/>
            <a:ext cx="10558668" cy="1468800"/>
          </a:xfrm>
        </p:spPr>
        <p:txBody>
          <a:bodyPr anchor="b"/>
          <a:lstStyle>
            <a:lvl1pPr algn="r">
              <a:defRPr sz="4799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789" y="5281202"/>
            <a:ext cx="1055866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4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88825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499" y="2222288"/>
            <a:ext cx="51845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5804" y="2222287"/>
            <a:ext cx="5193230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2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88825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517" y="2174875"/>
            <a:ext cx="5188505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9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517" y="2751139"/>
            <a:ext cx="5188504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5804" y="2174875"/>
            <a:ext cx="519323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9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5804" y="2751139"/>
            <a:ext cx="519323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6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88825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1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2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2872" y="446088"/>
            <a:ext cx="3546609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872" y="446088"/>
            <a:ext cx="3546609" cy="1618396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369" y="446089"/>
            <a:ext cx="625100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2872" y="2260739"/>
            <a:ext cx="3546609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1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516" y="727523"/>
            <a:ext cx="4851724" cy="1617163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6529" y="0"/>
            <a:ext cx="6092296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516" y="2344684"/>
            <a:ext cx="4851724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4798" y="6041363"/>
            <a:ext cx="976625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243" y="6041363"/>
            <a:ext cx="329455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1423" y="5915889"/>
            <a:ext cx="1061878" cy="490599"/>
          </a:xfrm>
        </p:spPr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8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789" y="447188"/>
            <a:ext cx="10569245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790" y="2184402"/>
            <a:ext cx="10560534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396" y="6041363"/>
            <a:ext cx="864206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2195" y="6041363"/>
            <a:ext cx="134335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5551" y="5915889"/>
            <a:ext cx="1061878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999">
                <a:solidFill>
                  <a:schemeClr val="accent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37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999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39928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9916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4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59892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>
            <a:off x="1658281" y="2361145"/>
            <a:ext cx="1808859" cy="24296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002060"/>
                </a:solidFill>
                <a:latin typeface="Eras Bold ITC" panose="020B0907030504020204" pitchFamily="34" charset="0"/>
              </a:rPr>
              <a:t>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91945" y="1487634"/>
            <a:ext cx="7650155" cy="87351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morning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the afternoon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the evening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459007" y="3575964"/>
            <a:ext cx="6516033" cy="80148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the</a:t>
            </a:r>
            <a:r>
              <a:rPr lang="en-US" sz="2800" dirty="0">
                <a:solidFill>
                  <a:srgbClr val="FFFF00"/>
                </a:solidFill>
              </a:rPr>
              <a:t>)</a:t>
            </a:r>
            <a:r>
              <a:rPr lang="en-US" sz="2800" dirty="0">
                <a:solidFill>
                  <a:schemeClr val="tx1"/>
                </a:solidFill>
              </a:rPr>
              <a:t> spring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summer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fall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winter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21977" y="2496818"/>
            <a:ext cx="6547861" cy="87547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September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Shahrivar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33901" y="4581128"/>
            <a:ext cx="5324014" cy="87546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</a:rPr>
              <a:t>Norooz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*</a:t>
            </a:r>
            <a:r>
              <a:rPr lang="en-US" sz="2800" dirty="0">
                <a:solidFill>
                  <a:schemeClr val="tx1"/>
                </a:solidFill>
              </a:rPr>
              <a:t> holiday </a:t>
            </a:r>
            <a:r>
              <a:rPr lang="en-US" sz="2800" dirty="0">
                <a:solidFill>
                  <a:srgbClr val="FFFF00"/>
                </a:solidFill>
              </a:rPr>
              <a:t>*</a:t>
            </a:r>
            <a:r>
              <a:rPr lang="en-US" sz="2800" dirty="0">
                <a:solidFill>
                  <a:schemeClr val="tx1"/>
                </a:solidFill>
              </a:rPr>
              <a:t> 2016 </a:t>
            </a:r>
            <a:r>
              <a:rPr lang="en-US" sz="2800" dirty="0">
                <a:solidFill>
                  <a:srgbClr val="FFFF0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1395</a:t>
            </a:r>
          </a:p>
        </p:txBody>
      </p:sp>
      <p:sp>
        <p:nvSpPr>
          <p:cNvPr id="13" name="Wave 12"/>
          <p:cNvSpPr/>
          <p:nvPr/>
        </p:nvSpPr>
        <p:spPr>
          <a:xfrm rot="19855141">
            <a:off x="126018" y="412458"/>
            <a:ext cx="3232478" cy="2057650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Prepositions of </a:t>
            </a:r>
            <a:r>
              <a:rPr lang="en-US" sz="2800" b="1" dirty="0">
                <a:solidFill>
                  <a:schemeClr val="bg1"/>
                </a:solidFill>
              </a:rPr>
              <a:t>time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BF9381B-102A-4654-A7F8-52B2535898A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23" b="75940" l="11000" r="9166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5099" y="-581878"/>
            <a:ext cx="4887888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1557909" y="1664668"/>
            <a:ext cx="1989038" cy="219637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at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74331" y="2733794"/>
            <a:ext cx="3600399" cy="84759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midnight </a:t>
            </a:r>
            <a:r>
              <a:rPr lang="en-US" sz="2800" dirty="0">
                <a:solidFill>
                  <a:srgbClr val="00206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midday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74330" y="3927740"/>
            <a:ext cx="3600399" cy="84759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sunrise </a:t>
            </a:r>
            <a:r>
              <a:rPr lang="en-US" sz="2800" dirty="0">
                <a:solidFill>
                  <a:srgbClr val="00206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sunset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74330" y="509548"/>
            <a:ext cx="3577421" cy="8191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8 o </a:t>
            </a:r>
            <a:r>
              <a:rPr lang="fa-IR" sz="2800" dirty="0">
                <a:solidFill>
                  <a:schemeClr val="tx1"/>
                </a:solidFill>
              </a:rPr>
              <a:t>,</a:t>
            </a:r>
            <a:r>
              <a:rPr lang="en-US" sz="2800" dirty="0">
                <a:solidFill>
                  <a:schemeClr val="tx1"/>
                </a:solidFill>
              </a:rPr>
              <a:t>clock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51353" y="1626307"/>
            <a:ext cx="3600399" cy="77609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night </a:t>
            </a:r>
            <a:r>
              <a:rPr lang="en-US" sz="2800" dirty="0">
                <a:solidFill>
                  <a:srgbClr val="002060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noon</a:t>
            </a:r>
          </a:p>
        </p:txBody>
      </p:sp>
    </p:spTree>
    <p:extLst>
      <p:ext uri="{BB962C8B-B14F-4D97-AF65-F5344CB8AC3E}">
        <p14:creationId xmlns:p14="http://schemas.microsoft.com/office/powerpoint/2010/main" val="319322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1341884" y="1628800"/>
            <a:ext cx="2029905" cy="24759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002060"/>
                </a:solidFill>
                <a:latin typeface="Eras Bold ITC" panose="020B0907030504020204" pitchFamily="34" charset="0"/>
              </a:rPr>
              <a:t>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38228" y="2204864"/>
            <a:ext cx="6552728" cy="92801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Monday morning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7030A0"/>
                </a:solidFill>
              </a:rPr>
              <a:t>Tuesday evening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678098" y="947054"/>
            <a:ext cx="4232737" cy="92801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Wednesday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7030A0"/>
                </a:solidFill>
              </a:rPr>
              <a:t>Friday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98322" y="3540656"/>
            <a:ext cx="2592288" cy="77356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vacation</a:t>
            </a:r>
          </a:p>
        </p:txBody>
      </p:sp>
    </p:spTree>
    <p:extLst>
      <p:ext uri="{BB962C8B-B14F-4D97-AF65-F5344CB8AC3E}">
        <p14:creationId xmlns:p14="http://schemas.microsoft.com/office/powerpoint/2010/main" val="128718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826" y="1820044"/>
            <a:ext cx="9141617" cy="814966"/>
          </a:xfrm>
        </p:spPr>
        <p:txBody>
          <a:bodyPr/>
          <a:lstStyle/>
          <a:p>
            <a:r>
              <a:rPr lang="en-US" sz="3199" dirty="0">
                <a:solidFill>
                  <a:srgbClr val="00206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827" y="3140114"/>
            <a:ext cx="9141617" cy="3184157"/>
          </a:xfrm>
        </p:spPr>
        <p:txBody>
          <a:bodyPr>
            <a:normAutofit lnSpcReduction="10000"/>
          </a:bodyPr>
          <a:lstStyle/>
          <a:p>
            <a:r>
              <a:rPr lang="en-US" sz="3199" b="1" dirty="0">
                <a:solidFill>
                  <a:srgbClr val="00206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on</a:t>
            </a:r>
          </a:p>
          <a:p>
            <a:endParaRPr lang="en-US" sz="3199" dirty="0">
              <a:solidFill>
                <a:schemeClr val="bg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3199" b="1" dirty="0">
                <a:solidFill>
                  <a:srgbClr val="00206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next to</a:t>
            </a:r>
          </a:p>
          <a:p>
            <a:endParaRPr lang="en-US" sz="3199" dirty="0">
              <a:solidFill>
                <a:schemeClr val="bg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3199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in front of</a:t>
            </a:r>
          </a:p>
        </p:txBody>
      </p:sp>
      <p:sp>
        <p:nvSpPr>
          <p:cNvPr id="4" name="Wave 3"/>
          <p:cNvSpPr/>
          <p:nvPr/>
        </p:nvSpPr>
        <p:spPr>
          <a:xfrm rot="20118230">
            <a:off x="204674" y="473875"/>
            <a:ext cx="3067415" cy="1724828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Prepositions of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place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003366" y="2102108"/>
            <a:ext cx="710937" cy="481511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6" name="Rounded Rectangle 5"/>
          <p:cNvSpPr/>
          <p:nvPr/>
        </p:nvSpPr>
        <p:spPr>
          <a:xfrm>
            <a:off x="3006432" y="1931407"/>
            <a:ext cx="2924169" cy="755076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Tehran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Beirut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16660" y="1932042"/>
            <a:ext cx="2924169" cy="75253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Itly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Pakistan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374045" y="1931406"/>
            <a:ext cx="2719731" cy="753803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Asia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Europe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061964" y="3214355"/>
            <a:ext cx="784738" cy="48668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10" name="Right Arrow 9"/>
          <p:cNvSpPr/>
          <p:nvPr/>
        </p:nvSpPr>
        <p:spPr>
          <a:xfrm>
            <a:off x="2693965" y="4381908"/>
            <a:ext cx="803058" cy="436961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11" name="Right Arrow 10"/>
          <p:cNvSpPr/>
          <p:nvPr/>
        </p:nvSpPr>
        <p:spPr>
          <a:xfrm>
            <a:off x="3358108" y="5628284"/>
            <a:ext cx="900098" cy="48216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12" name="Rounded Rectangle 11"/>
          <p:cNvSpPr/>
          <p:nvPr/>
        </p:nvSpPr>
        <p:spPr>
          <a:xfrm>
            <a:off x="3095494" y="2945520"/>
            <a:ext cx="4003019" cy="753804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table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the desk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51296" y="2945520"/>
            <a:ext cx="1624870" cy="753804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Page 5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75897" y="4104031"/>
            <a:ext cx="5461539" cy="80141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hospital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the post office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643745" y="5360354"/>
            <a:ext cx="4315920" cy="801417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bank 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>
                <a:solidFill>
                  <a:schemeClr val="tx1"/>
                </a:solidFill>
              </a:rPr>
              <a:t> the station</a:t>
            </a:r>
          </a:p>
        </p:txBody>
      </p:sp>
    </p:spTree>
    <p:extLst>
      <p:ext uri="{BB962C8B-B14F-4D97-AF65-F5344CB8AC3E}">
        <p14:creationId xmlns:p14="http://schemas.microsoft.com/office/powerpoint/2010/main" val="190162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677" y="-295057"/>
            <a:ext cx="873730" cy="1569251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en-US" sz="9597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Edwardian Script ITC" panose="030303020407070D0804" pitchFamily="66" charset="0"/>
              </a:rPr>
              <a:t>in</a:t>
            </a:r>
          </a:p>
        </p:txBody>
      </p:sp>
      <p:sp>
        <p:nvSpPr>
          <p:cNvPr id="3" name="Rectangle 2"/>
          <p:cNvSpPr/>
          <p:nvPr/>
        </p:nvSpPr>
        <p:spPr>
          <a:xfrm>
            <a:off x="3718149" y="562960"/>
            <a:ext cx="8342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400" dirty="0">
                <a:latin typeface="Helvetica" panose="020B0604020202020204" pitchFamily="34" charset="0"/>
              </a:rPr>
              <a:t>به کار برود</a:t>
            </a:r>
            <a:r>
              <a:rPr lang="en-US" altLang="en-US" sz="2400" dirty="0">
                <a:latin typeface="Helvetica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2400" dirty="0">
                <a:latin typeface="Helvetica" panose="020B0604020202020204" pitchFamily="34" charset="0"/>
              </a:rPr>
              <a:t> </a:t>
            </a:r>
            <a:r>
              <a:rPr lang="en-US" altLang="en-US" sz="2400" i="1" dirty="0">
                <a:solidFill>
                  <a:srgbClr val="FF0000"/>
                </a:solidFill>
                <a:latin typeface="Helvetica" panose="020B0604020202020204" pitchFamily="34" charset="0"/>
              </a:rPr>
              <a:t>in</a:t>
            </a:r>
            <a:r>
              <a:rPr lang="fa-IR" altLang="en-US" sz="2400" i="1" dirty="0">
                <a:latin typeface="Helvetica" panose="020B0604020202020204" pitchFamily="34" charset="0"/>
              </a:rPr>
              <a:t>میتواند با حرف اضافه </a:t>
            </a:r>
            <a:r>
              <a:rPr lang="en-US" altLang="en-US" sz="2400" dirty="0">
                <a:latin typeface="Helvetica" panose="020B0604020202020204" pitchFamily="34" charset="0"/>
              </a:rPr>
              <a:t> </a:t>
            </a:r>
            <a:r>
              <a:rPr lang="ar-SA" altLang="en-US" sz="2400" dirty="0">
                <a:latin typeface="Helvetica" panose="020B0604020202020204" pitchFamily="34" charset="0"/>
              </a:rPr>
              <a:t>ماه، فصل و یا سال</a:t>
            </a:r>
            <a:endParaRPr lang="en-US" altLang="en-US" sz="2400" dirty="0">
              <a:latin typeface="Helvetic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2588" y="1116812"/>
            <a:ext cx="4570482" cy="369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99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conference will be held</a:t>
            </a:r>
            <a:r>
              <a:rPr lang="en-US" sz="1799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en-US" sz="1799" b="1" dirty="0">
                <a:solidFill>
                  <a:srgbClr val="FF0000"/>
                </a:solidFill>
              </a:rPr>
              <a:t>in</a:t>
            </a:r>
            <a:r>
              <a:rPr lang="en-US" sz="1799" b="1" dirty="0"/>
              <a:t> </a:t>
            </a:r>
            <a:r>
              <a:rPr lang="en-US" sz="1799" b="1" dirty="0">
                <a:solidFill>
                  <a:srgbClr val="FFFF00"/>
                </a:solidFill>
              </a:rPr>
              <a:t>summer</a:t>
            </a:r>
            <a:r>
              <a:rPr lang="en-US" sz="1799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587" y="1486048"/>
            <a:ext cx="6077966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60000"/>
                    <a:lumOff val="40000"/>
                  </a:schemeClr>
                </a:solidFill>
                <a:latin typeface="Droid Sans"/>
              </a:rPr>
              <a:t>It’s very hard to travel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in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winte</a:t>
            </a:r>
            <a:r>
              <a:rPr lang="en-US" altLang="en-US" sz="1799" dirty="0">
                <a:solidFill>
                  <a:srgbClr val="FFFF00"/>
                </a:solidFill>
                <a:latin typeface="Droid Sans"/>
              </a:rPr>
              <a:t>r</a:t>
            </a:r>
            <a:r>
              <a:rPr lang="en-US" altLang="en-US" sz="1799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dirty="0">
                <a:solidFill>
                  <a:schemeClr val="accent1">
                    <a:lumMod val="60000"/>
                    <a:lumOff val="40000"/>
                  </a:schemeClr>
                </a:solidFill>
                <a:latin typeface="Droid Sans"/>
              </a:rPr>
              <a:t>because of cold weather 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.</a:t>
            </a:r>
            <a:endParaRPr lang="en-US" sz="1799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2587" y="1855284"/>
            <a:ext cx="4597734" cy="369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99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Ali is going to the United States </a:t>
            </a:r>
            <a:r>
              <a:rPr lang="en-US" sz="1799" b="1" dirty="0">
                <a:solidFill>
                  <a:srgbClr val="FF0000"/>
                </a:solidFill>
              </a:rPr>
              <a:t>in </a:t>
            </a:r>
            <a:r>
              <a:rPr lang="en-US" sz="1799" b="1" dirty="0">
                <a:solidFill>
                  <a:srgbClr val="FFFF00"/>
                </a:solidFill>
              </a:rPr>
              <a:t>June</a:t>
            </a:r>
            <a:r>
              <a:rPr lang="en-US" sz="1799" b="1" dirty="0"/>
              <a:t> .</a:t>
            </a:r>
          </a:p>
        </p:txBody>
      </p:sp>
      <p:sp>
        <p:nvSpPr>
          <p:cNvPr id="7" name="Rectangle 6"/>
          <p:cNvSpPr/>
          <p:nvPr/>
        </p:nvSpPr>
        <p:spPr>
          <a:xfrm>
            <a:off x="4088552" y="2319579"/>
            <a:ext cx="8068125" cy="738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99" dirty="0">
                <a:solidFill>
                  <a:srgbClr val="333333"/>
                </a:solidFill>
                <a:latin typeface="Droid Sans"/>
              </a:rPr>
              <a:t>.</a:t>
            </a:r>
            <a:endParaRPr lang="en-US" altLang="en-US" sz="2799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400" dirty="0">
                <a:latin typeface="Helvetica" panose="020B0604020202020204" pitchFamily="34" charset="0"/>
              </a:rPr>
              <a:t>به کار برود</a:t>
            </a:r>
            <a:r>
              <a:rPr lang="en-US" altLang="en-US" sz="2400" dirty="0">
                <a:latin typeface="Helvetica" panose="020B0604020202020204" pitchFamily="34" charset="0"/>
              </a:rPr>
              <a:t> </a:t>
            </a:r>
            <a:r>
              <a:rPr lang="en-US" altLang="en-US" sz="2400" i="1" dirty="0">
                <a:solidFill>
                  <a:srgbClr val="FF0000"/>
                </a:solidFill>
                <a:latin typeface="Helvetica" panose="020B0604020202020204" pitchFamily="34" charset="0"/>
              </a:rPr>
              <a:t>on</a:t>
            </a:r>
            <a:r>
              <a:rPr lang="en-US" altLang="en-US" sz="2400" i="1" dirty="0">
                <a:latin typeface="Helvetica" panose="020B0604020202020204" pitchFamily="34" charset="0"/>
              </a:rPr>
              <a:t> </a:t>
            </a:r>
            <a:r>
              <a:rPr lang="ar-SA" altLang="en-US" sz="2400" dirty="0">
                <a:latin typeface="Helvetica" panose="020B0604020202020204" pitchFamily="34" charset="0"/>
              </a:rPr>
              <a:t> تاریخ یا روزهای</a:t>
            </a:r>
            <a:r>
              <a:rPr lang="fa-IR" altLang="en-US" sz="2400" dirty="0">
                <a:latin typeface="Helvetica" panose="020B0604020202020204" pitchFamily="34" charset="0"/>
              </a:rPr>
              <a:t> هفته میتواند با حرف اضافه</a:t>
            </a:r>
            <a:endParaRPr lang="en-US" altLang="en-US" sz="2400" dirty="0">
              <a:latin typeface="Helvetica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9734" y="1680048"/>
            <a:ext cx="1024373" cy="1569251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en-US" sz="9597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Edwardian Script ITC" panose="030303020407070D0804" pitchFamily="66" charset="0"/>
              </a:rPr>
              <a:t>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99734" y="3319368"/>
            <a:ext cx="4300057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The soccer match is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on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September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18 .</a:t>
            </a:r>
            <a:endParaRPr lang="en-US" sz="1799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9733" y="3614894"/>
            <a:ext cx="6530117" cy="36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We meet a new member in the group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on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Monday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morning .</a:t>
            </a:r>
            <a:endParaRPr lang="en-US" sz="1799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9915" y="4614651"/>
            <a:ext cx="10484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400" dirty="0">
                <a:latin typeface="Helvetica" panose="020B0604020202020204" pitchFamily="34" charset="0"/>
              </a:rPr>
              <a:t> به کار برود</a:t>
            </a:r>
            <a:r>
              <a:rPr lang="en-US" altLang="en-US" sz="2400" dirty="0">
                <a:latin typeface="Helvetica" panose="020B0604020202020204" pitchFamily="34" charset="0"/>
              </a:rPr>
              <a:t> </a:t>
            </a:r>
            <a:r>
              <a:rPr lang="en-US" altLang="en-US" sz="2400" dirty="0">
                <a:solidFill>
                  <a:srgbClr val="FF0000"/>
                </a:solidFill>
                <a:latin typeface="Helvetica" panose="020B0604020202020204" pitchFamily="34" charset="0"/>
              </a:rPr>
              <a:t>at</a:t>
            </a:r>
            <a:r>
              <a:rPr lang="en-US" altLang="en-US" sz="2400" dirty="0">
                <a:latin typeface="Helvetica" panose="020B0604020202020204" pitchFamily="34" charset="0"/>
              </a:rPr>
              <a:t>  </a:t>
            </a:r>
            <a:r>
              <a:rPr lang="fa-IR" altLang="en-US" sz="2400" dirty="0">
                <a:latin typeface="Helvetica" panose="020B0604020202020204" pitchFamily="34" charset="0"/>
              </a:rPr>
              <a:t>،ساعت یا کلمات </a:t>
            </a:r>
            <a:r>
              <a:rPr lang="ar-SA" altLang="en-US" sz="2400" dirty="0">
                <a:latin typeface="Helvetica" panose="020B0604020202020204" pitchFamily="34" charset="0"/>
              </a:rPr>
              <a:t>می تواند با </a:t>
            </a:r>
            <a:r>
              <a:rPr lang="fa-IR" altLang="en-US" sz="2400" dirty="0">
                <a:latin typeface="Helvetica" panose="020B0604020202020204" pitchFamily="34" charset="0"/>
              </a:rPr>
              <a:t>حرف اضافه </a:t>
            </a:r>
            <a:r>
              <a:rPr lang="en-US" altLang="en-US" sz="2400" dirty="0">
                <a:solidFill>
                  <a:srgbClr val="FFFF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night</a:t>
            </a:r>
            <a:r>
              <a:rPr lang="en-US" altLang="en-US" sz="2400" dirty="0">
                <a:latin typeface="Helvetica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altLang="en-US" sz="2400" dirty="0">
                <a:solidFill>
                  <a:srgbClr val="FFFF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noon</a:t>
            </a:r>
            <a:r>
              <a:rPr lang="en-US" altLang="en-US" sz="2400" dirty="0">
                <a:latin typeface="Helvetica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altLang="en-US" sz="2400" dirty="0">
                <a:latin typeface="Helvetica" panose="020B0604020202020204" pitchFamily="34" charset="0"/>
              </a:rPr>
              <a:t>و</a:t>
            </a:r>
            <a:r>
              <a:rPr lang="en-US" altLang="en-US" sz="2400" dirty="0">
                <a:latin typeface="Helvetica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midnight</a:t>
            </a:r>
            <a:endParaRPr lang="en-US" altLang="en-US" sz="2400" dirty="0">
              <a:solidFill>
                <a:srgbClr val="FFFF00"/>
              </a:solidFill>
              <a:latin typeface="Helvetica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588" y="3614895"/>
            <a:ext cx="812831" cy="1569251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en-US" sz="9597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Edwardian Script ITC" panose="030303020407070D0804" pitchFamily="66" charset="0"/>
              </a:rPr>
              <a:t>at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6734" y="5107313"/>
            <a:ext cx="2556444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60000"/>
                    <a:lumOff val="40000"/>
                  </a:schemeClr>
                </a:solidFill>
                <a:latin typeface="Droid Sans"/>
              </a:rPr>
              <a:t>Bats come out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at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night</a:t>
            </a:r>
            <a:endParaRPr lang="en-US" sz="1799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6733" y="5491575"/>
            <a:ext cx="3364148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60000"/>
                    <a:lumOff val="40000"/>
                  </a:schemeClr>
                </a:solidFill>
                <a:latin typeface="Droid Sans"/>
              </a:rPr>
              <a:t>Sometimes I eat lunch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at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noon</a:t>
            </a:r>
            <a:endParaRPr lang="en-US" sz="1799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3179" y="5938092"/>
            <a:ext cx="924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/>
              <a:t>هنگام صحبت در مورد فعالیت های گروهی مثل مهمانی ، جلسه ، نمایش ، کنسرت و.... استفاده می شود .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at</a:t>
            </a:r>
            <a:r>
              <a:rPr lang="fa-IR" dirty="0"/>
              <a:t> از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6734" y="5938092"/>
            <a:ext cx="2812858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I will see you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at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the party</a:t>
            </a:r>
            <a:endParaRPr lang="en-US" sz="1799" dirty="0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734" y="6294133"/>
            <a:ext cx="2735934" cy="369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799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Jack is now </a:t>
            </a:r>
            <a:r>
              <a:rPr lang="en-US" altLang="en-US" sz="1799" b="1" dirty="0">
                <a:solidFill>
                  <a:srgbClr val="FF0000"/>
                </a:solidFill>
                <a:latin typeface="Droid Sans"/>
              </a:rPr>
              <a:t>at</a:t>
            </a:r>
            <a:r>
              <a:rPr lang="en-US" altLang="en-US" sz="1799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Droid Sans"/>
              </a:rPr>
              <a:t> a </a:t>
            </a:r>
            <a:r>
              <a:rPr lang="en-US" altLang="en-US" sz="1799" b="1" dirty="0">
                <a:solidFill>
                  <a:srgbClr val="FFFF00"/>
                </a:solidFill>
                <a:latin typeface="Droid Sans"/>
              </a:rPr>
              <a:t>concert</a:t>
            </a:r>
            <a:endParaRPr lang="en-US" sz="1799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8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780" y="533401"/>
            <a:ext cx="113772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000" b="1" dirty="0">
                <a:solidFill>
                  <a:srgbClr val="FFFF00"/>
                </a:solidFill>
                <a:cs typeface="B Lotus" pitchFamily="2" charset="-78"/>
              </a:rPr>
              <a:t>نکته</a:t>
            </a:r>
            <a:r>
              <a:rPr lang="fa-IR" sz="2800" b="1" dirty="0">
                <a:cs typeface="B Lotus" pitchFamily="2" charset="-78"/>
              </a:rPr>
              <a:t>: به تفاوت حروف اضافه زمان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fa-IR" sz="2800" b="1" dirty="0">
                <a:cs typeface="B Lotus" pitchFamily="2" charset="-78"/>
              </a:rPr>
              <a:t> و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fa-IR" sz="2800" b="1" dirty="0">
                <a:cs typeface="B Lotus" pitchFamily="2" charset="-78"/>
              </a:rPr>
              <a:t> توجه کنید:</a:t>
            </a:r>
          </a:p>
          <a:p>
            <a:pPr algn="r" rtl="1"/>
            <a:r>
              <a:rPr lang="fa-IR" sz="2800" b="1" dirty="0">
                <a:cs typeface="B Lotus" pitchFamily="2" charset="-78"/>
              </a:rPr>
              <a:t>حرف اضافه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fa-IR" sz="2800" b="1" dirty="0">
                <a:cs typeface="B Lotus" pitchFamily="2" charset="-78"/>
              </a:rPr>
              <a:t> به بخشی از روز اشاره می کند، اما حرف اضافه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fa-IR" sz="2800" b="1" dirty="0">
                <a:cs typeface="B Lotus" pitchFamily="2" charset="-78"/>
              </a:rPr>
              <a:t> به کل روز.</a:t>
            </a:r>
            <a:endParaRPr lang="en-US" sz="2800" b="1" dirty="0">
              <a:cs typeface="B Lotus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23557"/>
              </p:ext>
            </p:extLst>
          </p:nvPr>
        </p:nvGraphicFramePr>
        <p:xfrm>
          <a:off x="1773932" y="2362200"/>
          <a:ext cx="8928992" cy="308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6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itchFamily="66" charset="0"/>
                        </a:rPr>
                        <a:t>in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itchFamily="66" charset="0"/>
                        </a:rPr>
                        <a:t>on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6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the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latin typeface="Comic Sans MS" pitchFamily="66" charset="0"/>
                        </a:rPr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on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339933"/>
                          </a:solidFill>
                          <a:latin typeface="Comic Sans MS" pitchFamily="66" charset="0"/>
                        </a:rPr>
                        <a:t>Sunday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6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the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latin typeface="Comic Sans MS" pitchFamily="66" charset="0"/>
                        </a:rPr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on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339933"/>
                          </a:solidFill>
                          <a:latin typeface="Comic Sans MS" pitchFamily="66" charset="0"/>
                        </a:rPr>
                        <a:t>Saturday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afternoon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6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the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latin typeface="Comic Sans MS" pitchFamily="66" charset="0"/>
                        </a:rPr>
                        <a:t>afternoon(s)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on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339933"/>
                          </a:solidFill>
                          <a:latin typeface="Comic Sans MS" pitchFamily="66" charset="0"/>
                        </a:rPr>
                        <a:t>Tuesday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afternoon(s)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6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</a:t>
                      </a:r>
                      <a:r>
                        <a:rPr lang="en-US" sz="2400" dirty="0">
                          <a:latin typeface="Comic Sans MS" pitchFamily="66" charset="0"/>
                        </a:rPr>
                        <a:t> the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latin typeface="Comic Sans MS" pitchFamily="66" charset="0"/>
                        </a:rPr>
                        <a:t>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on</a:t>
                      </a:r>
                      <a:r>
                        <a:rPr lang="en-US" sz="2400" baseline="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400" b="1" baseline="0" dirty="0">
                          <a:solidFill>
                            <a:srgbClr val="339933"/>
                          </a:solidFill>
                          <a:latin typeface="Comic Sans MS" pitchFamily="66" charset="0"/>
                        </a:rPr>
                        <a:t>Monday</a:t>
                      </a:r>
                      <a:r>
                        <a:rPr lang="en-US" sz="2400" baseline="0" dirty="0">
                          <a:latin typeface="Comic Sans MS" pitchFamily="66" charset="0"/>
                        </a:rPr>
                        <a:t> evening</a:t>
                      </a:r>
                      <a:endParaRPr lang="en-US" sz="24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نتیجه تصویری برای ‪end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24" y="893"/>
            <a:ext cx="12232849" cy="685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20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E41224-0370-4595-877C-23316CD80004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4873beb7-5857-4685-be1f-d57550cc96cc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830</TotalTime>
  <Words>303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Adobe Arabic</vt:lpstr>
      <vt:lpstr>Century Gothic</vt:lpstr>
      <vt:lpstr>Comic Sans MS</vt:lpstr>
      <vt:lpstr>Corbel</vt:lpstr>
      <vt:lpstr>Droid Sans</vt:lpstr>
      <vt:lpstr>Edwardian Script ITC</vt:lpstr>
      <vt:lpstr>Eras Bold ITC</vt:lpstr>
      <vt:lpstr>Franklin Gothic Demi</vt:lpstr>
      <vt:lpstr>Helvetica</vt:lpstr>
      <vt:lpstr>Times New Roman</vt:lpstr>
      <vt:lpstr>Wingdings 2</vt:lpstr>
      <vt:lpstr>Quotable</vt:lpstr>
      <vt:lpstr>PowerPoint Presentation</vt:lpstr>
      <vt:lpstr>PowerPoint Presentation</vt:lpstr>
      <vt:lpstr>PowerPoint Presentation</vt:lpstr>
      <vt:lpstr>in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amir mohammad lotfi</dc:creator>
  <cp:lastModifiedBy>CY</cp:lastModifiedBy>
  <cp:revision>111</cp:revision>
  <dcterms:created xsi:type="dcterms:W3CDTF">2017-03-17T21:16:44Z</dcterms:created>
  <dcterms:modified xsi:type="dcterms:W3CDTF">2021-07-15T19:49:02Z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