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2"/>
  </p:notesMasterIdLst>
  <p:handoutMasterIdLst>
    <p:handoutMasterId r:id="rId13"/>
  </p:handoutMasterIdLst>
  <p:sldIdLst>
    <p:sldId id="278" r:id="rId5"/>
    <p:sldId id="279" r:id="rId6"/>
    <p:sldId id="281" r:id="rId7"/>
    <p:sldId id="283" r:id="rId8"/>
    <p:sldId id="458" r:id="rId9"/>
    <p:sldId id="459" r:id="rId10"/>
    <p:sldId id="462" r:id="rId11"/>
  </p:sldIdLst>
  <p:sldSz cx="12188825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48" autoAdjust="0"/>
    <p:restoredTop sz="94629" autoAdjust="0"/>
  </p:normalViewPr>
  <p:slideViewPr>
    <p:cSldViewPr showGuides="1">
      <p:cViewPr varScale="1">
        <p:scale>
          <a:sx n="45" d="100"/>
          <a:sy n="45" d="100"/>
        </p:scale>
        <p:origin x="828" y="4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3/27/2020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3/27/2020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691" y="882376"/>
            <a:ext cx="9964364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198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085" y="3869635"/>
            <a:ext cx="8765577" cy="1388165"/>
          </a:xfrm>
        </p:spPr>
        <p:txBody>
          <a:bodyPr>
            <a:normAutofit/>
          </a:bodyPr>
          <a:lstStyle>
            <a:lvl1pPr marL="0" indent="0" algn="ctr">
              <a:buNone/>
              <a:defRPr sz="2199">
                <a:solidFill>
                  <a:srgbClr val="FFFFFF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8AF966-351F-438A-A583-3E2B9436DB42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3768ECE-FE1F-48D3-A537-E8E478161A7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145" y="3733800"/>
            <a:ext cx="8227458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28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7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762000"/>
            <a:ext cx="232349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702" y="762000"/>
            <a:ext cx="742756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3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8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136" y="1173575"/>
            <a:ext cx="9964364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198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483" y="4154520"/>
            <a:ext cx="876681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199">
                <a:solidFill>
                  <a:schemeClr val="accent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0684" y="4020408"/>
            <a:ext cx="82274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47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2702" y="2057399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980" y="2057400"/>
            <a:ext cx="4753642" cy="402336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2" y="2001511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702" y="2721483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540" y="1999032"/>
            <a:ext cx="4753642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540" y="2719322"/>
            <a:ext cx="4753642" cy="3383280"/>
          </a:xfrm>
        </p:spPr>
        <p:txBody>
          <a:bodyPr/>
          <a:lstStyle>
            <a:lvl1pPr>
              <a:defRPr sz="21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7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3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0635" y="1097280"/>
            <a:ext cx="5210723" cy="4663440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702" y="1097280"/>
            <a:ext cx="3930896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9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1838" y="1069847"/>
            <a:ext cx="6097460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7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2702" y="2834640"/>
            <a:ext cx="3930896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6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8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080" y="243841"/>
            <a:ext cx="11721587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702" y="609600"/>
            <a:ext cx="9872948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703" y="2057400"/>
            <a:ext cx="98703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699" y="6223829"/>
            <a:ext cx="23284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8120" y="6223829"/>
            <a:ext cx="4716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101" y="6223829"/>
            <a:ext cx="17057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31" indent="-182825" algn="l" defTabSz="914126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199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999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799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65223" y="2492896"/>
            <a:ext cx="11809312" cy="4278094"/>
          </a:xfrm>
          <a:prstGeom prst="rect">
            <a:avLst/>
          </a:prstGeom>
          <a:ln w="4445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514350" indent="-514350" algn="just" rtl="1"/>
            <a:endParaRPr lang="fa-IR" sz="2000" b="1" dirty="0">
              <a:latin typeface="Comic Sans MS" pitchFamily="66" charset="0"/>
              <a:cs typeface="B Badr" pitchFamily="2" charset="-78"/>
            </a:endParaRPr>
          </a:p>
          <a:p>
            <a:pPr marL="514350" indent="-514350" algn="just" rtl="1"/>
            <a:r>
              <a:rPr lang="fa-IR" sz="36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قید</a:t>
            </a:r>
            <a:r>
              <a:rPr lang="fa-IR" sz="2000" b="1" dirty="0">
                <a:latin typeface="Comic Sans MS" pitchFamily="66" charset="0"/>
                <a:cs typeface="B Badr" pitchFamily="2" charset="-78"/>
              </a:rPr>
              <a:t> به کلمه ای گفته می شود که عمدتا اطلاعات بیشتری درباره فعل، صفت و یا یک قید دیگر می دهد. قیدها انواع مختلفی دارند مانند قید حالت، زمان، مکان و غیره. گروهی از آنها اطلاعاتی درباره نحوه و حالت انجام کار می دهند که به این دسته از قیدها "</a:t>
            </a:r>
            <a:r>
              <a:rPr lang="fa-IR" sz="20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قید حالت</a:t>
            </a:r>
            <a:r>
              <a:rPr lang="fa-IR" sz="2000" b="1" dirty="0">
                <a:latin typeface="Comic Sans MS" pitchFamily="66" charset="0"/>
                <a:cs typeface="B Badr" pitchFamily="2" charset="-78"/>
              </a:rPr>
              <a:t>" گفته می شود و غالبا به        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–</a:t>
            </a:r>
            <a:r>
              <a:rPr lang="en-US" sz="2000" b="1" dirty="0" err="1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ly</a:t>
            </a:r>
            <a:r>
              <a:rPr lang="fa-IR" sz="2000" b="1" dirty="0">
                <a:latin typeface="Comic Sans MS" pitchFamily="66" charset="0"/>
                <a:cs typeface="B Badr" pitchFamily="2" charset="-78"/>
              </a:rPr>
              <a:t> ختم می شوند. به مثال های زیر توجه کنید:</a:t>
            </a:r>
            <a:endParaRPr lang="en-US" sz="2000" b="1" dirty="0">
              <a:latin typeface="Comic Sans MS" pitchFamily="66" charset="0"/>
              <a:cs typeface="B Badr" pitchFamily="2" charset="-78"/>
            </a:endParaRPr>
          </a:p>
          <a:p>
            <a:pPr marL="514350" indent="-514350" algn="just"/>
            <a:endParaRPr lang="en-US" sz="2000" b="1" dirty="0">
              <a:solidFill>
                <a:srgbClr val="339933"/>
              </a:solidFill>
              <a:latin typeface="Comic Sans MS" pitchFamily="66" charset="0"/>
              <a:cs typeface="B Badr" pitchFamily="2" charset="-78"/>
            </a:endParaRPr>
          </a:p>
          <a:p>
            <a:pPr marL="514350" indent="-514350" algn="just"/>
            <a:r>
              <a:rPr lang="en-US" sz="2000" b="1" dirty="0">
                <a:solidFill>
                  <a:srgbClr val="339933"/>
                </a:solidFill>
                <a:latin typeface="Comic Sans MS" pitchFamily="66" charset="0"/>
                <a:cs typeface="B Badr" pitchFamily="2" charset="-78"/>
              </a:rPr>
              <a:t>    quickly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,</a:t>
            </a:r>
            <a:r>
              <a:rPr lang="en-US" sz="2000" b="1" dirty="0">
                <a:solidFill>
                  <a:srgbClr val="339933"/>
                </a:solidFill>
                <a:latin typeface="Comic Sans MS" pitchFamily="66" charset="0"/>
                <a:cs typeface="B Badr" pitchFamily="2" charset="-78"/>
              </a:rPr>
              <a:t> slowly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,</a:t>
            </a:r>
            <a:r>
              <a:rPr lang="en-US" sz="2000" b="1" dirty="0">
                <a:solidFill>
                  <a:srgbClr val="339933"/>
                </a:solidFill>
                <a:latin typeface="Comic Sans MS" pitchFamily="66" charset="0"/>
                <a:cs typeface="B Badr" pitchFamily="2" charset="-78"/>
              </a:rPr>
              <a:t> angrily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,</a:t>
            </a:r>
            <a:r>
              <a:rPr lang="en-US" sz="2000" b="1" dirty="0">
                <a:solidFill>
                  <a:srgbClr val="339933"/>
                </a:solidFill>
                <a:latin typeface="Comic Sans MS" pitchFamily="66" charset="0"/>
                <a:cs typeface="B Badr" pitchFamily="2" charset="-78"/>
              </a:rPr>
              <a:t> happily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,</a:t>
            </a:r>
            <a:r>
              <a:rPr lang="en-US" sz="2000" b="1" dirty="0">
                <a:solidFill>
                  <a:srgbClr val="339933"/>
                </a:solidFill>
                <a:latin typeface="Comic Sans MS" pitchFamily="66" charset="0"/>
                <a:cs typeface="B Badr" pitchFamily="2" charset="-78"/>
              </a:rPr>
              <a:t> carefully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,</a:t>
            </a:r>
            <a:r>
              <a:rPr lang="en-US" sz="2000" b="1" dirty="0">
                <a:solidFill>
                  <a:srgbClr val="339933"/>
                </a:solidFill>
                <a:latin typeface="Comic Sans MS" pitchFamily="66" charset="0"/>
                <a:cs typeface="B Badr" pitchFamily="2" charset="-78"/>
              </a:rPr>
              <a:t> politely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,</a:t>
            </a:r>
            <a:r>
              <a:rPr lang="en-US" sz="2000" b="1" dirty="0">
                <a:solidFill>
                  <a:srgbClr val="339933"/>
                </a:solidFill>
                <a:latin typeface="Comic Sans MS" pitchFamily="66" charset="0"/>
                <a:cs typeface="B Badr" pitchFamily="2" charset="-78"/>
              </a:rPr>
              <a:t> sadly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,</a:t>
            </a:r>
            <a:r>
              <a:rPr lang="en-US" sz="2000" b="1" dirty="0">
                <a:solidFill>
                  <a:srgbClr val="339933"/>
                </a:solidFill>
                <a:latin typeface="Comic Sans MS" pitchFamily="66" charset="0"/>
                <a:cs typeface="B Badr" pitchFamily="2" charset="-78"/>
              </a:rPr>
              <a:t> loudly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,</a:t>
            </a:r>
            <a:r>
              <a:rPr lang="en-US" sz="2000" b="1" dirty="0">
                <a:solidFill>
                  <a:srgbClr val="339933"/>
                </a:solidFill>
                <a:latin typeface="Comic Sans MS" pitchFamily="66" charset="0"/>
                <a:cs typeface="B Badr" pitchFamily="2" charset="-78"/>
              </a:rPr>
              <a:t> quietly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,</a:t>
            </a:r>
            <a:r>
              <a:rPr lang="en-US" sz="2000" b="1" dirty="0">
                <a:solidFill>
                  <a:srgbClr val="339933"/>
                </a:solidFill>
                <a:latin typeface="Comic Sans MS" pitchFamily="66" charset="0"/>
                <a:cs typeface="B Badr" pitchFamily="2" charset="-78"/>
              </a:rPr>
              <a:t>…..</a:t>
            </a:r>
            <a:endParaRPr lang="fa-IR" sz="2000" b="1" dirty="0">
              <a:solidFill>
                <a:srgbClr val="339933"/>
              </a:solidFill>
              <a:latin typeface="Comic Sans MS" pitchFamily="66" charset="0"/>
              <a:cs typeface="B Badr" pitchFamily="2" charset="-78"/>
            </a:endParaRPr>
          </a:p>
          <a:p>
            <a:pPr marL="514350" indent="-514350" algn="just"/>
            <a:endParaRPr lang="fa-IR" sz="2000" b="1" dirty="0">
              <a:solidFill>
                <a:srgbClr val="339933"/>
              </a:solidFill>
              <a:latin typeface="Comic Sans MS" pitchFamily="66" charset="0"/>
              <a:cs typeface="B Badr" pitchFamily="2" charset="-78"/>
            </a:endParaRPr>
          </a:p>
          <a:p>
            <a:pPr marL="514350" indent="-514350" algn="just"/>
            <a:endParaRPr lang="fa-IR" sz="2400" b="1" dirty="0">
              <a:solidFill>
                <a:srgbClr val="339933"/>
              </a:solidFill>
              <a:latin typeface="Comic Sans MS" pitchFamily="66" charset="0"/>
              <a:cs typeface="B Badr" pitchFamily="2" charset="-78"/>
            </a:endParaRPr>
          </a:p>
          <a:p>
            <a:pPr marL="514350" indent="-514350" algn="just"/>
            <a:endParaRPr lang="fa-IR" sz="2400" b="1" dirty="0">
              <a:solidFill>
                <a:srgbClr val="339933"/>
              </a:solidFill>
              <a:latin typeface="Comic Sans MS" pitchFamily="66" charset="0"/>
              <a:cs typeface="B Badr" pitchFamily="2" charset="-78"/>
            </a:endParaRPr>
          </a:p>
          <a:p>
            <a:pPr marL="514350" indent="-514350" algn="just"/>
            <a:endParaRPr lang="fa-IR" sz="2400" b="1" dirty="0">
              <a:solidFill>
                <a:srgbClr val="339933"/>
              </a:solidFill>
              <a:latin typeface="Comic Sans MS" pitchFamily="66" charset="0"/>
              <a:cs typeface="B Badr" pitchFamily="2" charset="-78"/>
            </a:endParaRPr>
          </a:p>
          <a:p>
            <a:pPr marL="514350" indent="-514350" algn="just"/>
            <a:endParaRPr lang="fa-IR" sz="2400" b="1" dirty="0">
              <a:solidFill>
                <a:srgbClr val="339933"/>
              </a:solidFill>
              <a:latin typeface="Comic Sans MS" pitchFamily="66" charset="0"/>
              <a:cs typeface="B Badr" pitchFamily="2" charset="-78"/>
            </a:endParaRPr>
          </a:p>
          <a:p>
            <a:pPr marL="514350" indent="-514350" algn="just"/>
            <a:endParaRPr lang="en-US" sz="2000" b="1" dirty="0">
              <a:solidFill>
                <a:srgbClr val="0070C0"/>
              </a:solidFill>
              <a:latin typeface="Comic Sans MS" pitchFamily="66" charset="0"/>
              <a:cs typeface="B Badr" pitchFamily="2" charset="-78"/>
            </a:endParaRP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8C1ADBCF-5C6C-4020-85CF-D238E4906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88" y="236300"/>
            <a:ext cx="4944019" cy="9402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36F511-180F-49DA-8FE2-E84B14BACECA}"/>
              </a:ext>
            </a:extLst>
          </p:cNvPr>
          <p:cNvSpPr txBox="1"/>
          <p:nvPr/>
        </p:nvSpPr>
        <p:spPr>
          <a:xfrm>
            <a:off x="239837" y="1015204"/>
            <a:ext cx="11760245" cy="1427955"/>
          </a:xfrm>
          <a:prstGeom prst="rect">
            <a:avLst/>
          </a:prstGeom>
          <a:solidFill>
            <a:schemeClr val="bg1"/>
          </a:solidFill>
          <a:ln w="53975" cmpd="tri">
            <a:solidFill>
              <a:srgbClr val="C00000"/>
            </a:solidFill>
            <a:prstDash val="sysDot"/>
            <a:round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adverb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mostly gives more information about the verb , an adj., or another adverb. We have several types of adverbs. Some adverbs tell you how something happens. These adverbs known as “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adverb of manners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often end in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DA355F-C47E-45B7-BBC2-555CDE3E2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80" y="4725144"/>
            <a:ext cx="11138440" cy="1896556"/>
          </a:xfrm>
          <a:prstGeom prst="rect">
            <a:avLst/>
          </a:prstGeom>
        </p:spPr>
      </p:pic>
      <p:sp>
        <p:nvSpPr>
          <p:cNvPr id="11" name="Right Arrow 7">
            <a:extLst>
              <a:ext uri="{FF2B5EF4-FFF2-40B4-BE49-F238E27FC236}">
                <a16:creationId xmlns:a16="http://schemas.microsoft.com/office/drawing/2014/main" id="{D566126D-291B-4650-AFEB-00C34400B0B5}"/>
              </a:ext>
            </a:extLst>
          </p:cNvPr>
          <p:cNvSpPr/>
          <p:nvPr/>
        </p:nvSpPr>
        <p:spPr>
          <a:xfrm>
            <a:off x="7822604" y="232420"/>
            <a:ext cx="2578872" cy="7866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9" b="1" dirty="0">
                <a:solidFill>
                  <a:schemeClr val="tx1"/>
                </a:solidFill>
              </a:rPr>
              <a:t>STB: Page 115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764" y="228123"/>
            <a:ext cx="11737304" cy="6401753"/>
          </a:xfrm>
          <a:prstGeom prst="rect">
            <a:avLst/>
          </a:prstGeom>
          <a:ln w="44450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514350" indent="-514350" algn="just" rtl="1"/>
            <a:r>
              <a:rPr lang="fa-IR" sz="4800" b="1" dirty="0">
                <a:solidFill>
                  <a:srgbClr val="FF3399"/>
                </a:solidFill>
                <a:latin typeface="A RaiMedia-Bold" panose="020B0800040000020004" pitchFamily="34" charset="-78"/>
                <a:ea typeface="A RaiMedia-Bold" panose="020B0800040000020004" pitchFamily="34" charset="-78"/>
                <a:cs typeface="A RaiMedia-Bold" panose="020B0800040000020004" pitchFamily="34" charset="-78"/>
              </a:rPr>
              <a:t>جایگاه قید حالت:</a:t>
            </a:r>
          </a:p>
          <a:p>
            <a:pPr marL="514350" indent="-514350" algn="just" rtl="1">
              <a:lnSpc>
                <a:spcPct val="150000"/>
              </a:lnSpc>
            </a:pPr>
            <a:r>
              <a:rPr lang="fa-IR" sz="2400" b="1" dirty="0">
                <a:latin typeface="Comic Sans MS" pitchFamily="66" charset="0"/>
                <a:cs typeface="B Jalal" panose="00000400000000000000" pitchFamily="2" charset="-78"/>
              </a:rPr>
              <a:t>این قیدها معمولا در پایان جمله می آیند. 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000" b="1" dirty="0">
                <a:latin typeface="Comic Sans MS" pitchFamily="66" charset="0"/>
                <a:cs typeface="B Badr" pitchFamily="2" charset="-78"/>
              </a:rPr>
              <a:t>He opened the door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quietly</a:t>
            </a:r>
            <a:r>
              <a:rPr lang="en-US" sz="2000" b="1" dirty="0">
                <a:latin typeface="Comic Sans MS" pitchFamily="66" charset="0"/>
                <a:cs typeface="B Badr" pitchFamily="2" charset="-78"/>
              </a:rPr>
              <a:t>.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000" b="1" dirty="0">
                <a:latin typeface="Comic Sans MS" pitchFamily="66" charset="0"/>
                <a:cs typeface="B Badr" pitchFamily="2" charset="-78"/>
              </a:rPr>
              <a:t>She spoke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 angrily</a:t>
            </a:r>
            <a:r>
              <a:rPr lang="en-US" sz="2000" b="1" dirty="0">
                <a:latin typeface="Comic Sans MS" pitchFamily="66" charset="0"/>
                <a:cs typeface="B Badr" pitchFamily="2" charset="-78"/>
              </a:rPr>
              <a:t>.</a:t>
            </a:r>
          </a:p>
          <a:p>
            <a:pPr marL="514350" indent="-514350" algn="just" rtl="1">
              <a:lnSpc>
                <a:spcPct val="150000"/>
              </a:lnSpc>
            </a:pPr>
            <a:r>
              <a:rPr lang="fa-IR" sz="2400" b="1" dirty="0">
                <a:latin typeface="Comic Sans MS" pitchFamily="66" charset="0"/>
                <a:cs typeface="B Jalal" panose="00000400000000000000" pitchFamily="2" charset="-78"/>
              </a:rPr>
              <a:t>اما گاهی برای تأکید بیشتر در ابتدای جمله می آیند</a:t>
            </a:r>
            <a:r>
              <a:rPr lang="fa-IR" sz="2000" b="1" dirty="0">
                <a:latin typeface="Comic Sans MS" pitchFamily="66" charset="0"/>
                <a:cs typeface="B Badr" pitchFamily="2" charset="-78"/>
              </a:rPr>
              <a:t>.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Very quietly</a:t>
            </a:r>
            <a:r>
              <a:rPr lang="en-US" sz="2000" b="1" dirty="0">
                <a:latin typeface="Comic Sans MS" pitchFamily="66" charset="0"/>
                <a:cs typeface="B Badr" pitchFamily="2" charset="-78"/>
              </a:rPr>
              <a:t>, he opened the door.</a:t>
            </a:r>
          </a:p>
          <a:p>
            <a:pPr marL="514350" indent="-514350" algn="just" rtl="1">
              <a:lnSpc>
                <a:spcPct val="150000"/>
              </a:lnSpc>
            </a:pPr>
            <a:r>
              <a:rPr lang="fa-IR" sz="2400" b="1" dirty="0">
                <a:solidFill>
                  <a:srgbClr val="FF3399"/>
                </a:solidFill>
                <a:latin typeface="Comic Sans MS" pitchFamily="66" charset="0"/>
                <a:cs typeface="B Jalal" panose="00000400000000000000" pitchFamily="2" charset="-78"/>
              </a:rPr>
              <a:t>نکته: </a:t>
            </a:r>
            <a:r>
              <a:rPr lang="fa-IR" sz="2400" b="1" dirty="0">
                <a:latin typeface="Comic Sans MS" pitchFamily="66" charset="0"/>
                <a:cs typeface="B Jalal" panose="00000400000000000000" pitchFamily="2" charset="-78"/>
              </a:rPr>
              <a:t>گاهی ممکن است بیش از یک نوع قید در انتهای جمله ظاهر شود. در این صورت معمولا ترتیب قرارگرفتن آنها به صورت زیر خواهد بود: </a:t>
            </a:r>
            <a:r>
              <a:rPr lang="fa-IR" sz="2000" b="1" dirty="0">
                <a:latin typeface="Comic Sans MS" pitchFamily="66" charset="0"/>
                <a:cs typeface="B Badr" pitchFamily="2" charset="-78"/>
              </a:rPr>
              <a:t>  </a:t>
            </a:r>
          </a:p>
          <a:p>
            <a:pPr marL="514350" indent="-514350" algn="just" rtl="1">
              <a:lnSpc>
                <a:spcPct val="150000"/>
              </a:lnSpc>
            </a:pPr>
            <a:r>
              <a:rPr lang="fa-IR" sz="2400" b="1" dirty="0">
                <a:latin typeface="Comic Sans MS" pitchFamily="66" charset="0"/>
                <a:cs typeface="B Jalal" panose="00000400000000000000" pitchFamily="2" charset="-78"/>
              </a:rPr>
              <a:t> 1. قید حالت    2. قید مکان    3. قید زمان ( </a:t>
            </a:r>
            <a:r>
              <a:rPr lang="fa-IR" sz="2400" b="1" dirty="0">
                <a:solidFill>
                  <a:srgbClr val="FF0000"/>
                </a:solidFill>
                <a:latin typeface="Comic Sans MS" pitchFamily="66" charset="0"/>
                <a:cs typeface="B Jalal" panose="00000400000000000000" pitchFamily="2" charset="-78"/>
              </a:rPr>
              <a:t>حمز</a:t>
            </a:r>
            <a:r>
              <a:rPr lang="fa-IR" sz="2400" b="1" dirty="0">
                <a:latin typeface="Comic Sans MS" pitchFamily="66" charset="0"/>
                <a:cs typeface="B Jalal" panose="00000400000000000000" pitchFamily="2" charset="-78"/>
              </a:rPr>
              <a:t> )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000" b="1" dirty="0">
                <a:latin typeface="Comic Sans MS" pitchFamily="66" charset="0"/>
                <a:cs typeface="B Badr" pitchFamily="2" charset="-78"/>
              </a:rPr>
              <a:t>He was sleeping </a:t>
            </a:r>
            <a:r>
              <a:rPr lang="en-US" sz="20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quietly</a:t>
            </a:r>
            <a:r>
              <a:rPr lang="en-US" sz="2000" b="1" dirty="0">
                <a:latin typeface="Comic Sans MS" pitchFamily="66" charset="0"/>
                <a:cs typeface="B Badr" pitchFamily="2" charset="-78"/>
              </a:rPr>
              <a:t> </a:t>
            </a:r>
            <a:r>
              <a:rPr lang="en-US" sz="2000" b="1" dirty="0">
                <a:solidFill>
                  <a:srgbClr val="339933"/>
                </a:solidFill>
                <a:latin typeface="Comic Sans MS" pitchFamily="66" charset="0"/>
                <a:cs typeface="B Badr" pitchFamily="2" charset="-78"/>
              </a:rPr>
              <a:t>here</a:t>
            </a:r>
            <a:r>
              <a:rPr lang="en-US" sz="2000" b="1" dirty="0">
                <a:latin typeface="Comic Sans MS" pitchFamily="66" charset="0"/>
                <a:cs typeface="B Badr" pitchFamily="2" charset="-78"/>
              </a:rPr>
              <a:t> </a:t>
            </a:r>
            <a:r>
              <a:rPr lang="en-US" sz="2000" b="1" dirty="0">
                <a:solidFill>
                  <a:srgbClr val="3333FF"/>
                </a:solidFill>
                <a:latin typeface="Comic Sans MS" pitchFamily="66" charset="0"/>
                <a:cs typeface="B Badr" pitchFamily="2" charset="-78"/>
              </a:rPr>
              <a:t>yesterday</a:t>
            </a:r>
            <a:r>
              <a:rPr lang="en-US" sz="2000" b="1" dirty="0">
                <a:latin typeface="Comic Sans MS" pitchFamily="66" charset="0"/>
                <a:cs typeface="B Badr" pitchFamily="2" charset="-78"/>
              </a:rPr>
              <a:t>.</a:t>
            </a:r>
          </a:p>
          <a:p>
            <a:pPr marL="514350" indent="-514350" algn="just" rtl="1">
              <a:lnSpc>
                <a:spcPct val="150000"/>
              </a:lnSpc>
            </a:pPr>
            <a:r>
              <a:rPr lang="fa-IR" sz="2800" b="1" dirty="0">
                <a:solidFill>
                  <a:srgbClr val="339933"/>
                </a:solidFill>
                <a:latin typeface="Comic Sans MS" pitchFamily="66" charset="0"/>
                <a:cs typeface="B Badr" pitchFamily="2" charset="-78"/>
              </a:rPr>
              <a:t>                                                 </a:t>
            </a:r>
            <a:r>
              <a:rPr lang="fa-IR" sz="2800" b="1" dirty="0">
                <a:solidFill>
                  <a:srgbClr val="3333FF"/>
                </a:solidFill>
                <a:latin typeface="Comic Sans MS" pitchFamily="66" charset="0"/>
                <a:cs typeface="B Badr" pitchFamily="2" charset="-78"/>
              </a:rPr>
              <a:t>زمان</a:t>
            </a:r>
            <a:r>
              <a:rPr lang="fa-IR" sz="2800" b="1" dirty="0">
                <a:solidFill>
                  <a:srgbClr val="339933"/>
                </a:solidFill>
                <a:latin typeface="Comic Sans MS" pitchFamily="66" charset="0"/>
                <a:cs typeface="B Badr" pitchFamily="2" charset="-78"/>
              </a:rPr>
              <a:t>    مکان     </a:t>
            </a:r>
            <a:r>
              <a:rPr lang="fa-IR" sz="2800" b="1" dirty="0">
                <a:solidFill>
                  <a:srgbClr val="FF0000"/>
                </a:solidFill>
                <a:latin typeface="Comic Sans MS" pitchFamily="66" charset="0"/>
                <a:cs typeface="B Badr" pitchFamily="2" charset="-78"/>
              </a:rPr>
              <a:t>حالت</a:t>
            </a:r>
          </a:p>
          <a:p>
            <a:pPr marL="514350" indent="-514350" algn="just"/>
            <a:endParaRPr lang="en-US" sz="2000" b="1" dirty="0">
              <a:solidFill>
                <a:srgbClr val="0070C0"/>
              </a:solidFill>
              <a:latin typeface="Comic Sans MS" pitchFamily="66" charset="0"/>
              <a:cs typeface="B Badr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:\somaye falahi\Clone Images\lesson 4 vision 1\Screenshot_2017-02-16-11-07-09.png"/>
          <p:cNvPicPr>
            <a:picLocks noChangeAspect="1" noChangeArrowheads="1"/>
          </p:cNvPicPr>
          <p:nvPr/>
        </p:nvPicPr>
        <p:blipFill>
          <a:blip r:embed="rId2"/>
          <a:srcRect l="16463" t="10583" b="45319"/>
          <a:stretch>
            <a:fillRect/>
          </a:stretch>
        </p:blipFill>
        <p:spPr bwMode="auto">
          <a:xfrm>
            <a:off x="693812" y="260648"/>
            <a:ext cx="10441160" cy="633670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694612" y="1981201"/>
            <a:ext cx="151676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a-IR" sz="2400" b="1" dirty="0">
                <a:solidFill>
                  <a:srgbClr val="FF0000"/>
                </a:solidFill>
                <a:latin typeface="Times New Roman" pitchFamily="18" charset="0"/>
                <a:cs typeface="B Lotus" pitchFamily="2" charset="-78"/>
              </a:rPr>
              <a:t>صفت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+mj-cs"/>
              </a:rPr>
              <a:t> + </a:t>
            </a:r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  <a:cs typeface="+mj-cs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  <a:cs typeface="+mj-cs"/>
              </a:rPr>
              <a:t>ly</a:t>
            </a:r>
            <a:endParaRPr lang="en-US" sz="2400" dirty="0">
              <a:latin typeface="Comic Sans MS" pitchFamily="66" charset="0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:\somaye falahi\Clone Images\lesson 4 vision 1\Screenshot_2017-02-16-11-07-13.png"/>
          <p:cNvPicPr>
            <a:picLocks noChangeAspect="1" noChangeArrowheads="1"/>
          </p:cNvPicPr>
          <p:nvPr/>
        </p:nvPicPr>
        <p:blipFill>
          <a:blip r:embed="rId2"/>
          <a:srcRect l="7056" t="10583" r="20037" b="61195"/>
          <a:stretch>
            <a:fillRect/>
          </a:stretch>
        </p:blipFill>
        <p:spPr bwMode="auto">
          <a:xfrm>
            <a:off x="1522412" y="332656"/>
            <a:ext cx="9144000" cy="612068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57628" y="4337347"/>
            <a:ext cx="20537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B Lotus" pitchFamily="2" charset="-78"/>
              </a:rPr>
              <a:t>early       </a:t>
            </a:r>
            <a:r>
              <a:rPr lang="en-US" sz="2400" b="1" dirty="0" err="1">
                <a:latin typeface="Times New Roman" pitchFamily="18" charset="0"/>
                <a:cs typeface="B Lotus" pitchFamily="2" charset="-78"/>
              </a:rPr>
              <a:t>early</a:t>
            </a:r>
            <a:endParaRPr lang="en-US" sz="2400" dirty="0">
              <a:latin typeface="Comic Sans MS" pitchFamily="66" charset="0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2412" y="4350311"/>
            <a:ext cx="202170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B Lotus" pitchFamily="2" charset="-78"/>
              </a:rPr>
              <a:t>daily       </a:t>
            </a:r>
            <a:r>
              <a:rPr lang="en-US" sz="2400" b="1" dirty="0" err="1">
                <a:latin typeface="Times New Roman" pitchFamily="18" charset="0"/>
                <a:cs typeface="B Lotus" pitchFamily="2" charset="-78"/>
              </a:rPr>
              <a:t>daily</a:t>
            </a:r>
            <a:endParaRPr lang="en-US" sz="2400" dirty="0">
              <a:latin typeface="Comic Sans MS" pitchFamily="66" charset="0"/>
              <a:cs typeface="+mj-c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55913" y="4581144"/>
            <a:ext cx="381000" cy="1588"/>
          </a:xfrm>
          <a:prstGeom prst="straightConnector1">
            <a:avLst/>
          </a:prstGeom>
          <a:ln w="4762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152766" y="4640731"/>
            <a:ext cx="381000" cy="1588"/>
          </a:xfrm>
          <a:prstGeom prst="straightConnector1">
            <a:avLst/>
          </a:prstGeom>
          <a:ln w="4762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94"/>
            <a:ext cx="12188825" cy="173690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Workbook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5"/>
            <a:ext cx="12188825" cy="17369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763" y="1890162"/>
            <a:ext cx="11665296" cy="441290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941881" y="2867823"/>
            <a:ext cx="761800" cy="4072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solidFill>
                  <a:srgbClr val="FF0000"/>
                </a:solidFill>
              </a:rPr>
              <a:t>put</a:t>
            </a:r>
          </a:p>
        </p:txBody>
      </p:sp>
      <p:sp>
        <p:nvSpPr>
          <p:cNvPr id="15" name="Oval 14"/>
          <p:cNvSpPr/>
          <p:nvPr/>
        </p:nvSpPr>
        <p:spPr>
          <a:xfrm>
            <a:off x="3045345" y="3254803"/>
            <a:ext cx="1256923" cy="46192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painted</a:t>
            </a:r>
          </a:p>
        </p:txBody>
      </p:sp>
      <p:sp>
        <p:nvSpPr>
          <p:cNvPr id="16" name="Oval 15"/>
          <p:cNvSpPr/>
          <p:nvPr/>
        </p:nvSpPr>
        <p:spPr>
          <a:xfrm>
            <a:off x="3936973" y="3638128"/>
            <a:ext cx="1001694" cy="5263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went</a:t>
            </a:r>
          </a:p>
        </p:txBody>
      </p:sp>
      <p:sp>
        <p:nvSpPr>
          <p:cNvPr id="18" name="Oval 17"/>
          <p:cNvSpPr/>
          <p:nvPr/>
        </p:nvSpPr>
        <p:spPr>
          <a:xfrm>
            <a:off x="1961666" y="4103712"/>
            <a:ext cx="1662110" cy="50348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799" b="1" dirty="0">
                <a:solidFill>
                  <a:srgbClr val="FF0000"/>
                </a:solidFill>
              </a:rPr>
              <a:t>looked at</a:t>
            </a:r>
          </a:p>
        </p:txBody>
      </p:sp>
      <p:sp>
        <p:nvSpPr>
          <p:cNvPr id="19" name="Oval 18"/>
          <p:cNvSpPr/>
          <p:nvPr/>
        </p:nvSpPr>
        <p:spPr>
          <a:xfrm>
            <a:off x="3553830" y="4592653"/>
            <a:ext cx="2093654" cy="4619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600" b="1" dirty="0">
                <a:solidFill>
                  <a:srgbClr val="FF0000"/>
                </a:solidFill>
              </a:rPr>
              <a:t>were waiting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08133" y="2850551"/>
            <a:ext cx="1066524" cy="3601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399" b="1" dirty="0">
                <a:solidFill>
                  <a:srgbClr val="0070C0"/>
                </a:solidFill>
              </a:rPr>
              <a:t>neatly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61677" y="3314700"/>
            <a:ext cx="1419723" cy="3698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399" b="1" dirty="0">
                <a:solidFill>
                  <a:srgbClr val="0070C0"/>
                </a:solidFill>
              </a:rPr>
              <a:t>   nicely</a:t>
            </a: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8313343" y="3675525"/>
            <a:ext cx="1274288" cy="4515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399" b="1" dirty="0">
                <a:solidFill>
                  <a:srgbClr val="0070C0"/>
                </a:solidFill>
              </a:rPr>
              <a:t>bravely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30677" y="4079330"/>
            <a:ext cx="1336617" cy="4619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799" b="1" dirty="0">
                <a:solidFill>
                  <a:srgbClr val="0070C0"/>
                </a:solidFill>
              </a:rPr>
              <a:t>   politely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47484" y="4531188"/>
            <a:ext cx="1454347" cy="4619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799" b="1" dirty="0"/>
              <a:t> </a:t>
            </a:r>
            <a:r>
              <a:rPr lang="en-US" sz="2399" b="1" dirty="0">
                <a:solidFill>
                  <a:srgbClr val="0070C0"/>
                </a:solidFill>
              </a:rPr>
              <a:t>patiently</a:t>
            </a:r>
            <a:endParaRPr lang="en-US" sz="1799" b="1" dirty="0">
              <a:solidFill>
                <a:srgbClr val="0070C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41342" y="5006622"/>
            <a:ext cx="1440498" cy="4806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1799" dirty="0"/>
              <a:t>    </a:t>
            </a:r>
            <a:r>
              <a:rPr lang="en-US" sz="2399" b="1" dirty="0">
                <a:solidFill>
                  <a:srgbClr val="0070C0"/>
                </a:solidFill>
              </a:rPr>
              <a:t>rudely</a:t>
            </a:r>
            <a:endParaRPr lang="en-US" sz="2399" dirty="0">
              <a:solidFill>
                <a:srgbClr val="0070C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502124" y="5093537"/>
            <a:ext cx="955715" cy="50348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solidFill>
                  <a:srgbClr val="FF0000"/>
                </a:solidFill>
              </a:rPr>
              <a:t>talks</a:t>
            </a:r>
          </a:p>
        </p:txBody>
      </p:sp>
      <p:sp>
        <p:nvSpPr>
          <p:cNvPr id="20" name="Right Arrow 19"/>
          <p:cNvSpPr/>
          <p:nvPr/>
        </p:nvSpPr>
        <p:spPr>
          <a:xfrm>
            <a:off x="9113916" y="1025966"/>
            <a:ext cx="2578872" cy="7866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9" b="1" dirty="0">
                <a:solidFill>
                  <a:schemeClr val="tx1"/>
                </a:solidFill>
              </a:rPr>
              <a:t>STB: Page 115</a:t>
            </a:r>
          </a:p>
        </p:txBody>
      </p:sp>
    </p:spTree>
    <p:extLst>
      <p:ext uri="{BB962C8B-B14F-4D97-AF65-F5344CB8AC3E}">
        <p14:creationId xmlns:p14="http://schemas.microsoft.com/office/powerpoint/2010/main" val="34388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18" grpId="0" animBg="1"/>
      <p:bldP spid="19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94"/>
            <a:ext cx="12188825" cy="173690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066" y="1919681"/>
            <a:ext cx="11828693" cy="4355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95"/>
            <a:ext cx="12188825" cy="1736908"/>
          </a:xfrm>
          <a:prstGeom prst="rect">
            <a:avLst/>
          </a:prstGeom>
        </p:spPr>
      </p:pic>
      <p:sp>
        <p:nvSpPr>
          <p:cNvPr id="7" name="Left Arrow Callout 6"/>
          <p:cNvSpPr/>
          <p:nvPr/>
        </p:nvSpPr>
        <p:spPr>
          <a:xfrm>
            <a:off x="2326956" y="2923441"/>
            <a:ext cx="1966834" cy="498633"/>
          </a:xfrm>
          <a:prstGeom prst="left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399" b="1" dirty="0"/>
              <a:t> </a:t>
            </a:r>
            <a:r>
              <a:rPr lang="en-US" sz="2399" b="1" dirty="0">
                <a:solidFill>
                  <a:srgbClr val="FFFF00"/>
                </a:solidFill>
              </a:rPr>
              <a:t>politely</a:t>
            </a:r>
          </a:p>
        </p:txBody>
      </p:sp>
      <p:sp>
        <p:nvSpPr>
          <p:cNvPr id="11" name="Left Arrow Callout 10"/>
          <p:cNvSpPr/>
          <p:nvPr/>
        </p:nvSpPr>
        <p:spPr>
          <a:xfrm>
            <a:off x="3430116" y="3536563"/>
            <a:ext cx="2880320" cy="498633"/>
          </a:xfrm>
          <a:prstGeom prst="left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399" b="1" dirty="0"/>
              <a:t> </a:t>
            </a:r>
            <a:r>
              <a:rPr lang="en-US" sz="2399" b="1" dirty="0">
                <a:solidFill>
                  <a:srgbClr val="FFFF00"/>
                </a:solidFill>
              </a:rPr>
              <a:t>comfortably</a:t>
            </a:r>
          </a:p>
        </p:txBody>
      </p:sp>
      <p:sp>
        <p:nvSpPr>
          <p:cNvPr id="12" name="Left Arrow Callout 11"/>
          <p:cNvSpPr/>
          <p:nvPr/>
        </p:nvSpPr>
        <p:spPr>
          <a:xfrm>
            <a:off x="2146894" y="4176517"/>
            <a:ext cx="1966834" cy="498633"/>
          </a:xfrm>
          <a:prstGeom prst="left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399" b="1" dirty="0"/>
              <a:t> </a:t>
            </a:r>
            <a:r>
              <a:rPr lang="en-US" sz="2399" b="1" dirty="0">
                <a:solidFill>
                  <a:srgbClr val="FFFF00"/>
                </a:solidFill>
              </a:rPr>
              <a:t>quietly</a:t>
            </a:r>
          </a:p>
        </p:txBody>
      </p:sp>
      <p:sp>
        <p:nvSpPr>
          <p:cNvPr id="13" name="Left Arrow Callout 12"/>
          <p:cNvSpPr/>
          <p:nvPr/>
        </p:nvSpPr>
        <p:spPr>
          <a:xfrm>
            <a:off x="2146894" y="4761935"/>
            <a:ext cx="1966834" cy="498633"/>
          </a:xfrm>
          <a:prstGeom prst="left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399" b="1" dirty="0"/>
              <a:t> </a:t>
            </a:r>
            <a:r>
              <a:rPr lang="en-US" sz="2399" b="1" dirty="0">
                <a:solidFill>
                  <a:srgbClr val="FFFF00"/>
                </a:solidFill>
              </a:rPr>
              <a:t>cruelly</a:t>
            </a:r>
          </a:p>
        </p:txBody>
      </p:sp>
      <p:sp>
        <p:nvSpPr>
          <p:cNvPr id="14" name="Left Arrow Callout 13"/>
          <p:cNvSpPr/>
          <p:nvPr/>
        </p:nvSpPr>
        <p:spPr>
          <a:xfrm>
            <a:off x="2271553" y="5347354"/>
            <a:ext cx="1966834" cy="498633"/>
          </a:xfrm>
          <a:prstGeom prst="left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399" b="1" dirty="0">
                <a:solidFill>
                  <a:srgbClr val="FFFF00"/>
                </a:solidFill>
              </a:rPr>
              <a:t>actually</a:t>
            </a:r>
          </a:p>
        </p:txBody>
      </p:sp>
      <p:sp>
        <p:nvSpPr>
          <p:cNvPr id="15" name="Left Arrow Callout 14"/>
          <p:cNvSpPr/>
          <p:nvPr/>
        </p:nvSpPr>
        <p:spPr>
          <a:xfrm>
            <a:off x="8144349" y="2964046"/>
            <a:ext cx="3407332" cy="498633"/>
          </a:xfrm>
          <a:prstGeom prst="left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399" b="1" dirty="0"/>
              <a:t>         </a:t>
            </a:r>
            <a:r>
              <a:rPr lang="en-US" sz="2399" b="1" dirty="0">
                <a:solidFill>
                  <a:srgbClr val="FFFF00"/>
                </a:solidFill>
              </a:rPr>
              <a:t>loudly</a:t>
            </a:r>
          </a:p>
        </p:txBody>
      </p:sp>
      <p:sp>
        <p:nvSpPr>
          <p:cNvPr id="16" name="Left Arrow Callout 15"/>
          <p:cNvSpPr/>
          <p:nvPr/>
        </p:nvSpPr>
        <p:spPr>
          <a:xfrm>
            <a:off x="9044660" y="3598891"/>
            <a:ext cx="2507021" cy="498633"/>
          </a:xfrm>
          <a:prstGeom prst="left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999" b="1" dirty="0">
                <a:solidFill>
                  <a:srgbClr val="FFFF00"/>
                </a:solidFill>
              </a:rPr>
              <a:t>wonderfully</a:t>
            </a:r>
          </a:p>
        </p:txBody>
      </p:sp>
      <p:sp>
        <p:nvSpPr>
          <p:cNvPr id="18" name="Left Arrow Callout 17"/>
          <p:cNvSpPr/>
          <p:nvPr/>
        </p:nvSpPr>
        <p:spPr>
          <a:xfrm>
            <a:off x="8587580" y="4233737"/>
            <a:ext cx="2964102" cy="498633"/>
          </a:xfrm>
          <a:prstGeom prst="left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399" b="1" dirty="0"/>
              <a:t>     </a:t>
            </a:r>
            <a:r>
              <a:rPr lang="en-US" sz="2399" b="1" dirty="0">
                <a:solidFill>
                  <a:srgbClr val="FFFF00"/>
                </a:solidFill>
              </a:rPr>
              <a:t>hungrily</a:t>
            </a:r>
          </a:p>
        </p:txBody>
      </p:sp>
      <p:sp>
        <p:nvSpPr>
          <p:cNvPr id="19" name="Left Arrow Callout 18"/>
          <p:cNvSpPr/>
          <p:nvPr/>
        </p:nvSpPr>
        <p:spPr>
          <a:xfrm>
            <a:off x="9127765" y="4787777"/>
            <a:ext cx="2880994" cy="498633"/>
          </a:xfrm>
          <a:prstGeom prst="left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399" b="1" dirty="0">
                <a:solidFill>
                  <a:srgbClr val="FFFF00"/>
                </a:solidFill>
              </a:rPr>
              <a:t>interestingly</a:t>
            </a:r>
          </a:p>
        </p:txBody>
      </p:sp>
      <p:sp>
        <p:nvSpPr>
          <p:cNvPr id="20" name="Left Arrow Callout 19"/>
          <p:cNvSpPr/>
          <p:nvPr/>
        </p:nvSpPr>
        <p:spPr>
          <a:xfrm>
            <a:off x="8753791" y="5360255"/>
            <a:ext cx="2991804" cy="498633"/>
          </a:xfrm>
          <a:prstGeom prst="leftArrowCallou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399" b="1" dirty="0">
                <a:solidFill>
                  <a:srgbClr val="FFFF00"/>
                </a:solidFill>
              </a:rPr>
              <a:t>     suitably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8972809" y="898464"/>
            <a:ext cx="2578872" cy="7866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9" b="1" dirty="0">
                <a:solidFill>
                  <a:schemeClr val="tx1"/>
                </a:solidFill>
              </a:rPr>
              <a:t>STB: Page 115</a:t>
            </a:r>
          </a:p>
        </p:txBody>
      </p:sp>
    </p:spTree>
    <p:extLst>
      <p:ext uri="{BB962C8B-B14F-4D97-AF65-F5344CB8AC3E}">
        <p14:creationId xmlns:p14="http://schemas.microsoft.com/office/powerpoint/2010/main" val="11121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894"/>
            <a:ext cx="12188825" cy="1736908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5"/>
            <a:ext cx="12188825" cy="1736908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1765" y="1773812"/>
            <a:ext cx="11665296" cy="4543108"/>
          </a:xfrm>
          <a:prstGeom prst="rect">
            <a:avLst/>
          </a:prstGeom>
        </p:spPr>
      </p:pic>
      <p:sp>
        <p:nvSpPr>
          <p:cNvPr id="8" name="Flowchart: Process 7"/>
          <p:cNvSpPr/>
          <p:nvPr/>
        </p:nvSpPr>
        <p:spPr>
          <a:xfrm>
            <a:off x="4723568" y="2508554"/>
            <a:ext cx="2130274" cy="48783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799" b="1" dirty="0"/>
              <a:t>         </a:t>
            </a:r>
            <a:r>
              <a:rPr lang="en-US" sz="2799" b="1" dirty="0">
                <a:solidFill>
                  <a:srgbClr val="FF0000"/>
                </a:solidFill>
              </a:rPr>
              <a:t>late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8326660" y="3043130"/>
            <a:ext cx="2254933" cy="48783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799" b="1" dirty="0"/>
              <a:t>      </a:t>
            </a:r>
            <a:r>
              <a:rPr lang="en-US" sz="2799" b="1" dirty="0">
                <a:solidFill>
                  <a:srgbClr val="FF0000"/>
                </a:solidFill>
              </a:rPr>
              <a:t>politely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4504325" y="3517744"/>
            <a:ext cx="2130274" cy="426613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799" b="1" dirty="0"/>
              <a:t>      </a:t>
            </a:r>
            <a:r>
              <a:rPr lang="en-US" sz="2799" b="1" dirty="0">
                <a:solidFill>
                  <a:srgbClr val="FF0000"/>
                </a:solidFill>
              </a:rPr>
              <a:t>quietly</a:t>
            </a:r>
          </a:p>
        </p:txBody>
      </p:sp>
      <p:sp>
        <p:nvSpPr>
          <p:cNvPr id="12" name="Flowchart: Process 11"/>
          <p:cNvSpPr/>
          <p:nvPr/>
        </p:nvSpPr>
        <p:spPr>
          <a:xfrm>
            <a:off x="4723568" y="4085851"/>
            <a:ext cx="1957138" cy="48783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799" b="1" dirty="0"/>
              <a:t>     </a:t>
            </a:r>
            <a:r>
              <a:rPr lang="en-US" sz="2799" b="1" dirty="0">
                <a:solidFill>
                  <a:srgbClr val="FF0000"/>
                </a:solidFill>
              </a:rPr>
              <a:t>hard</a:t>
            </a:r>
          </a:p>
        </p:txBody>
      </p:sp>
      <p:sp>
        <p:nvSpPr>
          <p:cNvPr id="13" name="Flowchart: Process 12"/>
          <p:cNvSpPr/>
          <p:nvPr/>
        </p:nvSpPr>
        <p:spPr>
          <a:xfrm>
            <a:off x="6680706" y="4573680"/>
            <a:ext cx="2047169" cy="48783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799" b="1" dirty="0"/>
              <a:t>        </a:t>
            </a:r>
            <a:r>
              <a:rPr lang="en-US" sz="2799" b="1" dirty="0">
                <a:solidFill>
                  <a:srgbClr val="FF0000"/>
                </a:solidFill>
              </a:rPr>
              <a:t>well</a:t>
            </a:r>
          </a:p>
        </p:txBody>
      </p:sp>
      <p:sp>
        <p:nvSpPr>
          <p:cNvPr id="14" name="Flowchart: Process 13"/>
          <p:cNvSpPr/>
          <p:nvPr/>
        </p:nvSpPr>
        <p:spPr>
          <a:xfrm>
            <a:off x="6680706" y="5201385"/>
            <a:ext cx="2047169" cy="48783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799" b="1" dirty="0">
                <a:solidFill>
                  <a:srgbClr val="FF0000"/>
                </a:solidFill>
              </a:rPr>
              <a:t>generously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9097469" y="869348"/>
            <a:ext cx="2578872" cy="78666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9" b="1" dirty="0">
                <a:solidFill>
                  <a:schemeClr val="tx1"/>
                </a:solidFill>
              </a:rPr>
              <a:t>STB: Page 116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6316921"/>
            <a:ext cx="12188825" cy="5401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en-US" sz="279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66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4873beb7-5857-4685-be1f-d57550cc96cc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754</TotalTime>
  <Words>318</Words>
  <Application>Microsoft Office PowerPoint</Application>
  <PresentationFormat>Custom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 RaiMedia-Bold</vt:lpstr>
      <vt:lpstr>Comic Sans MS</vt:lpstr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Workbook 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amir mohammad lotfi</dc:creator>
  <cp:lastModifiedBy>CY</cp:lastModifiedBy>
  <cp:revision>101</cp:revision>
  <dcterms:created xsi:type="dcterms:W3CDTF">2017-03-17T21:16:44Z</dcterms:created>
  <dcterms:modified xsi:type="dcterms:W3CDTF">2020-03-27T07:14:13Z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