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13"/>
  </p:notesMasterIdLst>
  <p:sldIdLst>
    <p:sldId id="257" r:id="rId2"/>
    <p:sldId id="265" r:id="rId3"/>
    <p:sldId id="282" r:id="rId4"/>
    <p:sldId id="263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B0D2A0"/>
    <a:srgbClr val="001AFF"/>
    <a:srgbClr val="FFFFFF"/>
    <a:srgbClr val="66FF66"/>
    <a:srgbClr val="008000"/>
    <a:srgbClr val="FFD966"/>
    <a:srgbClr val="F67B29"/>
    <a:srgbClr val="CD002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43"/>
  </p:normalViewPr>
  <p:slideViewPr>
    <p:cSldViewPr snapToGrid="0" snapToObjects="1">
      <p:cViewPr varScale="1">
        <p:scale>
          <a:sx n="82" d="100"/>
          <a:sy n="82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3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2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652D2-2129-41B0-A885-A2D9FEF347B9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0F349-07FB-4A26-AB30-46D99CD9E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0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8FF71-2D6C-49C2-BCF3-1BF3A5779FF5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D33C-E0F4-4A24-9EE8-69093BC20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57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C741-37E8-465B-BFE0-A0EE6EBC674C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15366-2BD8-4192-B78C-A0B15D2BE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76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F9AE9-8282-4012-BAC1-2E8A166F88EA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E137-E03A-4596-AED8-770890BA7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967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A14B7-B4C9-4307-AB2F-9C4F9C4A4A3D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F9913-E087-48BF-BFEB-CAEB2355B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636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28A8-4510-432A-BE46-A54517B53A3B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9469-61F3-496A-9B0E-FB18441DB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714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1AAE0-40F6-44EB-9322-CE338B76924C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2E687-C9F0-4ECD-ADF2-3B8BC3D83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E032A-6C31-462A-9033-8EB00F7D7013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F3F6-B23A-4B72-BD61-3691D0D24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082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E7C90-1674-4BBA-9502-D305FF887318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98435-1FBD-4EAF-B931-DC766658D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604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92ABB-7C13-4052-8626-761A30945202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E1429-8C37-4836-B30F-87FDA5BDD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320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33E2-106B-4186-A08F-1080834E2604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3AC39-8CB6-4D46-96D1-BA77BE5B7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14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958A2D-1216-4039-91A3-1A03599A00C6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8DFAB-2CC2-4A9D-AF8D-0EB32A848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5"/>
          <a:stretch/>
        </p:blipFill>
        <p:spPr>
          <a:xfrm>
            <a:off x="2855473" y="244308"/>
            <a:ext cx="6286500" cy="11662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4013" y="1625792"/>
            <a:ext cx="1027497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برخی صفت ها هم میتوانند با</a:t>
            </a:r>
            <a:r>
              <a:rPr lang="en-US" b="1" dirty="0" err="1">
                <a:latin typeface="Times New Roman" panose="02020603050405020304" pitchFamily="18" charset="0"/>
                <a:cs typeface="B Titr" panose="00000700000000000000" pitchFamily="2" charset="-78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بیایند هم با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the most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: </a:t>
            </a:r>
            <a:endParaRPr lang="en-US" b="1" dirty="0">
              <a:solidFill>
                <a:srgbClr val="001AFF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  <a:p>
            <a:pPr algn="ctr" rtl="1"/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clever / common / gentle / pleasant / cruel / quiet / polite / stupid / handsome / narrow / simple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1196536" y="1635261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1480" y="2332649"/>
            <a:ext cx="505750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latin typeface="Times New Roman" panose="02020603050405020304" pitchFamily="18" charset="0"/>
                <a:cs typeface="B Titr" panose="00000700000000000000" pitchFamily="2" charset="-78"/>
              </a:rPr>
              <a:t>مگی باهوش ترین دانش آموز است.</a:t>
            </a:r>
            <a:endParaRPr lang="en-US" sz="1600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013" y="2332649"/>
            <a:ext cx="50575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Maggie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clever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clever student.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013" y="2854512"/>
            <a:ext cx="1027497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صفت های تک بخشی و چند بخشی که </a:t>
            </a:r>
            <a:r>
              <a:rPr lang="en-US" b="1" dirty="0" err="1">
                <a:latin typeface="Times New Roman" panose="02020603050405020304" pitchFamily="18" charset="0"/>
                <a:cs typeface="B Titr" panose="00000700000000000000" pitchFamily="2" charset="-78"/>
              </a:rPr>
              <a:t>ed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می گیرند، با استفاده از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most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آن ها را به حالت برترین تبدیل می کنیم:</a:t>
            </a:r>
          </a:p>
          <a:p>
            <a:pPr algn="ctr" rtl="1"/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interested / shocked / bored / tired / used 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1196536" y="2863981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013" y="3577245"/>
            <a:ext cx="50575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tired person in the team.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1480" y="3577245"/>
            <a:ext cx="505750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latin typeface="Times New Roman" panose="02020603050405020304" pitchFamily="18" charset="0"/>
                <a:cs typeface="B Titr" panose="00000700000000000000" pitchFamily="2" charset="-78"/>
              </a:rPr>
              <a:t>من خسته ترین فرد در تیم بودم.</a:t>
            </a:r>
            <a:endParaRPr lang="en-US" sz="1600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924128" y="4168398"/>
            <a:ext cx="5535040" cy="23491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924938" y="4319079"/>
            <a:ext cx="4796893" cy="174125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                                      گران است.</a:t>
            </a:r>
          </a:p>
          <a:p>
            <a:pPr algn="r" rtl="1"/>
            <a:endParaRPr lang="fa-IR" sz="100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                           </a:t>
            </a:r>
          </a:p>
          <a:p>
            <a:pPr algn="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      طلا                       از نقره گرانتر است.</a:t>
            </a:r>
          </a:p>
          <a:p>
            <a:pPr algn="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                            گرانترین فلز جهان است.</a:t>
            </a:r>
          </a:p>
          <a:p>
            <a:pPr algn="r" rtl="1"/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535057" y="4319079"/>
            <a:ext cx="0" cy="17412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24938" y="4922195"/>
            <a:ext cx="36101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24938" y="5483160"/>
            <a:ext cx="36101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123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4E4B3"/>
              </a:clrFrom>
              <a:clrTo>
                <a:srgbClr val="F4E4B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0646" y="298257"/>
            <a:ext cx="4149970" cy="759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0638" y="1046461"/>
            <a:ext cx="724548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adjectives have irregular comparative and superlative forms.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282630"/>
              </p:ext>
            </p:extLst>
          </p:nvPr>
        </p:nvGraphicFramePr>
        <p:xfrm>
          <a:off x="1215851" y="1473296"/>
          <a:ext cx="9646419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15473">
                  <a:extLst>
                    <a:ext uri="{9D8B030D-6E8A-4147-A177-3AD203B41FA5}">
                      <a16:colId xmlns:a16="http://schemas.microsoft.com/office/drawing/2014/main" val="3808263404"/>
                    </a:ext>
                  </a:extLst>
                </a:gridCol>
                <a:gridCol w="3215473">
                  <a:extLst>
                    <a:ext uri="{9D8B030D-6E8A-4147-A177-3AD203B41FA5}">
                      <a16:colId xmlns:a16="http://schemas.microsoft.com/office/drawing/2014/main" val="3460298823"/>
                    </a:ext>
                  </a:extLst>
                </a:gridCol>
                <a:gridCol w="3215473">
                  <a:extLst>
                    <a:ext uri="{9D8B030D-6E8A-4147-A177-3AD203B41FA5}">
                      <a16:colId xmlns:a16="http://schemas.microsoft.com/office/drawing/2014/main" val="4169313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Adjective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Comparative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Superlative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00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good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خوب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better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بهتر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the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best</a:t>
                      </a:r>
                      <a:r>
                        <a:rPr lang="fa-IR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بهترین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11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bad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بد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worse 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بدتر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the worst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بدترین</a:t>
                      </a:r>
                      <a:r>
                        <a:rPr lang="fa-IR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40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far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دور</a:t>
                      </a:r>
                      <a:r>
                        <a:rPr lang="fa-IR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farther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دورتر</a:t>
                      </a:r>
                      <a:r>
                        <a:rPr lang="fa-IR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the farthest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دورترین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88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many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تعدادزیاد</a:t>
                      </a:r>
                      <a:r>
                        <a:rPr lang="fa-IR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/ much</a:t>
                      </a:r>
                      <a:r>
                        <a:rPr lang="fa-IR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مقدار زیاد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more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بیشتر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the most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بیشترین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690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little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کم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less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کمتر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the least</a:t>
                      </a:r>
                      <a:r>
                        <a:rPr lang="fa-I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کمترین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961056"/>
                  </a:ext>
                </a:extLst>
              </a:tr>
            </a:tbl>
          </a:graphicData>
        </a:graphic>
      </p:graphicFrame>
      <p:sp>
        <p:nvSpPr>
          <p:cNvPr id="5" name="Left Arrow Callout 4"/>
          <p:cNvSpPr/>
          <p:nvPr/>
        </p:nvSpPr>
        <p:spPr>
          <a:xfrm>
            <a:off x="10962752" y="3767720"/>
            <a:ext cx="816590" cy="464800"/>
          </a:xfrm>
          <a:prstGeom prst="leftArrowCallou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نکته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176" y="3767720"/>
            <a:ext cx="1041009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علاوه بر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older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و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oldest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که برای انسان و اشیا بکار می روند، صفات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elder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و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eldest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برای انسان و نیز روابط موجود در خانواده استفاده می شود.</a:t>
            </a:r>
            <a:endParaRPr lang="en-US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1917" y="4488075"/>
            <a:ext cx="6842929" cy="369332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She is my older / elder sister.                She is my eldest / oldest sister.</a:t>
            </a:r>
            <a:endParaRPr lang="en-US" b="1" dirty="0">
              <a:solidFill>
                <a:srgbClr val="001AFF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10962752" y="4949518"/>
            <a:ext cx="816590" cy="464800"/>
          </a:xfrm>
          <a:prstGeom prst="leftArrowCallou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نکته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176" y="4949518"/>
            <a:ext cx="1041009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صفات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farther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و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further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به معنی دورترشکل برتری صفت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 far 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می باشد و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farthest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و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furthest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نیز شکل برترین صفت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far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می باشند. </a:t>
            </a:r>
            <a:r>
              <a:rPr lang="fa-IR" b="1" dirty="0">
                <a:solidFill>
                  <a:srgbClr val="00206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البته کلمه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further</a:t>
            </a:r>
            <a:r>
              <a:rPr lang="fa-IR" b="1" dirty="0">
                <a:solidFill>
                  <a:srgbClr val="00206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به معنی بیشتر نیز می باشد.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918" y="5669873"/>
            <a:ext cx="9237425" cy="369332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Spain is farther / further than China.     Spain is the farthest / the furthest country I know.</a:t>
            </a:r>
            <a:endParaRPr lang="en-US" b="1" dirty="0">
              <a:solidFill>
                <a:srgbClr val="001AFF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7595" y="6131316"/>
            <a:ext cx="6842929" cy="369332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Do you have further information about this accident?</a:t>
            </a:r>
            <a:endParaRPr lang="en-US" b="1" dirty="0">
              <a:solidFill>
                <a:srgbClr val="001AFF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413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45336" y="1709336"/>
            <a:ext cx="82168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</a:p>
          <a:p>
            <a:pPr algn="ctr">
              <a:defRPr/>
            </a:pPr>
            <a:r>
              <a:rPr lang="en-US" sz="7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algn="ctr">
              <a:defRPr/>
            </a:pPr>
            <a:r>
              <a:rPr lang="en-US" sz="7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 Also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84" y="356616"/>
            <a:ext cx="4275944" cy="635508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7788" y="397834"/>
            <a:ext cx="6096000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adjective </a:t>
            </a:r>
          </a:p>
          <a:p>
            <a:pPr algn="ctr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describes a noun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030" y="167002"/>
            <a:ext cx="4770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an </a:t>
            </a:r>
          </a:p>
          <a:p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273" y="2387077"/>
            <a:ext cx="11181792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صفت چیست؟</a:t>
            </a:r>
            <a:r>
              <a:rPr lang="fa-IR" sz="2400" b="1" dirty="0">
                <a:solidFill>
                  <a:srgbClr val="FFD966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400" b="1" dirty="0">
                <a:latin typeface="Times New Roman" panose="02020603050405020304" pitchFamily="18" charset="0"/>
                <a:cs typeface="B Titr" panose="00000700000000000000" pitchFamily="2" charset="-78"/>
              </a:rPr>
              <a:t>صفت کلمه ای است که اسم را توصیف می کند و در مورد آن اطلاعات بیشتری می دهد.</a:t>
            </a:r>
            <a:endParaRPr lang="en-US" sz="3600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47699" y="5441954"/>
            <a:ext cx="5040000" cy="400110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پدر رابرت یه مرد </a:t>
            </a:r>
            <a:r>
              <a:rPr lang="fa-IR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قد بلندی </a:t>
            </a:r>
            <a:r>
              <a:rPr lang="fa-I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هست.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4177" y="3059562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</a:t>
            </a:r>
            <a:r>
              <a:rPr lang="en-US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sky!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47699" y="3059562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just watched an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</a:t>
            </a:r>
            <a:r>
              <a:rPr lang="en-US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4177" y="4024510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 </a:t>
            </a:r>
            <a:r>
              <a:rPr lang="en-US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47699" y="4024510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works with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powerful </a:t>
            </a:r>
            <a:r>
              <a:rPr lang="en-US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4177" y="4997866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animals live in forests of Iran.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57239" y="4981759"/>
            <a:ext cx="5040001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Robert’s father is a 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4177" y="3522107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به آسمان </a:t>
            </a:r>
            <a:r>
              <a:rPr lang="fa-IR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آبی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نگاه کن.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7699" y="3522642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من یه فیلم </a:t>
            </a:r>
            <a:r>
              <a:rPr lang="fa-IR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جالب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نگاه کردم.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4177" y="4501497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آن ها مردم </a:t>
            </a:r>
            <a:r>
              <a:rPr lang="fa-IR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فوق العاده ای 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هستن.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57240" y="4501497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او با کامپیوترهای</a:t>
            </a:r>
            <a:r>
              <a:rPr lang="fa-IR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قوی 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کار می کند.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4177" y="5508749"/>
            <a:ext cx="5040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بسیاری از حیوانات </a:t>
            </a:r>
            <a:r>
              <a:rPr lang="fa-IR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جالب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در جنگل های ایران زندگی می کنند.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7"/>
          <a:stretch/>
        </p:blipFill>
        <p:spPr>
          <a:xfrm>
            <a:off x="5593402" y="3059562"/>
            <a:ext cx="1076473" cy="36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63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0" grpId="0" animBg="1"/>
      <p:bldP spid="2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Wave 20"/>
          <p:cNvSpPr/>
          <p:nvPr/>
        </p:nvSpPr>
        <p:spPr>
          <a:xfrm>
            <a:off x="921550" y="323545"/>
            <a:ext cx="9980579" cy="792542"/>
          </a:xfrm>
          <a:prstGeom prst="wave">
            <a:avLst>
              <a:gd name="adj1" fmla="val 3639"/>
              <a:gd name="adj2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HOW CAN WE COMPARE NOUNS BASED ON THEIR ADJECTIVES?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2298" y="1337552"/>
            <a:ext cx="3540868" cy="97763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 adjectives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25566" y="1337552"/>
            <a:ext cx="3540868" cy="97763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 adjectives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18834" y="1337552"/>
            <a:ext cx="3540868" cy="97763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 adjectives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2" y="2763334"/>
            <a:ext cx="1362293" cy="1599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36" y="2859932"/>
            <a:ext cx="1263921" cy="13751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52" y="3259870"/>
            <a:ext cx="843171" cy="9898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10511" y="4552547"/>
            <a:ext cx="1682885" cy="398834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صفت برابری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03779" y="4552547"/>
            <a:ext cx="1682885" cy="398834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صفت برتری </a:t>
            </a:r>
            <a:r>
              <a:rPr lang="fa-IR" sz="1200" dirty="0">
                <a:solidFill>
                  <a:schemeClr val="tx1"/>
                </a:solidFill>
                <a:cs typeface="B Titr" panose="00000700000000000000" pitchFamily="2" charset="-78"/>
              </a:rPr>
              <a:t>(تفضیلی)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96244" y="4552547"/>
            <a:ext cx="1682885" cy="398834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صفت برترین </a:t>
            </a:r>
            <a:r>
              <a:rPr lang="fa-IR" sz="1200" dirty="0">
                <a:solidFill>
                  <a:schemeClr val="tx1"/>
                </a:solidFill>
                <a:cs typeface="B Titr" panose="00000700000000000000" pitchFamily="2" charset="-78"/>
              </a:rPr>
              <a:t>(عالی)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90" y="2445613"/>
            <a:ext cx="2106119" cy="2011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64" y="3451367"/>
            <a:ext cx="788833" cy="7699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75" y="2536647"/>
            <a:ext cx="1993925" cy="1993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86" y="3451367"/>
            <a:ext cx="788832" cy="769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69866" y="5531932"/>
            <a:ext cx="3451384" cy="3988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cat is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bigger than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mouse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32298" y="5077496"/>
            <a:ext cx="3060342" cy="3988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dog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big as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21465" y="6152810"/>
            <a:ext cx="5017299" cy="3988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elephant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biggest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 in the picture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9" grpId="0" animBg="1"/>
      <p:bldP spid="10" grpId="0" animBg="1"/>
      <p:bldP spid="13" grpId="0" animBg="1"/>
      <p:bldP spid="22" grpId="0" animBg="1"/>
      <p:bldP spid="23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Callout 25"/>
          <p:cNvSpPr/>
          <p:nvPr/>
        </p:nvSpPr>
        <p:spPr>
          <a:xfrm>
            <a:off x="4027252" y="291830"/>
            <a:ext cx="3816726" cy="686377"/>
          </a:xfrm>
          <a:prstGeom prst="cloudCallout">
            <a:avLst>
              <a:gd name="adj1" fmla="val 150295"/>
              <a:gd name="adj2" fmla="val 5952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Equative Adjectives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4831" y="1058731"/>
            <a:ext cx="11297271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صفت برابری: </a:t>
            </a:r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اگر بخواهیم برابری و تساوی یک صفت بین دو فرد، چیز، گروه و ... را بیان کنیم از ساختار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+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as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 صفت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+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as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استفاده می کنیم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895" y="2330597"/>
            <a:ext cx="55067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kind as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45574" y="2332282"/>
            <a:ext cx="55067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سارا مثل ندا مهربان است.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901004" y="1664729"/>
            <a:ext cx="599223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فعل + اسم اول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as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 صفت +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as </a:t>
            </a:r>
            <a:r>
              <a:rPr lang="fa-IR" sz="24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اسم دوم +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895" y="2894084"/>
            <a:ext cx="550672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class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big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class.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895" y="3457571"/>
            <a:ext cx="55067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grandfather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old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grandfather.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4831" y="4021058"/>
            <a:ext cx="550672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Tigers are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dangerous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lions.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831" y="4584545"/>
            <a:ext cx="55067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shirt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beautiful as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shirt.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0403" y="5144607"/>
            <a:ext cx="550672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 questions are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important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questions.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403" y="5711519"/>
            <a:ext cx="55067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rich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Walter’s family.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03" y="6266210"/>
            <a:ext cx="550672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these planets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amazing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planets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5574" y="2909473"/>
            <a:ext cx="550672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کلاس ما مثل کلاس شما بزرگ است. / کلاس ما به اندازه ی کلاس شماست.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1789" y="3472960"/>
            <a:ext cx="55067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پدر بزرگ او هم سن پدربزرگ من است.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45574" y="4036447"/>
            <a:ext cx="550672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ببر ها همانند شیر ها خطرناک هستند.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41789" y="4594593"/>
            <a:ext cx="55067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این پیراهن مثل آن پیراهن زیباست.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7450" y="5164703"/>
            <a:ext cx="550672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سوالات ریاضی به اندازه ی سوالات فیزیک مهم هستند.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7450" y="5742297"/>
            <a:ext cx="55067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من مثل خانواده ی آقای والتر ثروتمند نیستم.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7450" y="6274582"/>
            <a:ext cx="550672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1600" b="1" dirty="0">
                <a:cs typeface="B Titr" panose="00000700000000000000" pitchFamily="2" charset="-78"/>
              </a:rPr>
              <a:t>آیا این سیارات همچون آن سیارات جالب هستند؟</a:t>
            </a:r>
            <a:endParaRPr lang="en-US" sz="16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2517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5" grpId="0" animBg="1"/>
      <p:bldP spid="36" grpId="0" animBg="1"/>
      <p:bldP spid="4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33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5"/>
          <a:stretch/>
        </p:blipFill>
        <p:spPr>
          <a:xfrm>
            <a:off x="2855473" y="244308"/>
            <a:ext cx="6286500" cy="1166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603" y="1587892"/>
            <a:ext cx="7344383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بجای ساختار 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not as + </a:t>
            </a:r>
            <a:r>
              <a:rPr lang="en-US" sz="2000" b="1" dirty="0" err="1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adj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as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میتوانیم از ساختار 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not so + </a:t>
            </a:r>
            <a:r>
              <a:rPr lang="en-US" sz="2000" b="1" dirty="0" err="1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adj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as</a:t>
            </a:r>
            <a:r>
              <a:rPr lang="fa-IR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استفاده کنیم</a:t>
            </a:r>
            <a:endParaRPr lang="en-US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894" y="2110390"/>
            <a:ext cx="70516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reaction to our teacher was 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bad as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reaction.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085" y="3723821"/>
            <a:ext cx="1049290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زمانی که تساوی بین دو فعل را بسنجیم بجای 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as + </a:t>
            </a:r>
            <a:r>
              <a:rPr lang="en-US" sz="2000" b="1" dirty="0" err="1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adj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as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میتوانیم از ساختار 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as </a:t>
            </a:r>
            <a:r>
              <a:rPr lang="fa-IR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</a:t>
            </a:r>
            <a:r>
              <a:rPr lang="fa-IR" sz="16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قید حالت + </a:t>
            </a:r>
            <a:r>
              <a:rPr lang="en-US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as</a:t>
            </a:r>
            <a:r>
              <a:rPr lang="fa-IR" sz="20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 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استفاده کنیم</a:t>
            </a:r>
            <a:endParaRPr lang="en-US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893" y="4285552"/>
            <a:ext cx="70516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brother drives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slowly as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grandfather.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894" y="5415718"/>
            <a:ext cx="70516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sings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well as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real singer.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3266" y="2681893"/>
            <a:ext cx="468210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واکنش آن ها به معلم ما به اندازه ی واکنش شما بد نبود.</a:t>
            </a:r>
            <a:endParaRPr lang="en-US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3266" y="4857055"/>
            <a:ext cx="468210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برادرم به آرامی پدربزرگم رانندگی می کند.</a:t>
            </a:r>
            <a:endParaRPr lang="en-US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13266" y="5988260"/>
            <a:ext cx="468210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او بخوبی یک خواننده ی واقعی آواز می خواند.</a:t>
            </a:r>
            <a:endParaRPr lang="en-US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11196536" y="1446636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11196535" y="3606269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675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06189" y="291830"/>
            <a:ext cx="4453557" cy="686377"/>
          </a:xfrm>
          <a:prstGeom prst="cloudCallout">
            <a:avLst>
              <a:gd name="adj1" fmla="val 105300"/>
              <a:gd name="adj2" fmla="val 5952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 Adjectives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831" y="1058731"/>
            <a:ext cx="11297271" cy="6771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صفت برتری</a:t>
            </a:r>
            <a:r>
              <a:rPr lang="fa-IR" sz="1600" b="1" dirty="0">
                <a:solidFill>
                  <a:srgbClr val="008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(تفضیلی)</a:t>
            </a:r>
            <a:r>
              <a:rPr lang="fa-IR" sz="2000" b="1" dirty="0">
                <a:solidFill>
                  <a:srgbClr val="008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: </a:t>
            </a:r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اگر بخواهیم دو نفر، دو چیز، دو گروه و ... را با هم مقایسه کنیم که یکی از آنها در صفت خاصی در مقایسه با دیگری برتری دارد از صفات برتراستفاده می کنیم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        </a:t>
            </a:r>
            <a:r>
              <a:rPr lang="fa-I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نکته: 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ساختار صفت برتر به </a:t>
            </a:r>
            <a:r>
              <a:rPr lang="fa-IR" sz="16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چند بخشی بودن صفت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بستگی دارد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6587" y="1850579"/>
            <a:ext cx="83554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اسم دوم +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than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er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صفت یک بخشی + فعل + اسم اول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434928" y="1853521"/>
            <a:ext cx="2746659" cy="42497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صفات یک بخشی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7543" y="2899266"/>
            <a:ext cx="375999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Damavand is tall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6587" y="3434087"/>
            <a:ext cx="83554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اسم دوم +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than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er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صفت دو بخشی مختوم به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y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فعل + اسم اول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414830" y="3455917"/>
            <a:ext cx="2746659" cy="42497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صفات دو بخشی مختوم به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6684" y="5014091"/>
            <a:ext cx="83554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اسم دوم +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than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صفت دو بخشی / چند بخشی+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more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فعل + اسم اول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434927" y="5027236"/>
            <a:ext cx="2746659" cy="42497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صفات دو بخشی/ چندبخشی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7121" y="2894110"/>
            <a:ext cx="334891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Asia is bigg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4829" y="2440561"/>
            <a:ext cx="38945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Omid is young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927" y="2895479"/>
            <a:ext cx="387045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Jeep in new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Ferrari.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77392" y="2440561"/>
            <a:ext cx="335132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Karoon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long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Atrak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83145" y="2442995"/>
            <a:ext cx="378591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Mars is small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Jupiter.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83146" y="4432097"/>
            <a:ext cx="37859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was crazi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87122" y="4446397"/>
            <a:ext cx="334159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Flowers are loveli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gifts.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4829" y="3992848"/>
            <a:ext cx="38945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always busi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4928" y="4447766"/>
            <a:ext cx="3874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Today, Chelsea is happi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Rome.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77393" y="3992848"/>
            <a:ext cx="335132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They’re lazi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students.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3145" y="3975826"/>
            <a:ext cx="379705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father is angri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mother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83148" y="6032520"/>
            <a:ext cx="378591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drivers are 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careless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those drivers.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75454" y="5590521"/>
            <a:ext cx="334159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Sharks are </a:t>
            </a:r>
            <a:r>
              <a:rPr lang="en-US" sz="14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dangerous than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wales.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4831" y="5593271"/>
            <a:ext cx="389452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problem is </a:t>
            </a:r>
            <a:r>
              <a:rPr lang="en-US" sz="14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than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one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4930" y="6048189"/>
            <a:ext cx="387045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Persian zebras are 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beautiful than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African zebras.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77395" y="6048189"/>
            <a:ext cx="335132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laptop is 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expensive than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one.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83147" y="5595705"/>
            <a:ext cx="379705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Milk is </a:t>
            </a:r>
            <a:r>
              <a:rPr lang="en-US" sz="14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useful than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coca.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64589" y="3346101"/>
            <a:ext cx="11492468" cy="100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56221" y="4905266"/>
            <a:ext cx="11492468" cy="100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0629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5"/>
          <a:stretch/>
        </p:blipFill>
        <p:spPr>
          <a:xfrm>
            <a:off x="2855473" y="244308"/>
            <a:ext cx="6286500" cy="1166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013" y="1296493"/>
            <a:ext cx="1027497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برخی صفت ها هم میتوانند با </a:t>
            </a:r>
            <a:r>
              <a:rPr lang="en-US" b="1" dirty="0" err="1">
                <a:latin typeface="Times New Roman" panose="02020603050405020304" pitchFamily="18" charset="0"/>
                <a:cs typeface="B Titr" panose="00000700000000000000" pitchFamily="2" charset="-78"/>
              </a:rPr>
              <a:t>er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بیایند هم با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more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: </a:t>
            </a:r>
            <a:endParaRPr lang="en-US" b="1" dirty="0">
              <a:solidFill>
                <a:srgbClr val="001AFF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  <a:p>
            <a:pPr algn="ctr" rtl="1"/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clever / common / gentle / pleasant / cruel / quiet / polite / stupid / handsome / narrow / simple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1196536" y="1305962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013" y="2003350"/>
            <a:ext cx="50575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Maggie is clever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clever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Susan.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1480" y="2003350"/>
            <a:ext cx="5057506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latin typeface="Times New Roman" panose="02020603050405020304" pitchFamily="18" charset="0"/>
                <a:cs typeface="B Titr" panose="00000700000000000000" pitchFamily="2" charset="-78"/>
              </a:rPr>
              <a:t>مگی از سوزان باهوش تر است.</a:t>
            </a:r>
            <a:endParaRPr lang="en-US" sz="1600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013" y="2604454"/>
            <a:ext cx="1027497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صفت های تک بخشی و چند بخشی که </a:t>
            </a:r>
            <a:r>
              <a:rPr lang="en-US" b="1" dirty="0" err="1">
                <a:latin typeface="Times New Roman" panose="02020603050405020304" pitchFamily="18" charset="0"/>
                <a:cs typeface="B Titr" panose="00000700000000000000" pitchFamily="2" charset="-78"/>
              </a:rPr>
              <a:t>ed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می گیرند، با استفاده از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more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آن ها را به حالت برتری تبدیل می کنیم:</a:t>
            </a:r>
          </a:p>
          <a:p>
            <a:pPr algn="ctr" rtl="1"/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interested / shocked / bored / tired / used 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1196536" y="2613923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013" y="3327187"/>
            <a:ext cx="50575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were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shocked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brother.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1480" y="3327187"/>
            <a:ext cx="505750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latin typeface="Times New Roman" panose="02020603050405020304" pitchFamily="18" charset="0"/>
                <a:cs typeface="B Titr" panose="00000700000000000000" pitchFamily="2" charset="-78"/>
              </a:rPr>
              <a:t>آن ها از برادر من شکه تر بودن.</a:t>
            </a:r>
            <a:endParaRPr lang="en-US" sz="1600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013" y="3902364"/>
            <a:ext cx="1027497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اگر یکی از طرفین مقایسه را حذف کنیم دیگر نیازی به </a:t>
            </a:r>
            <a:r>
              <a:rPr lang="en-US" b="1" dirty="0">
                <a:latin typeface="Times New Roman" panose="02020603050405020304" pitchFamily="18" charset="0"/>
                <a:cs typeface="B Titr" panose="00000700000000000000" pitchFamily="2" charset="-78"/>
              </a:rPr>
              <a:t> than</a:t>
            </a:r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 نیست.</a:t>
            </a:r>
            <a:endParaRPr lang="en-US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11196536" y="3775001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4013" y="4358546"/>
            <a:ext cx="50575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circus, it’s funni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5255" y="4373935"/>
            <a:ext cx="505750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latin typeface="Times New Roman" panose="02020603050405020304" pitchFamily="18" charset="0"/>
                <a:cs typeface="B Titr" panose="00000700000000000000" pitchFamily="2" charset="-78"/>
              </a:rPr>
              <a:t>بیا بریم سیرک، سرگرم کننده تره.</a:t>
            </a:r>
            <a:endParaRPr lang="en-US" sz="1600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4013" y="4895973"/>
            <a:ext cx="1027497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latin typeface="Times New Roman" panose="02020603050405020304" pitchFamily="18" charset="0"/>
                <a:cs typeface="B Titr" panose="00000700000000000000" pitchFamily="2" charset="-78"/>
              </a:rPr>
              <a:t>هر گاه تغییری وابسته به تغییر دیگری باشد میتوانیم از این ساختار بهره بگیریم:</a:t>
            </a:r>
          </a:p>
          <a:p>
            <a:pPr algn="ctr" rtl="1"/>
            <a:r>
              <a:rPr lang="fa-IR" b="1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صفت برتر 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the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,</a:t>
            </a:r>
            <a:r>
              <a:rPr lang="fa-IR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صفت برتر+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the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11196536" y="4905442"/>
            <a:ext cx="593387" cy="615126"/>
          </a:xfrm>
          <a:prstGeom prst="star8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4013" y="5624627"/>
            <a:ext cx="50575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harder the battle, the sweeter the victory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5255" y="5640016"/>
            <a:ext cx="505750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latin typeface="Times New Roman" panose="02020603050405020304" pitchFamily="18" charset="0"/>
                <a:cs typeface="B Titr" panose="00000700000000000000" pitchFamily="2" charset="-78"/>
              </a:rPr>
              <a:t>هر چقدر نبرد سخت تر باشه، پیروزی شیرینتره</a:t>
            </a:r>
            <a:endParaRPr lang="en-US" sz="1600" b="1" dirty="0"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4968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06189" y="291830"/>
            <a:ext cx="4453557" cy="686377"/>
          </a:xfrm>
          <a:prstGeom prst="cloudCallout">
            <a:avLst>
              <a:gd name="adj1" fmla="val 105300"/>
              <a:gd name="adj2" fmla="val 5952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 Adjectives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831" y="1058731"/>
            <a:ext cx="1129727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صفت برترین</a:t>
            </a:r>
            <a:r>
              <a:rPr lang="fa-IR" sz="1600" b="1" dirty="0">
                <a:solidFill>
                  <a:srgbClr val="008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(عالی)</a:t>
            </a:r>
            <a:r>
              <a:rPr lang="fa-IR" sz="2000" b="1" dirty="0">
                <a:solidFill>
                  <a:srgbClr val="008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: </a:t>
            </a:r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اگر بخواهیم بگوییم یک نفر،یک چیز،یک گروه و ... در یک صفت از بقیه برتر است از صفات عالی استفاده می کنیم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   </a:t>
            </a:r>
            <a:r>
              <a:rPr lang="fa-I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نکته: 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ساختار صفت عالی به </a:t>
            </a:r>
            <a:r>
              <a:rPr lang="fa-IR" sz="1600" b="1" dirty="0">
                <a:solidFill>
                  <a:srgbClr val="001AFF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چند بخشی بودن صفت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بستگی دارد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6587" y="1850579"/>
            <a:ext cx="83554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اسم دوم +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est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صفت یک بخشی +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 فعل + اسم اول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434928" y="1853521"/>
            <a:ext cx="2746659" cy="42497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صفات یک بخشی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7543" y="2889538"/>
            <a:ext cx="375999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poor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people are living here.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6587" y="3434087"/>
            <a:ext cx="83554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اسم دوم 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est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صفت دو بخشی مختوم به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y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فعل + اسم اول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414830" y="3455917"/>
            <a:ext cx="2746659" cy="42497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صفات دو بخشی مختوم به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6684" y="5014091"/>
            <a:ext cx="83554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اسم دوم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صفت دو بخشی / چند بخشی+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most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+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the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+ فعل + اسم اول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34927" y="5027236"/>
            <a:ext cx="2746659" cy="42497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صفات دو بخشی/ چندبخشی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7121" y="2894110"/>
            <a:ext cx="334891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Jupiter is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all.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829" y="2440561"/>
            <a:ext cx="3894524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Damavand is 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tall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 in Iran.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927" y="2895479"/>
            <a:ext cx="387045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Karoon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in Iran.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7392" y="2440561"/>
            <a:ext cx="335132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Asia is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bigg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all.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83145" y="2433267"/>
            <a:ext cx="378591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Omid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in class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83146" y="4432097"/>
            <a:ext cx="37859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was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crazi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here.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7122" y="4446397"/>
            <a:ext cx="334159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Rabbits are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loveli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4829" y="3992848"/>
            <a:ext cx="38945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Rose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actress in cinema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4928" y="4447766"/>
            <a:ext cx="3874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mom is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happi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7393" y="3992848"/>
            <a:ext cx="335132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 is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student.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83145" y="3975826"/>
            <a:ext cx="379705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Fighters are 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angri</a:t>
            </a:r>
            <a:r>
              <a:rPr lang="en-US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athletes.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83148" y="6032520"/>
            <a:ext cx="378591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drivers are 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careless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drivers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 have ever seen.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75454" y="5590521"/>
            <a:ext cx="334159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Sharks are </a:t>
            </a:r>
            <a:r>
              <a:rPr lang="en-US" sz="14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dangerous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4831" y="5593271"/>
            <a:ext cx="389452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problem is </a:t>
            </a:r>
            <a:r>
              <a:rPr lang="en-US" sz="14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difficult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4930" y="6048189"/>
            <a:ext cx="387045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Persian zebras are 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beautiful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7395" y="6048189"/>
            <a:ext cx="335132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laptop is </a:t>
            </a:r>
            <a:r>
              <a:rPr lang="en-US" sz="16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expensive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laptop in this store.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83147" y="5595705"/>
            <a:ext cx="379705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Milk is </a:t>
            </a:r>
            <a:r>
              <a:rPr lang="en-US" sz="1400" b="1" dirty="0">
                <a:solidFill>
                  <a:srgbClr val="001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useful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for us.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64589" y="3346101"/>
            <a:ext cx="11492468" cy="100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221" y="4905266"/>
            <a:ext cx="11492468" cy="100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181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4_5960551756508169984</Template>
  <TotalTime>41</TotalTime>
  <Words>1437</Words>
  <Application>Microsoft Office PowerPoint</Application>
  <PresentationFormat>Widescreen</PresentationFormat>
  <Paragraphs>173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 Light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CY</dc:creator>
  <cp:keywords/>
  <dc:description/>
  <cp:lastModifiedBy>CY</cp:lastModifiedBy>
  <cp:revision>3</cp:revision>
  <dcterms:created xsi:type="dcterms:W3CDTF">2021-07-09T08:44:30Z</dcterms:created>
  <dcterms:modified xsi:type="dcterms:W3CDTF">2021-12-01T11:53:49Z</dcterms:modified>
  <cp:category/>
</cp:coreProperties>
</file>