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725" r:id="rId2"/>
  </p:sldMasterIdLst>
  <p:notesMasterIdLst>
    <p:notesMasterId r:id="rId8"/>
  </p:notesMasterIdLst>
  <p:sldIdLst>
    <p:sldId id="257" r:id="rId3"/>
    <p:sldId id="259" r:id="rId4"/>
    <p:sldId id="435" r:id="rId5"/>
    <p:sldId id="436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66FF66"/>
    <a:srgbClr val="00FFFF"/>
    <a:srgbClr val="996600"/>
    <a:srgbClr val="00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7992F-E95B-4D64-A5EE-A42C3156560C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7D9FF-96B3-4EE3-B4BE-FE18E6C5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15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7D9FF-96B3-4EE3-B4BE-FE18E6C501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37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30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019E878-FDCE-4CBE-AA6D-106DA6D07EC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1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331A5-6EB4-448B-B039-9366EAB9D40A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6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3B491-C760-4598-9B6C-6B2B42F044E7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861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52D2-2129-41B0-A885-A2D9FEF347B9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F349-07FB-4A26-AB30-46D99CD9E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15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F9AE9-8282-4012-BAC1-2E8A166F88EA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8E137-E03A-4596-AED8-770890BA7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6711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14B7-B4C9-4307-AB2F-9C4F9C4A4A3D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F9913-E087-48BF-BFEB-CAEB2355B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4209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028A8-4510-432A-BE46-A54517B53A3B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9469-61F3-496A-9B0E-FB18441DB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800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1AAE0-40F6-44EB-9322-CE338B76924C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2E687-C9F0-4ECD-ADF2-3B8BC3D83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381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E032A-6C31-462A-9033-8EB00F7D7013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F3F6-B23A-4B72-BD61-3691D0D24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14755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E7C90-1674-4BBA-9502-D305FF887318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8435-1FBD-4EAF-B931-DC766658D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24454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92ABB-7C13-4052-8626-761A30945202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E1429-8C37-4836-B30F-87FDA5BDD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0952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B8FF5-00EC-4999-809D-ACFFD4435417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902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33E2-106B-4186-A08F-1080834E2604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3AC39-8CB6-4D46-96D1-BA77BE5B7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8792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8FF71-2D6C-49C2-BCF3-1BF3A5779FF5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9D33C-E0F4-4A24-9EE8-69093BC20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07504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7C741-37E8-465B-BFE0-A0EE6EBC674C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15366-2BD8-4192-B78C-A0B15D2BE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60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B57C5-535B-48A6-905C-7A3D541EEA5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8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AE3E6-46D3-4D55-8485-CF16FFC6EC47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F3098-72A3-479F-80F6-633CC494391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18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4FF7-8273-4F0A-A53D-FE6E77F35AEB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97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6101C-75F4-4E9F-B6EE-53455950BD5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50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E9F38-1BEB-4F6E-9450-C92372B2E32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15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E2634-DD3D-4F5F-BBA8-5E3F8F9D284D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7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4FF611A8-36E8-413A-9894-1487603BEDAB}" type="slidenum">
              <a:rPr lang="en-US">
                <a:solidFill>
                  <a:prstClr val="black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26762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958A2D-1216-4039-91A3-1A03599A00C6}" type="datetimeFigureOut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68DFAB-2CC2-4A9D-AF8D-0EB32A848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1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9D0E3C-5656-4ED3-9A8D-B036689685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861048"/>
            <a:ext cx="7632848" cy="2996952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65783" y="916088"/>
            <a:ext cx="6357927" cy="2016252"/>
            <a:chOff x="621044" y="338328"/>
            <a:chExt cx="8477236" cy="268833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51" t="-577" r="53512" b="44039"/>
            <a:stretch/>
          </p:blipFill>
          <p:spPr>
            <a:xfrm>
              <a:off x="621044" y="338328"/>
              <a:ext cx="3402316" cy="268833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3895344" y="429768"/>
              <a:ext cx="5202936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4725" b="1" dirty="0">
                  <a:solidFill>
                    <a:srgbClr val="4973C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Future Tense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553887" y="2092997"/>
            <a:ext cx="3140963" cy="3000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1350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من فردا به کتابخانه </a:t>
            </a:r>
            <a:r>
              <a:rPr lang="fa-IR" sz="1350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خواهم رفت</a:t>
            </a:r>
            <a:endParaRPr lang="en-US" sz="1350" dirty="0">
              <a:solidFill>
                <a:srgbClr val="FF0000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53888" y="3137849"/>
            <a:ext cx="3140963" cy="3000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1350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ما </a:t>
            </a:r>
            <a:r>
              <a:rPr lang="fa-IR" sz="1350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قرار است </a:t>
            </a:r>
            <a:r>
              <a:rPr lang="fa-IR" sz="1350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به شهر دیگری برویم</a:t>
            </a:r>
            <a:endParaRPr lang="en-US" sz="1350" dirty="0">
              <a:solidFill>
                <a:prstClr val="black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53888" y="2598278"/>
            <a:ext cx="3140964" cy="3000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1350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میلاد در آینده یک فوتبالیست خوب </a:t>
            </a:r>
            <a:r>
              <a:rPr lang="fa-IR" sz="1350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خواهد شد</a:t>
            </a:r>
            <a:endParaRPr lang="en-US" sz="1350" dirty="0">
              <a:solidFill>
                <a:srgbClr val="FF0000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53887" y="3649988"/>
            <a:ext cx="3140964" cy="3000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1350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آنها </a:t>
            </a:r>
            <a:r>
              <a:rPr lang="fa-IR" sz="1350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قرار است </a:t>
            </a:r>
            <a:r>
              <a:rPr lang="fa-IR" sz="1350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در رشته پزشکی ادامه تحصیل دهند</a:t>
            </a:r>
            <a:endParaRPr lang="en-US" sz="1350" dirty="0">
              <a:solidFill>
                <a:prstClr val="black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844803" y="2092997"/>
            <a:ext cx="3630764" cy="2294930"/>
            <a:chOff x="2437605" y="2342197"/>
            <a:chExt cx="4131630" cy="3059906"/>
          </a:xfrm>
        </p:grpSpPr>
        <p:sp>
          <p:nvSpPr>
            <p:cNvPr id="21" name="TextBox 20"/>
            <p:cNvSpPr txBox="1"/>
            <p:nvPr/>
          </p:nvSpPr>
          <p:spPr>
            <a:xfrm>
              <a:off x="2610612" y="2342197"/>
              <a:ext cx="3785616" cy="1969770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685800" rtl="1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a-IR" dirty="0">
                  <a:solidFill>
                    <a:prstClr val="black"/>
                  </a:solidFill>
                  <a:latin typeface="Calibri" panose="020F0502020204030204"/>
                  <a:cs typeface="B Titr" panose="00000700000000000000" pitchFamily="2" charset="-78"/>
                </a:rPr>
                <a:t>این مثال ها نمونه هایی از زمان آینده در زبان فارسی هستند، در زبان انگلیسی برای بیان عملی که در زمان آینده رخ خواهد میتوان از دو ساختار استفاده کرد</a:t>
              </a:r>
              <a:endParaRPr lang="en-US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endParaRPr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2437605" y="4281189"/>
              <a:ext cx="662940" cy="1120914"/>
            </a:xfrm>
            <a:prstGeom prst="downArrow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Down Arrow 35"/>
            <p:cNvSpPr/>
            <p:nvPr/>
          </p:nvSpPr>
          <p:spPr>
            <a:xfrm>
              <a:off x="5906295" y="4281189"/>
              <a:ext cx="662940" cy="1120914"/>
            </a:xfrm>
            <a:prstGeom prst="downArrow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381709" y="4469068"/>
            <a:ext cx="1508760" cy="41549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29899" y="4466084"/>
            <a:ext cx="1508760" cy="41549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going to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3" grpId="0" animBg="1"/>
      <p:bldP spid="34" grpId="0" animBg="1"/>
      <p:bldP spid="35" grpId="0" animBg="1"/>
      <p:bldP spid="29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247690" y="228322"/>
            <a:ext cx="1803654" cy="1269403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1500" dirty="0">
                <a:solidFill>
                  <a:srgbClr val="FF0000"/>
                </a:solidFill>
                <a:latin typeface="Calibri" panose="020F0502020204030204"/>
                <a:cs typeface="B Jadid" panose="00000700000000000000" pitchFamily="2" charset="-78"/>
              </a:rPr>
              <a:t>ساختار جمله مثبت</a:t>
            </a:r>
            <a:endParaRPr lang="en-US" sz="1500" dirty="0">
              <a:solidFill>
                <a:srgbClr val="FF0000"/>
              </a:solidFill>
              <a:latin typeface="Calibri" panose="020F0502020204030204"/>
              <a:cs typeface="B Jadid" panose="000007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 rot="5400000">
            <a:off x="7295847" y="1248260"/>
            <a:ext cx="2187940" cy="777954"/>
          </a:xfrm>
          <a:prstGeom prst="downArrowCallout">
            <a:avLst>
              <a:gd name="adj1" fmla="val 8838"/>
              <a:gd name="adj2" fmla="val 71869"/>
              <a:gd name="adj3" fmla="val 23707"/>
              <a:gd name="adj4" fmla="val 64977"/>
            </a:avLst>
          </a:prstGeom>
          <a:solidFill>
            <a:srgbClr val="7030A0"/>
          </a:solidFill>
          <a:ln w="285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7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40150" y="577125"/>
            <a:ext cx="5815584" cy="40011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Subject(</a:t>
            </a:r>
            <a:r>
              <a:rPr lang="fa-IR" sz="2000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فاعل</a:t>
            </a:r>
            <a:r>
              <a:rPr lang="en-US" sz="2000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) + </a:t>
            </a:r>
            <a:r>
              <a:rPr lang="en-US" sz="2000" b="1" dirty="0">
                <a:solidFill>
                  <a:srgbClr val="FF6699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en-US" sz="2000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 +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/>
                <a:cs typeface="B Titr" panose="00000700000000000000" pitchFamily="2" charset="-78"/>
              </a:rPr>
              <a:t> bare infinitive(</a:t>
            </a:r>
            <a:r>
              <a:rPr lang="fa-IR" sz="2000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شکل ساده فعل</a:t>
            </a:r>
            <a:r>
              <a:rPr lang="en-US" sz="2000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126874" y="967446"/>
            <a:ext cx="5815584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I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play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football tomorrow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25836" y="1348301"/>
            <a:ext cx="5808047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Mark and Ann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fix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my car this week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125838" y="1712960"/>
            <a:ext cx="5815584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They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 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study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English in the future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125838" y="2125538"/>
            <a:ext cx="5815584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She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stay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in a modern hotel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5838" y="2493963"/>
            <a:ext cx="5815584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My father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be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there the day after tomorrow</a:t>
            </a:r>
          </a:p>
        </p:txBody>
      </p:sp>
      <p:sp>
        <p:nvSpPr>
          <p:cNvPr id="41" name="Pentagon 40"/>
          <p:cNvSpPr/>
          <p:nvPr/>
        </p:nvSpPr>
        <p:spPr>
          <a:xfrm>
            <a:off x="301752" y="3047839"/>
            <a:ext cx="1803654" cy="866782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1500" dirty="0">
                <a:solidFill>
                  <a:srgbClr val="FF0000"/>
                </a:solidFill>
                <a:latin typeface="Calibri" panose="020F0502020204030204"/>
                <a:cs typeface="B Jadid" panose="00000700000000000000" pitchFamily="2" charset="-78"/>
              </a:rPr>
              <a:t>ساختار جمله منفی</a:t>
            </a:r>
            <a:endParaRPr lang="en-US" sz="1500" dirty="0">
              <a:solidFill>
                <a:srgbClr val="FF0000"/>
              </a:solidFill>
              <a:latin typeface="Calibri" panose="020F0502020204030204"/>
              <a:cs typeface="B Jadid" panose="00000700000000000000" pitchFamily="2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125838" y="3159254"/>
            <a:ext cx="6016989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Subject(</a:t>
            </a:r>
            <a:r>
              <a:rPr lang="fa-IR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فاعل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) + </a:t>
            </a:r>
            <a:r>
              <a:rPr lang="en-US" b="1" dirty="0">
                <a:solidFill>
                  <a:srgbClr val="FF6699"/>
                </a:solidFill>
                <a:latin typeface="Calibri" panose="020F0502020204030204"/>
                <a:cs typeface="B Titr" panose="00000700000000000000" pitchFamily="2" charset="-78"/>
              </a:rPr>
              <a:t>will not</a:t>
            </a:r>
            <a:r>
              <a:rPr lang="en-US" b="1" dirty="0">
                <a:solidFill>
                  <a:srgbClr val="FFFF00"/>
                </a:solidFill>
                <a:latin typeface="Calibri" panose="020F0502020204030204"/>
                <a:cs typeface="B Titr" panose="00000700000000000000" pitchFamily="2" charset="-78"/>
              </a:rPr>
              <a:t>/</a:t>
            </a:r>
            <a:r>
              <a:rPr lang="en-US" b="1" dirty="0">
                <a:solidFill>
                  <a:srgbClr val="FF6699"/>
                </a:solidFill>
                <a:latin typeface="Calibri" panose="020F0502020204030204"/>
                <a:cs typeface="B Titr" panose="00000700000000000000" pitchFamily="2" charset="-78"/>
              </a:rPr>
              <a:t> won’t 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+</a:t>
            </a:r>
            <a:r>
              <a:rPr lang="en-US" b="1" dirty="0">
                <a:solidFill>
                  <a:srgbClr val="FFFF00"/>
                </a:solidFill>
                <a:latin typeface="Calibri" panose="020F0502020204030204"/>
                <a:cs typeface="B Titr" panose="00000700000000000000" pitchFamily="2" charset="-78"/>
              </a:rPr>
              <a:t> bare infinitive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(</a:t>
            </a:r>
            <a:r>
              <a:rPr lang="fa-IR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شکل ساده فعل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125837" y="3565295"/>
            <a:ext cx="601699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He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 not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join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our group tomorrow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129051" y="3958198"/>
            <a:ext cx="6013775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We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won’t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 wait for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you this afternoon</a:t>
            </a:r>
          </a:p>
        </p:txBody>
      </p:sp>
      <p:sp>
        <p:nvSpPr>
          <p:cNvPr id="45" name="Pentagon 44"/>
          <p:cNvSpPr/>
          <p:nvPr/>
        </p:nvSpPr>
        <p:spPr>
          <a:xfrm>
            <a:off x="265729" y="4621515"/>
            <a:ext cx="1803654" cy="1049668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1500" dirty="0">
                <a:solidFill>
                  <a:srgbClr val="FF0000"/>
                </a:solidFill>
                <a:latin typeface="Calibri" panose="020F0502020204030204"/>
                <a:cs typeface="B Jadid" panose="00000700000000000000" pitchFamily="2" charset="-78"/>
              </a:rPr>
              <a:t>ساختار جمله سوالی</a:t>
            </a:r>
            <a:endParaRPr lang="en-US" sz="1500" dirty="0">
              <a:solidFill>
                <a:srgbClr val="FF0000"/>
              </a:solidFill>
              <a:latin typeface="Calibri" panose="020F0502020204030204"/>
              <a:cs typeface="B Jadid" panose="00000700000000000000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25838" y="4961683"/>
            <a:ext cx="6135572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FF6699"/>
                </a:solidFill>
                <a:latin typeface="Calibri" panose="020F0502020204030204"/>
                <a:cs typeface="B Titr" panose="00000700000000000000" pitchFamily="2" charset="-78"/>
              </a:rPr>
              <a:t>Will not</a:t>
            </a:r>
            <a:r>
              <a:rPr lang="en-US" b="1" dirty="0">
                <a:solidFill>
                  <a:srgbClr val="FFFF00"/>
                </a:solidFill>
                <a:latin typeface="Calibri" panose="020F0502020204030204"/>
                <a:cs typeface="B Titr" panose="00000700000000000000" pitchFamily="2" charset="-78"/>
              </a:rPr>
              <a:t>/</a:t>
            </a:r>
            <a:r>
              <a:rPr lang="en-US" b="1" dirty="0">
                <a:solidFill>
                  <a:srgbClr val="FF6699"/>
                </a:solidFill>
                <a:latin typeface="Calibri" panose="020F0502020204030204"/>
                <a:cs typeface="B Titr" panose="00000700000000000000" pitchFamily="2" charset="-78"/>
              </a:rPr>
              <a:t> Won’t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 +subject(</a:t>
            </a:r>
            <a:r>
              <a:rPr lang="fa-IR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فاعل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) + </a:t>
            </a:r>
            <a:r>
              <a:rPr lang="en-US" b="1" dirty="0">
                <a:solidFill>
                  <a:srgbClr val="FFFF00"/>
                </a:solidFill>
                <a:latin typeface="Calibri" panose="020F0502020204030204"/>
                <a:cs typeface="B Titr" panose="00000700000000000000" pitchFamily="2" charset="-78"/>
              </a:rPr>
              <a:t> bare infinitive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(</a:t>
            </a:r>
            <a:r>
              <a:rPr lang="fa-IR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شکل ساده فعل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cs typeface="B Titr" panose="00000700000000000000" pitchFamily="2" charset="-78"/>
              </a:rPr>
              <a:t>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140150" y="5317941"/>
            <a:ext cx="6135572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they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eat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sandwich in this restaurant tomorrow?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157668" y="5743024"/>
            <a:ext cx="6103742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he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travel to 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France this summer?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69268" y="6143134"/>
            <a:ext cx="6092142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Won’t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Adam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en-US" sz="2000" b="1" dirty="0">
                <a:solidFill>
                  <a:srgbClr val="001AFF"/>
                </a:solidFill>
                <a:latin typeface="Calibri" panose="020F0502020204030204"/>
                <a:cs typeface="B Titr" panose="00000700000000000000" pitchFamily="2" charset="-78"/>
              </a:rPr>
              <a:t>swim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in this pool next week?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" grpId="0" animBg="1"/>
      <p:bldP spid="2" grpId="0" animBg="1"/>
      <p:bldP spid="32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Wave 20"/>
          <p:cNvSpPr/>
          <p:nvPr/>
        </p:nvSpPr>
        <p:spPr>
          <a:xfrm>
            <a:off x="3347864" y="585474"/>
            <a:ext cx="2628900" cy="491864"/>
          </a:xfrm>
          <a:prstGeom prst="wave">
            <a:avLst>
              <a:gd name="adj1" fmla="val 3639"/>
              <a:gd name="adj2" fmla="val 0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>
                  <a:glow rad="228600">
                    <a:srgbClr val="ED7D31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Important Points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1014" y="1247189"/>
            <a:ext cx="81919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17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از </a:t>
            </a:r>
            <a:r>
              <a:rPr lang="en-US" sz="1700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will</a:t>
            </a:r>
            <a:r>
              <a:rPr lang="fa-IR" sz="17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برای بیان عملی در زمان آینده استفاده می کنیم، عملی که عمدتا بدون تصمیم و برنامه قبلیست:</a:t>
            </a:r>
            <a:endParaRPr lang="en-US" sz="1700" b="1" dirty="0">
              <a:solidFill>
                <a:prstClr val="black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  <a:p>
            <a:pPr algn="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1700" b="1" dirty="0">
              <a:solidFill>
                <a:prstClr val="black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We </a:t>
            </a:r>
            <a:r>
              <a:rPr lang="en-US" sz="2000" b="1" dirty="0">
                <a:solidFill>
                  <a:srgbClr val="7030A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will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eat breakfast in the 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park                    </a:t>
            </a:r>
            <a:r>
              <a:rPr lang="fa-IR" sz="16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1600" b="1" dirty="0">
                <a:solidFill>
                  <a:srgbClr val="00206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ما در پارک صبحانه خواهیم خورد        </a:t>
            </a:r>
            <a:endParaRPr lang="en-US" sz="1600" b="1" dirty="0">
              <a:solidFill>
                <a:srgbClr val="002060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53773" y="1135521"/>
            <a:ext cx="324059" cy="49739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453773" y="2539592"/>
            <a:ext cx="324059" cy="49739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7505" y="2577097"/>
            <a:ext cx="86703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     </a:t>
            </a:r>
            <a:r>
              <a:rPr lang="fa-IR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بجای نوشتن کامل کلمه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will</a:t>
            </a:r>
            <a:r>
              <a:rPr lang="fa-IR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میتوان مخفف آن یعنی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‘ll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را استفاده کرد مانند:</a:t>
            </a:r>
            <a:endParaRPr lang="en-US" b="1" dirty="0">
              <a:solidFill>
                <a:prstClr val="black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  <a:p>
            <a:pPr algn="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000" b="1" dirty="0">
              <a:solidFill>
                <a:prstClr val="black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7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I </a:t>
            </a:r>
            <a:r>
              <a:rPr lang="en-US" sz="1700" b="1" dirty="0">
                <a:solidFill>
                  <a:srgbClr val="7030A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will</a:t>
            </a:r>
            <a:r>
              <a:rPr lang="en-US" sz="17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ask my teacher about this grammar soon = I</a:t>
            </a:r>
            <a:r>
              <a:rPr lang="en-US" sz="1700" b="1" dirty="0">
                <a:solidFill>
                  <a:srgbClr val="7030A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’ll</a:t>
            </a:r>
            <a:r>
              <a:rPr lang="en-US" sz="17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ask my teacher about this grammar soon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7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They </a:t>
            </a:r>
            <a:r>
              <a:rPr lang="en-US" sz="1700" b="1" dirty="0">
                <a:solidFill>
                  <a:srgbClr val="7030A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will</a:t>
            </a:r>
            <a:r>
              <a:rPr lang="en-US" sz="17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do exercise in the gym tomorrow = They</a:t>
            </a:r>
            <a:r>
              <a:rPr lang="en-US" sz="1700" b="1" dirty="0">
                <a:solidFill>
                  <a:srgbClr val="7030A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’ll</a:t>
            </a:r>
            <a:r>
              <a:rPr lang="en-US" sz="1700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do exercise in the gym tomorrow 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463223" y="3943663"/>
            <a:ext cx="324059" cy="49739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463224" y="5276249"/>
            <a:ext cx="324059" cy="49739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11016" y="4039095"/>
            <a:ext cx="871749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        </a:t>
            </a:r>
            <a:r>
              <a:rPr lang="fa-IR" b="1" dirty="0">
                <a:solidFill>
                  <a:srgbClr val="7030A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قید</a:t>
            </a:r>
            <a:r>
              <a:rPr lang="fa-IR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هایی که میتوان در زمان آینده استفاده کرد:</a:t>
            </a:r>
            <a:endParaRPr lang="en-US" b="1" dirty="0">
              <a:solidFill>
                <a:prstClr val="black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  <a:p>
            <a:pPr algn="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000" b="1" dirty="0">
              <a:solidFill>
                <a:prstClr val="black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soon </a:t>
            </a:r>
            <a:r>
              <a:rPr lang="en-US" sz="2000" b="1" dirty="0">
                <a:latin typeface="Calibri" panose="020F0502020204030204" pitchFamily="34" charset="0"/>
                <a:cs typeface="B Titr" panose="00000700000000000000" pitchFamily="2" charset="-78"/>
              </a:rPr>
              <a:t>,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in the future </a:t>
            </a:r>
            <a:r>
              <a:rPr lang="en-US" sz="2000" b="1" dirty="0">
                <a:latin typeface="Calibri" panose="020F0502020204030204" pitchFamily="34" charset="0"/>
                <a:cs typeface="B Titr" panose="00000700000000000000" pitchFamily="2" charset="-78"/>
              </a:rPr>
              <a:t>,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next week(month, year) </a:t>
            </a:r>
            <a:r>
              <a:rPr lang="en-US" sz="2000" b="1" dirty="0">
                <a:latin typeface="Calibri" panose="020F0502020204030204" pitchFamily="34" charset="0"/>
                <a:cs typeface="B Titr" panose="00000700000000000000" pitchFamily="2" charset="-78"/>
              </a:rPr>
              <a:t>,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tomorrow </a:t>
            </a:r>
            <a:r>
              <a:rPr lang="en-US" sz="2000" b="1" dirty="0">
                <a:latin typeface="Calibri" panose="020F0502020204030204" pitchFamily="34" charset="0"/>
                <a:cs typeface="B Titr" panose="00000700000000000000" pitchFamily="2" charset="-78"/>
              </a:rPr>
              <a:t>,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later </a:t>
            </a:r>
            <a:r>
              <a:rPr lang="en-US" sz="2000" b="1" dirty="0">
                <a:latin typeface="Calibri" panose="020F0502020204030204" pitchFamily="34" charset="0"/>
                <a:cs typeface="B Titr" panose="00000700000000000000" pitchFamily="2" charset="-78"/>
              </a:rPr>
              <a:t>,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the day after tomorrow</a:t>
            </a:r>
            <a:endParaRPr lang="fa-IR" sz="2000" b="1" dirty="0">
              <a:solidFill>
                <a:srgbClr val="FF0000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8452" y="5399313"/>
            <a:ext cx="8191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منظور از شکل ساده فعل این است که مثلا یک فعل مانند </a:t>
            </a: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play</a:t>
            </a:r>
            <a:r>
              <a:rPr lang="fa-IR" b="1" dirty="0">
                <a:solidFill>
                  <a:prstClr val="black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 نمی تواند بصورت های زیر استفاده شود </a:t>
            </a:r>
            <a:endParaRPr lang="en-US" b="1" dirty="0">
              <a:solidFill>
                <a:prstClr val="black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  <a:p>
            <a:pPr algn="ctr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playing, plays, played, to play</a:t>
            </a:r>
            <a:endParaRPr lang="fa-IR" b="1" dirty="0">
              <a:solidFill>
                <a:srgbClr val="FF0000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 animBg="1"/>
      <p:bldP spid="25" grpId="0" animBg="1"/>
      <p:bldP spid="30" grpId="0"/>
      <p:bldP spid="31" grpId="0" animBg="1"/>
      <p:bldP spid="33" grpId="0" animBg="1"/>
      <p:bldP spid="34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4543869" y="353115"/>
            <a:ext cx="3505200" cy="4800600"/>
            <a:chOff x="6096000" y="-542303"/>
            <a:chExt cx="4673600" cy="6400800"/>
          </a:xfrm>
        </p:grpSpPr>
        <p:sp>
          <p:nvSpPr>
            <p:cNvPr id="26" name="Cloud Callout 25"/>
            <p:cNvSpPr/>
            <p:nvPr/>
          </p:nvSpPr>
          <p:spPr>
            <a:xfrm>
              <a:off x="6096000" y="-542303"/>
              <a:ext cx="4673600" cy="924560"/>
            </a:xfrm>
            <a:prstGeom prst="cloudCallout">
              <a:avLst>
                <a:gd name="adj1" fmla="val -34522"/>
                <a:gd name="adj2" fmla="val 9753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a-IR" sz="2400" b="1" dirty="0">
                  <a:solidFill>
                    <a:prstClr val="black"/>
                  </a:solidFill>
                  <a:latin typeface="Calibri" panose="020F0502020204030204"/>
                  <a:cs typeface="B Titr" panose="00000700000000000000" pitchFamily="2" charset="-78"/>
                </a:rPr>
                <a:t>کاربرد </a:t>
              </a:r>
              <a:r>
                <a:rPr lang="en-US" sz="2400" b="1" dirty="0">
                  <a:solidFill>
                    <a:prstClr val="black"/>
                  </a:solidFill>
                  <a:latin typeface="Calibri" panose="020F0502020204030204"/>
                  <a:cs typeface="B Titr" panose="00000700000000000000" pitchFamily="2" charset="-78"/>
                </a:rPr>
                <a:t> </a:t>
              </a:r>
              <a:r>
                <a:rPr lang="en-US" sz="3200" b="1" dirty="0">
                  <a:solidFill>
                    <a:srgbClr val="FF0000"/>
                  </a:solidFill>
                  <a:latin typeface="Calibri" panose="020F0502020204030204"/>
                  <a:cs typeface="B Titr" panose="00000700000000000000" pitchFamily="2" charset="-78"/>
                </a:rPr>
                <a:t>will</a:t>
              </a:r>
            </a:p>
          </p:txBody>
        </p:sp>
        <p:cxnSp>
          <p:nvCxnSpPr>
            <p:cNvPr id="28" name="Straight Connector 27"/>
            <p:cNvCxnSpPr>
              <a:stCxn id="26" idx="1"/>
            </p:cNvCxnSpPr>
            <p:nvPr/>
          </p:nvCxnSpPr>
          <p:spPr>
            <a:xfrm>
              <a:off x="8432800" y="381273"/>
              <a:ext cx="0" cy="547722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1043608" y="1289711"/>
            <a:ext cx="732050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1. از </a:t>
            </a:r>
            <a:r>
              <a:rPr lang="en-US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fa-IR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fa-IR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برای بیان عملی که از قبل برای آن برنامه ریزی نشده باشد و تصمیم آنی باشد استفاده می کنیم.</a:t>
            </a:r>
            <a:endParaRPr lang="en-US" b="1" dirty="0">
              <a:solidFill>
                <a:prstClr val="black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40983" y="2028560"/>
            <a:ext cx="732050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Call my phone tomorrow </a:t>
            </a:r>
            <a:r>
              <a:rPr lang="en-US" sz="2000" b="1" dirty="0">
                <a:solidFill>
                  <a:srgbClr val="7030A0"/>
                </a:solidFill>
                <a:latin typeface="Calibri" panose="020F0502020204030204"/>
                <a:cs typeface="B Titr" panose="00000700000000000000" pitchFamily="2" charset="-78"/>
              </a:rPr>
              <a:t>maybe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I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come with you</a:t>
            </a: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16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فردا با من تماس بگیر </a:t>
            </a:r>
            <a:r>
              <a:rPr lang="fa-IR" sz="1600" b="1" dirty="0">
                <a:solidFill>
                  <a:srgbClr val="7030A0"/>
                </a:solidFill>
                <a:latin typeface="Calibri" panose="020F0502020204030204"/>
                <a:cs typeface="B Titr" panose="00000700000000000000" pitchFamily="2" charset="-78"/>
              </a:rPr>
              <a:t>شاید</a:t>
            </a:r>
            <a:r>
              <a:rPr lang="fa-IR" sz="16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باهات بیام</a:t>
            </a:r>
            <a:endParaRPr lang="en-US" sz="1600" b="1" dirty="0">
              <a:solidFill>
                <a:prstClr val="black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40983" y="2674092"/>
            <a:ext cx="732050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A: Someone is knocking the door B: I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open the door.</a:t>
            </a: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16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یکی داره در میزنه! من درو باز خواهم کرد</a:t>
            </a:r>
            <a:endParaRPr lang="en-US" sz="1600" b="1" dirty="0">
              <a:solidFill>
                <a:prstClr val="black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40983" y="3525734"/>
            <a:ext cx="735042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2. از </a:t>
            </a:r>
            <a:r>
              <a:rPr lang="en-US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fa-IR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fa-IR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برای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fa-IR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پیشبینی عملی در زمان آینده بر اساس </a:t>
            </a:r>
            <a:r>
              <a:rPr lang="fa-IR" b="1" dirty="0">
                <a:solidFill>
                  <a:srgbClr val="7030A0"/>
                </a:solidFill>
                <a:latin typeface="Calibri" panose="020F0502020204030204"/>
                <a:cs typeface="B Titr" panose="00000700000000000000" pitchFamily="2" charset="-78"/>
              </a:rPr>
              <a:t>حدس و گمان خودمان</a:t>
            </a:r>
            <a:r>
              <a:rPr lang="fa-IR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استفاده می کنیم.</a:t>
            </a:r>
            <a:endParaRPr lang="en-US" b="1" dirty="0">
              <a:solidFill>
                <a:prstClr val="black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28967" y="4252693"/>
            <a:ext cx="7350427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I am </a:t>
            </a:r>
            <a:r>
              <a:rPr lang="en-US" sz="2000" b="1" dirty="0">
                <a:solidFill>
                  <a:srgbClr val="7030A0"/>
                </a:solidFill>
                <a:latin typeface="Calibri" panose="020F0502020204030204"/>
                <a:cs typeface="B Titr" panose="00000700000000000000" pitchFamily="2" charset="-78"/>
              </a:rPr>
              <a:t>not sure maybe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they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travel to Egypt next year</a:t>
            </a:r>
            <a:endParaRPr lang="fa-IR" sz="2000" b="1" dirty="0">
              <a:solidFill>
                <a:prstClr val="black"/>
              </a:solidFill>
              <a:latin typeface="Calibri" panose="020F0502020204030204"/>
              <a:cs typeface="B Titr" panose="00000700000000000000" pitchFamily="2" charset="-78"/>
            </a:endParaRP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16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من مطمئن نیستم اما شاید اونا سال بعد به مصر مسافرت خواهند کرد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40983" y="4968467"/>
            <a:ext cx="73205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defTabSz="6858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2. از </a:t>
            </a:r>
            <a:r>
              <a:rPr lang="en-US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</a:t>
            </a:r>
            <a:r>
              <a:rPr lang="fa-IR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lang="fa-IR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برای بیان درخواست، پیشنهاد و یا خواهش استفاده می کنیم.</a:t>
            </a:r>
            <a:endParaRPr lang="en-US" b="1" dirty="0">
              <a:solidFill>
                <a:prstClr val="black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58888" y="5761757"/>
            <a:ext cx="7320506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I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/>
                <a:cs typeface="B Titr" panose="00000700000000000000" pitchFamily="2" charset="-78"/>
              </a:rPr>
              <a:t>will 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help you if you like </a:t>
            </a:r>
            <a:r>
              <a:rPr lang="fa-IR" sz="16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من بهت کمک خواهم کرد اگه دوست داشته باشی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  <a:cs typeface="B Titr" panose="00000700000000000000" pitchFamily="2" charset="-78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34251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theme/theme1.xml><?xml version="1.0" encoding="utf-8"?>
<a:theme xmlns:a="http://schemas.openxmlformats.org/drawingml/2006/main" name="2_01159440 (2)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</Template>
  <TotalTime>122</TotalTime>
  <Words>501</Words>
  <Application>Microsoft Office PowerPoint</Application>
  <PresentationFormat>On-screen Show (4:3)</PresentationFormat>
  <Paragraphs>54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Times New Roman</vt:lpstr>
      <vt:lpstr>2_01159440 (2)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Goodarzi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Hoseyn</dc:creator>
  <cp:lastModifiedBy>CY</cp:lastModifiedBy>
  <cp:revision>28</cp:revision>
  <dcterms:created xsi:type="dcterms:W3CDTF">2004-01-02T09:46:23Z</dcterms:created>
  <dcterms:modified xsi:type="dcterms:W3CDTF">2021-07-11T15:43:06Z</dcterms:modified>
</cp:coreProperties>
</file>