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4"/>
  </p:sldMasterIdLst>
  <p:notesMasterIdLst>
    <p:notesMasterId r:id="rId16"/>
  </p:notesMasterIdLst>
  <p:handoutMasterIdLst>
    <p:handoutMasterId r:id="rId17"/>
  </p:handoutMasterIdLst>
  <p:sldIdLst>
    <p:sldId id="262" r:id="rId5"/>
    <p:sldId id="340" r:id="rId6"/>
    <p:sldId id="341" r:id="rId7"/>
    <p:sldId id="342" r:id="rId8"/>
    <p:sldId id="343" r:id="rId9"/>
    <p:sldId id="274" r:id="rId10"/>
    <p:sldId id="287" r:id="rId11"/>
    <p:sldId id="276" r:id="rId12"/>
    <p:sldId id="257" r:id="rId13"/>
    <p:sldId id="268" r:id="rId14"/>
    <p:sldId id="277" r:id="rId15"/>
  </p:sldIdLst>
  <p:sldSz cx="12188825" cy="6858000"/>
  <p:notesSz cx="6858000" cy="9144000"/>
  <p:custDataLst>
    <p:tags r:id="rId18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48" autoAdjust="0"/>
    <p:restoredTop sz="94629" autoAdjust="0"/>
  </p:normalViewPr>
  <p:slideViewPr>
    <p:cSldViewPr showGuides="1">
      <p:cViewPr varScale="1">
        <p:scale>
          <a:sx n="74" d="100"/>
          <a:sy n="74" d="100"/>
        </p:scale>
        <p:origin x="588" y="60"/>
      </p:cViewPr>
      <p:guideLst>
        <p:guide pos="3839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198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gs" Target="tags/tag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88EAF-6ECA-4616-85EF-35AA19C641F3}" type="datetimeFigureOut">
              <a:rPr lang="en-US"/>
              <a:t>7/15/2021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912AB-2776-42F2-A957-313FC7EFEDB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32065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D2D7A-D230-4F91-BD59-0A39C2703BA8}" type="datetimeFigureOut">
              <a:rPr lang="en-US"/>
              <a:t>7/15/2021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199CD-3E1B-4AE6-990F-76F925F5EA9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080" y="243841"/>
            <a:ext cx="11721587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691" y="882376"/>
            <a:ext cx="9964364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198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085" y="3869635"/>
            <a:ext cx="8765577" cy="1388165"/>
          </a:xfrm>
        </p:spPr>
        <p:txBody>
          <a:bodyPr>
            <a:normAutofit/>
          </a:bodyPr>
          <a:lstStyle>
            <a:lvl1pPr marL="0" indent="0" algn="ctr">
              <a:buNone/>
              <a:defRPr sz="2199">
                <a:solidFill>
                  <a:srgbClr val="FFFFFF"/>
                </a:solidFill>
              </a:defRPr>
            </a:lvl1pPr>
            <a:lvl2pPr marL="457063" indent="0" algn="ctr">
              <a:buNone/>
              <a:defRPr sz="2199"/>
            </a:lvl2pPr>
            <a:lvl3pPr marL="914126" indent="0" algn="ctr">
              <a:buNone/>
              <a:defRPr sz="2199"/>
            </a:lvl3pPr>
            <a:lvl4pPr marL="1371189" indent="0" algn="ctr">
              <a:buNone/>
              <a:defRPr sz="1999"/>
            </a:lvl4pPr>
            <a:lvl5pPr marL="1828251" indent="0" algn="ctr">
              <a:buNone/>
              <a:defRPr sz="1999"/>
            </a:lvl5pPr>
            <a:lvl6pPr marL="2285314" indent="0" algn="ctr">
              <a:buNone/>
              <a:defRPr sz="1999"/>
            </a:lvl6pPr>
            <a:lvl7pPr marL="2742377" indent="0" algn="ctr">
              <a:buNone/>
              <a:defRPr sz="1999"/>
            </a:lvl7pPr>
            <a:lvl8pPr marL="3199440" indent="0" algn="ctr">
              <a:buNone/>
              <a:defRPr sz="1999"/>
            </a:lvl8pPr>
            <a:lvl9pPr marL="3656503" indent="0" algn="ctr">
              <a:buNone/>
              <a:defRPr sz="199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48AF966-351F-438A-A583-3E2B9436DB42}" type="datetimeFigureOut">
              <a:rPr lang="en-US" smtClean="0"/>
              <a:t>7/15/2021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3768ECE-FE1F-48D3-A537-E8E478161A73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145" y="3733800"/>
            <a:ext cx="8227458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0284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t>7/15/2021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871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2628" y="762000"/>
            <a:ext cx="2323495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2702" y="762000"/>
            <a:ext cx="7427565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t>7/15/2021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332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t>7/15/2021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883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136" y="1173575"/>
            <a:ext cx="9964364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198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483" y="4154520"/>
            <a:ext cx="876681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199">
                <a:solidFill>
                  <a:schemeClr val="accent1"/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t>7/15/2021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0684" y="4020408"/>
            <a:ext cx="8227458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4477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2702" y="2057399"/>
            <a:ext cx="4753642" cy="4023360"/>
          </a:xfrm>
        </p:spPr>
        <p:txBody>
          <a:bodyPr/>
          <a:lstStyle>
            <a:lvl1pPr>
              <a:defRPr sz="2199"/>
            </a:lvl1pPr>
            <a:lvl2pPr>
              <a:defRPr sz="1999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5980" y="2057400"/>
            <a:ext cx="4753642" cy="4023360"/>
          </a:xfrm>
        </p:spPr>
        <p:txBody>
          <a:bodyPr/>
          <a:lstStyle>
            <a:lvl1pPr>
              <a:defRPr sz="2199"/>
            </a:lvl1pPr>
            <a:lvl2pPr>
              <a:defRPr sz="1999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t>7/15/2021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13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702" y="2001511"/>
            <a:ext cx="4753642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2702" y="2721483"/>
            <a:ext cx="4753642" cy="3383280"/>
          </a:xfrm>
        </p:spPr>
        <p:txBody>
          <a:bodyPr/>
          <a:lstStyle>
            <a:lvl1pPr>
              <a:defRPr sz="2199"/>
            </a:lvl1pPr>
            <a:lvl2pPr>
              <a:defRPr sz="1999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7540" y="1999032"/>
            <a:ext cx="4753642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7540" y="2719322"/>
            <a:ext cx="4753642" cy="3383280"/>
          </a:xfrm>
        </p:spPr>
        <p:txBody>
          <a:bodyPr/>
          <a:lstStyle>
            <a:lvl1pPr>
              <a:defRPr sz="2199"/>
            </a:lvl1pPr>
            <a:lvl2pPr>
              <a:defRPr sz="1999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t>7/15/2021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973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t>7/15/2021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938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t>7/15/2021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041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702" y="1097280"/>
            <a:ext cx="3930896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999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0635" y="1097280"/>
            <a:ext cx="5210723" cy="4663440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2702" y="2834640"/>
            <a:ext cx="3930896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699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t>7/15/2021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48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702" y="1097280"/>
            <a:ext cx="3930896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999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1838" y="1069847"/>
            <a:ext cx="6097460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7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2702" y="2834640"/>
            <a:ext cx="3930896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699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pPr/>
              <a:t>7/15/2021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983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080" y="243841"/>
            <a:ext cx="11721587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2702" y="609600"/>
            <a:ext cx="9872948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703" y="2057400"/>
            <a:ext cx="9870300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699" y="6223829"/>
            <a:ext cx="23284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03F41C87-7AD9-4845-A077-840E4A0F3F06}" type="datetimeFigureOut">
              <a:rPr lang="en-US" smtClean="0"/>
              <a:pPr/>
              <a:t>7/15/2021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8120" y="6223829"/>
            <a:ext cx="4716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7101" y="6223829"/>
            <a:ext cx="17057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65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531" indent="-182825" algn="l" defTabSz="914126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199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063" indent="-182825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999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301" indent="-182825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799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538" indent="-182825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79776" indent="-182825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599520" indent="-228531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899430" indent="-228531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199340" indent="-228531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499250" indent="-228531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95042" y="443918"/>
            <a:ext cx="1137726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Modal Verbs</a:t>
            </a:r>
            <a:r>
              <a:rPr lang="fa-IR" sz="32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a-IR" sz="32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افعال وجهی </a:t>
            </a:r>
            <a:r>
              <a:rPr lang="fa-IR" sz="3200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fa-IR" sz="32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>
              <a:solidFill>
                <a:schemeClr val="accent4">
                  <a:lumMod val="75000"/>
                </a:schemeClr>
              </a:solidFill>
              <a:latin typeface="Comic Sans MS" pitchFamily="66" charset="0"/>
              <a:cs typeface="B Badr" pitchFamily="2" charset="-78"/>
            </a:endParaRPr>
          </a:p>
          <a:p>
            <a:pPr algn="ctr"/>
            <a:endParaRPr lang="en-US" sz="3200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Form</a:t>
            </a:r>
            <a:r>
              <a:rPr lang="en-US" sz="44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:   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can</a:t>
            </a:r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may</a:t>
            </a:r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must</a:t>
            </a:r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should </a:t>
            </a:r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a-IR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a-IR" sz="3600" b="1" dirty="0">
                <a:solidFill>
                  <a:srgbClr val="FF0000"/>
                </a:solidFill>
                <a:latin typeface="Times New Roman" pitchFamily="18" charset="0"/>
                <a:cs typeface="B Badr" pitchFamily="2" charset="-78"/>
              </a:rPr>
              <a:t>فعل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b="1" dirty="0">
                <a:latin typeface="Comic Sans MS" panose="030F0702030302020204" pitchFamily="66" charset="0"/>
              </a:rPr>
              <a:t>The translator </a:t>
            </a:r>
            <a:r>
              <a:rPr lang="en-US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can</a:t>
            </a:r>
            <a:r>
              <a:rPr lang="en-US" sz="2400" b="1" dirty="0">
                <a:latin typeface="Comic Sans MS" panose="030F0702030302020204" pitchFamily="66" charset="0"/>
              </a:rPr>
              <a:t> </a:t>
            </a:r>
            <a:r>
              <a:rPr lang="en-US" sz="2400" b="1" dirty="0">
                <a:solidFill>
                  <a:srgbClr val="339933"/>
                </a:solidFill>
                <a:latin typeface="Comic Sans MS" panose="030F0702030302020204" pitchFamily="66" charset="0"/>
              </a:rPr>
              <a:t>speak</a:t>
            </a:r>
            <a:r>
              <a:rPr lang="en-US" sz="2400" b="1" dirty="0">
                <a:latin typeface="Comic Sans MS" panose="030F0702030302020204" pitchFamily="66" charset="0"/>
              </a:rPr>
              <a:t> four languages.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>
                <a:latin typeface="Comic Sans MS" panose="030F0702030302020204" pitchFamily="66" charset="0"/>
              </a:rPr>
              <a:t>The tourists </a:t>
            </a:r>
            <a:r>
              <a:rPr lang="en-US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may</a:t>
            </a:r>
            <a:r>
              <a:rPr lang="en-US" sz="2400" b="1" dirty="0">
                <a:latin typeface="Comic Sans MS" panose="030F0702030302020204" pitchFamily="66" charset="0"/>
              </a:rPr>
              <a:t> </a:t>
            </a:r>
            <a:r>
              <a:rPr lang="en-US" sz="2400" b="1" dirty="0">
                <a:solidFill>
                  <a:srgbClr val="339933"/>
                </a:solidFill>
                <a:latin typeface="Comic Sans MS" panose="030F0702030302020204" pitchFamily="66" charset="0"/>
              </a:rPr>
              <a:t>stay</a:t>
            </a:r>
            <a:r>
              <a:rPr lang="en-US" sz="2400" b="1" dirty="0">
                <a:latin typeface="Comic Sans MS" panose="030F0702030302020204" pitchFamily="66" charset="0"/>
              </a:rPr>
              <a:t> in Iran for two more days.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>
                <a:latin typeface="Comic Sans MS" panose="030F0702030302020204" pitchFamily="66" charset="0"/>
              </a:rPr>
              <a:t>You </a:t>
            </a:r>
            <a:r>
              <a:rPr lang="en-US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must</a:t>
            </a:r>
            <a:r>
              <a:rPr lang="en-US" sz="2400" b="1" dirty="0">
                <a:latin typeface="Comic Sans MS" panose="030F0702030302020204" pitchFamily="66" charset="0"/>
              </a:rPr>
              <a:t> </a:t>
            </a:r>
            <a:r>
              <a:rPr lang="en-US" sz="2400" b="1" dirty="0">
                <a:solidFill>
                  <a:srgbClr val="339933"/>
                </a:solidFill>
                <a:latin typeface="Comic Sans MS" panose="030F0702030302020204" pitchFamily="66" charset="0"/>
              </a:rPr>
              <a:t>drive</a:t>
            </a:r>
            <a:r>
              <a:rPr lang="en-US" sz="2400" b="1" dirty="0">
                <a:latin typeface="Comic Sans MS" panose="030F0702030302020204" pitchFamily="66" charset="0"/>
              </a:rPr>
              <a:t> carefully.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>
                <a:latin typeface="Comic Sans MS" panose="030F0702030302020204" pitchFamily="66" charset="0"/>
              </a:rPr>
              <a:t>Everyone</a:t>
            </a:r>
            <a:r>
              <a:rPr lang="en-US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should </a:t>
            </a:r>
            <a:r>
              <a:rPr lang="en-US" sz="2400" b="1" dirty="0">
                <a:solidFill>
                  <a:srgbClr val="339933"/>
                </a:solidFill>
                <a:latin typeface="Comic Sans MS" panose="030F0702030302020204" pitchFamily="66" charset="0"/>
              </a:rPr>
              <a:t>respect</a:t>
            </a:r>
            <a:r>
              <a:rPr lang="en-US" sz="2400" b="1" dirty="0">
                <a:latin typeface="Comic Sans MS" panose="030F0702030302020204" pitchFamily="66" charset="0"/>
              </a:rPr>
              <a:t> other people’s culture.</a:t>
            </a:r>
            <a:endParaRPr lang="fa-IR" sz="2400" b="1" dirty="0">
              <a:latin typeface="Comic Sans MS" panose="030F0702030302020204" pitchFamily="66" charset="0"/>
            </a:endParaRPr>
          </a:p>
          <a:p>
            <a:pPr marL="457200" indent="-457200" algn="r" rtl="1"/>
            <a:endParaRPr lang="fa-IR" sz="2400" b="1" dirty="0">
              <a:latin typeface="Comic Sans MS" panose="030F0702030302020204" pitchFamily="66" charset="0"/>
            </a:endParaRPr>
          </a:p>
          <a:p>
            <a:pPr marL="457200" indent="-457200" algn="just" rtl="1"/>
            <a:r>
              <a:rPr lang="fa-IR" sz="2400" b="1" dirty="0">
                <a:solidFill>
                  <a:srgbClr val="00B0F0"/>
                </a:solidFill>
                <a:latin typeface="Comic Sans MS" panose="030F0702030302020204" pitchFamily="66" charset="0"/>
                <a:cs typeface="B Lotus" pitchFamily="2" charset="-78"/>
              </a:rPr>
              <a:t>این افعال 2 ویژگی دارند:</a:t>
            </a:r>
            <a:endParaRPr lang="en-US" sz="2400" b="1" dirty="0">
              <a:solidFill>
                <a:srgbClr val="00B0F0"/>
              </a:solidFill>
              <a:latin typeface="Comic Sans MS" panose="030F0702030302020204" pitchFamily="66" charset="0"/>
              <a:cs typeface="B Lotus" pitchFamily="2" charset="-78"/>
            </a:endParaRPr>
          </a:p>
          <a:p>
            <a:pPr marL="457200" indent="-457200" algn="just" rtl="1">
              <a:buAutoNum type="arabicPeriod"/>
            </a:pPr>
            <a:r>
              <a:rPr lang="fa-IR" sz="2400" b="1" dirty="0">
                <a:latin typeface="Comic Sans MS" panose="030F0702030302020204" pitchFamily="66" charset="0"/>
                <a:cs typeface="B Lotus" pitchFamily="2" charset="-78"/>
              </a:rPr>
              <a:t>بعد از آنها فعل به صورت ساده به کار می رود. (نمی توان به آخرشان </a:t>
            </a:r>
            <a:r>
              <a:rPr lang="en-US" sz="2400" b="1" dirty="0">
                <a:latin typeface="Comic Sans MS" panose="030F0702030302020204" pitchFamily="66" charset="0"/>
                <a:cs typeface="B Lotus" pitchFamily="2" charset="-78"/>
              </a:rPr>
              <a:t>               </a:t>
            </a:r>
            <a:r>
              <a:rPr lang="fa-IR" sz="2400" b="1" dirty="0">
                <a:latin typeface="Comic Sans MS" panose="030F0702030302020204" pitchFamily="66" charset="0"/>
                <a:cs typeface="B Lotus" pitchFamily="2" charset="-78"/>
              </a:rPr>
              <a:t> اضافه کرد.)</a:t>
            </a:r>
          </a:p>
          <a:p>
            <a:pPr marL="457200" indent="-457200" algn="just" rtl="1">
              <a:buAutoNum type="arabicPeriod"/>
            </a:pPr>
            <a:r>
              <a:rPr lang="fa-IR" sz="2400" b="1" dirty="0">
                <a:latin typeface="Comic Sans MS" panose="030F0702030302020204" pitchFamily="66" charset="0"/>
                <a:cs typeface="B Lotus" pitchFamily="2" charset="-78"/>
              </a:rPr>
              <a:t>با وجود آنها هنگام سؤالی و منفی کردن جملات، دیگر نیازی به افعال کمکی دیگر نخواهیم داشت.</a:t>
            </a:r>
            <a:endParaRPr lang="en-US" sz="2400" b="1" dirty="0">
              <a:latin typeface="Comic Sans MS" panose="030F0702030302020204" pitchFamily="66" charset="0"/>
              <a:cs typeface="B Lotus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 rot="20796967">
            <a:off x="364269" y="602228"/>
            <a:ext cx="3041618" cy="76944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Grammar</a:t>
            </a:r>
            <a:endParaRPr lang="en-US" sz="4400" b="1" dirty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76004" y="4293096"/>
            <a:ext cx="21552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000" b="1" dirty="0">
                <a:solidFill>
                  <a:srgbClr val="3333FF"/>
                </a:solidFill>
                <a:latin typeface="Comic Sans MS" panose="030F0702030302020204" pitchFamily="66" charset="0"/>
              </a:rPr>
              <a:t>-</a:t>
            </a:r>
            <a:r>
              <a:rPr lang="en-US" sz="2000" b="1" dirty="0">
                <a:solidFill>
                  <a:srgbClr val="3333FF"/>
                </a:solidFill>
                <a:latin typeface="Comic Sans MS" panose="030F0702030302020204" pitchFamily="66" charset="0"/>
              </a:rPr>
              <a:t>s,</a:t>
            </a:r>
            <a:r>
              <a:rPr lang="fa-IR" sz="2000" b="1" dirty="0">
                <a:solidFill>
                  <a:srgbClr val="3333FF"/>
                </a:solidFill>
                <a:latin typeface="Comic Sans MS" panose="030F0702030302020204" pitchFamily="66" charset="0"/>
              </a:rPr>
              <a:t>-</a:t>
            </a:r>
            <a:r>
              <a:rPr lang="en-US" sz="2000" b="1" dirty="0" err="1">
                <a:solidFill>
                  <a:srgbClr val="3333FF"/>
                </a:solidFill>
                <a:latin typeface="Comic Sans MS" panose="030F0702030302020204" pitchFamily="66" charset="0"/>
              </a:rPr>
              <a:t>es</a:t>
            </a:r>
            <a:r>
              <a:rPr lang="en-US" sz="2000" b="1" dirty="0">
                <a:solidFill>
                  <a:srgbClr val="3333FF"/>
                </a:solidFill>
                <a:latin typeface="Comic Sans MS" panose="030F0702030302020204" pitchFamily="66" charset="0"/>
              </a:rPr>
              <a:t>,</a:t>
            </a:r>
            <a:r>
              <a:rPr lang="fa-IR" sz="2000" b="1" dirty="0">
                <a:solidFill>
                  <a:srgbClr val="3333FF"/>
                </a:solidFill>
                <a:latin typeface="Comic Sans MS" panose="030F0702030302020204" pitchFamily="66" charset="0"/>
              </a:rPr>
              <a:t>-</a:t>
            </a:r>
            <a:r>
              <a:rPr lang="en-US" sz="2000" b="1" dirty="0" err="1">
                <a:solidFill>
                  <a:srgbClr val="3333FF"/>
                </a:solidFill>
                <a:latin typeface="Comic Sans MS" panose="030F0702030302020204" pitchFamily="66" charset="0"/>
              </a:rPr>
              <a:t>ed</a:t>
            </a:r>
            <a:r>
              <a:rPr lang="en-US" sz="2000" b="1" dirty="0">
                <a:solidFill>
                  <a:srgbClr val="3333FF"/>
                </a:solidFill>
                <a:latin typeface="Comic Sans MS" panose="030F0702030302020204" pitchFamily="66" charset="0"/>
              </a:rPr>
              <a:t>,</a:t>
            </a:r>
            <a:r>
              <a:rPr lang="fa-IR" sz="2000" b="1" dirty="0">
                <a:solidFill>
                  <a:srgbClr val="3333FF"/>
                </a:solidFill>
                <a:latin typeface="Comic Sans MS" panose="030F0702030302020204" pitchFamily="66" charset="0"/>
              </a:rPr>
              <a:t>-</a:t>
            </a:r>
            <a:r>
              <a:rPr lang="en-US" sz="2000" b="1" dirty="0">
                <a:solidFill>
                  <a:srgbClr val="3333FF"/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rgbClr val="3333FF"/>
                </a:solidFill>
                <a:latin typeface="Comic Sans MS" panose="030F0702030302020204" pitchFamily="66" charset="0"/>
              </a:rPr>
              <a:t>ing</a:t>
            </a:r>
            <a:endParaRPr lang="en-US" sz="2000" dirty="0">
              <a:solidFill>
                <a:srgbClr val="3333FF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0CF053-5E2E-4225-8BFB-FF4E8E911628}"/>
              </a:ext>
            </a:extLst>
          </p:cNvPr>
          <p:cNvSpPr txBox="1"/>
          <p:nvPr/>
        </p:nvSpPr>
        <p:spPr>
          <a:xfrm>
            <a:off x="1566423" y="5007467"/>
            <a:ext cx="10279891" cy="11099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  <a:buNone/>
            </a:pPr>
            <a:r>
              <a:rPr lang="en-US" sz="2300" b="1" dirty="0">
                <a:cs typeface="B Nazanin" pitchFamily="2" charset="-78"/>
              </a:rPr>
              <a:t>3</a:t>
            </a:r>
            <a:r>
              <a:rPr lang="fa-IR" sz="2100" b="1" dirty="0">
                <a:cs typeface="B Nazanin" pitchFamily="2" charset="-78"/>
              </a:rPr>
              <a:t>.برای سوالی کردن جملاتی که فعل وجهی دارند فعل وجهی را به اول جمله انتقال می دهیم.</a:t>
            </a:r>
          </a:p>
          <a:p>
            <a:pPr algn="r" rtl="1">
              <a:lnSpc>
                <a:spcPct val="150000"/>
              </a:lnSpc>
              <a:buNone/>
            </a:pPr>
            <a:r>
              <a:rPr lang="en-US" sz="2300" b="1" dirty="0">
                <a:cs typeface="B Nazanin" pitchFamily="2" charset="-78"/>
              </a:rPr>
              <a:t>4</a:t>
            </a:r>
            <a:r>
              <a:rPr lang="fa-IR" sz="2100" b="1" dirty="0">
                <a:cs typeface="B Nazanin" pitchFamily="2" charset="-78"/>
              </a:rPr>
              <a:t>.برای منفی کردن جملاتی که فعل وجهی دارند بعد از فعل وجهی </a:t>
            </a:r>
            <a:r>
              <a:rPr lang="en-US" sz="2100" b="1" dirty="0">
                <a:cs typeface="B Nazanin" pitchFamily="2" charset="-78"/>
              </a:rPr>
              <a:t>not </a:t>
            </a:r>
            <a:r>
              <a:rPr lang="fa-IR" sz="2100" b="1" dirty="0">
                <a:cs typeface="B Nazanin" pitchFamily="2" charset="-78"/>
              </a:rPr>
              <a:t> می آوریم</a:t>
            </a:r>
            <a:r>
              <a:rPr lang="fa-IR" sz="2000" b="1" dirty="0">
                <a:cs typeface="B Nazanin" pitchFamily="2" charset="-78"/>
              </a:rPr>
              <a:t>.</a:t>
            </a:r>
            <a:endParaRPr lang="en-US" sz="2000" b="1" dirty="0">
              <a:cs typeface="B Nazanin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701924" y="548680"/>
            <a:ext cx="97440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 rtl="1"/>
            <a:r>
              <a:rPr lang="fa-IR" sz="3200" b="1" dirty="0">
                <a:solidFill>
                  <a:srgbClr val="FF0000"/>
                </a:solidFill>
                <a:latin typeface="Comic Sans MS" panose="030F0702030302020204" pitchFamily="66" charset="0"/>
                <a:cs typeface="B Lotus" pitchFamily="2" charset="-78"/>
              </a:rPr>
              <a:t>نکته:</a:t>
            </a:r>
          </a:p>
          <a:p>
            <a:pPr marL="457200" indent="-457200" algn="just" rtl="1">
              <a:buAutoNum type="arabicPeriod"/>
            </a:pPr>
            <a:r>
              <a:rPr lang="fa-IR" sz="2800" b="1" dirty="0">
                <a:latin typeface="Comic Sans MS" panose="030F0702030302020204" pitchFamily="66" charset="0"/>
                <a:cs typeface="B Lotus" pitchFamily="2" charset="-78"/>
              </a:rPr>
              <a:t>فعل </a:t>
            </a:r>
            <a:r>
              <a:rPr lang="en-US" sz="2800" b="1" dirty="0">
                <a:solidFill>
                  <a:srgbClr val="FF0000"/>
                </a:solidFill>
                <a:latin typeface="Comic Sans MS" panose="030F0702030302020204" pitchFamily="66" charset="0"/>
                <a:cs typeface="B Lotus" pitchFamily="2" charset="-78"/>
              </a:rPr>
              <a:t>may</a:t>
            </a:r>
            <a:r>
              <a:rPr lang="en-US" sz="2800" b="1" dirty="0">
                <a:solidFill>
                  <a:srgbClr val="FFC000"/>
                </a:solidFill>
                <a:latin typeface="Comic Sans MS" panose="030F0702030302020204" pitchFamily="66" charset="0"/>
                <a:cs typeface="B Lotus" pitchFamily="2" charset="-78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Comic Sans MS" panose="030F0702030302020204" pitchFamily="66" charset="0"/>
                <a:cs typeface="B Lotus" pitchFamily="2" charset="-78"/>
              </a:rPr>
              <a:t>not</a:t>
            </a:r>
            <a:r>
              <a:rPr lang="fa-IR" sz="2800" b="1" dirty="0">
                <a:solidFill>
                  <a:srgbClr val="FF0000"/>
                </a:solidFill>
                <a:latin typeface="Comic Sans MS" panose="030F0702030302020204" pitchFamily="66" charset="0"/>
                <a:cs typeface="B Lotus" pitchFamily="2" charset="-78"/>
              </a:rPr>
              <a:t> </a:t>
            </a:r>
            <a:r>
              <a:rPr lang="fa-IR" sz="2800" b="1" dirty="0">
                <a:solidFill>
                  <a:srgbClr val="FFC000"/>
                </a:solidFill>
                <a:latin typeface="Comic Sans MS" panose="030F0702030302020204" pitchFamily="66" charset="0"/>
                <a:cs typeface="B Lotus" pitchFamily="2" charset="-78"/>
              </a:rPr>
              <a:t> </a:t>
            </a:r>
            <a:r>
              <a:rPr lang="fa-IR" sz="2800" b="1" dirty="0">
                <a:latin typeface="Comic Sans MS" panose="030F0702030302020204" pitchFamily="66" charset="0"/>
                <a:cs typeface="B Lotus" pitchFamily="2" charset="-78"/>
              </a:rPr>
              <a:t>برخلاف بقیه افعال مدال صورت مخفف ندارد.</a:t>
            </a:r>
          </a:p>
          <a:p>
            <a:pPr marL="457200" indent="-457200" algn="just" rtl="1">
              <a:buAutoNum type="arabicPeriod"/>
            </a:pPr>
            <a:endParaRPr lang="en-US" b="1" dirty="0">
              <a:latin typeface="Comic Sans MS" panose="030F0702030302020204" pitchFamily="66" charset="0"/>
              <a:cs typeface="B Lotus" pitchFamily="2" charset="-78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1865974"/>
              </p:ext>
            </p:extLst>
          </p:nvPr>
        </p:nvGraphicFramePr>
        <p:xfrm>
          <a:off x="2782044" y="2708920"/>
          <a:ext cx="6934200" cy="34442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7460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881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6655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Comic Sans MS" pitchFamily="66" charset="0"/>
                        </a:rPr>
                        <a:t>Modal </a:t>
                      </a:r>
                      <a:r>
                        <a:rPr lang="en-US" sz="2800" b="1" dirty="0">
                          <a:solidFill>
                            <a:srgbClr val="7030A0"/>
                          </a:solidFill>
                          <a:latin typeface="Comic Sans MS" pitchFamily="66" charset="0"/>
                        </a:rPr>
                        <a:t>+</a:t>
                      </a:r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Comic Sans MS" pitchFamily="66" charset="0"/>
                        </a:rPr>
                        <a:t> not </a:t>
                      </a:r>
                      <a:r>
                        <a:rPr lang="en-US" sz="2800" b="1" dirty="0">
                          <a:solidFill>
                            <a:srgbClr val="7030A0"/>
                          </a:solidFill>
                          <a:latin typeface="Comic Sans MS" pitchFamily="66" charset="0"/>
                        </a:rPr>
                        <a:t>+</a:t>
                      </a:r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Comic Sans MS" pitchFamily="66" charset="0"/>
                        </a:rPr>
                        <a:t> verb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bg1"/>
                          </a:solidFill>
                          <a:cs typeface="B Lotus" pitchFamily="2" charset="-78"/>
                        </a:rPr>
                        <a:t> </a:t>
                      </a:r>
                      <a:r>
                        <a:rPr lang="fa-IR" sz="2800" b="1" dirty="0">
                          <a:solidFill>
                            <a:schemeClr val="bg1"/>
                          </a:solidFill>
                          <a:cs typeface="B Lotus" pitchFamily="2" charset="-78"/>
                        </a:rPr>
                        <a:t>صورت مخفف</a:t>
                      </a:r>
                      <a:endParaRPr lang="en-US" sz="2800" b="1" dirty="0">
                        <a:solidFill>
                          <a:schemeClr val="bg1"/>
                        </a:solidFill>
                        <a:cs typeface="B Lotus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0578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omic Sans MS" pitchFamily="66" charset="0"/>
                        </a:rPr>
                        <a:t>can not study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omic Sans MS" pitchFamily="66" charset="0"/>
                        </a:rPr>
                        <a:t>cant study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70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omic Sans MS" pitchFamily="66" charset="0"/>
                        </a:rPr>
                        <a:t>must</a:t>
                      </a:r>
                      <a:r>
                        <a:rPr lang="en-US" sz="2400" b="1" baseline="0" dirty="0">
                          <a:latin typeface="Comic Sans MS" pitchFamily="66" charset="0"/>
                        </a:rPr>
                        <a:t> not study</a:t>
                      </a:r>
                      <a:endParaRPr lang="en-US" sz="24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latin typeface="Comic Sans MS" pitchFamily="66" charset="0"/>
                        </a:rPr>
                        <a:t>mustn't</a:t>
                      </a:r>
                      <a:r>
                        <a:rPr lang="en-US" sz="2400" b="1" baseline="0" dirty="0">
                          <a:latin typeface="Comic Sans MS" pitchFamily="66" charset="0"/>
                        </a:rPr>
                        <a:t> study</a:t>
                      </a:r>
                      <a:endParaRPr lang="en-US" sz="2400" b="1" dirty="0">
                        <a:latin typeface="Comic Sans MS" pitchFamily="66" charset="0"/>
                      </a:endParaRPr>
                    </a:p>
                    <a:p>
                      <a:pPr algn="ctr"/>
                      <a:endParaRPr lang="en-US" sz="2400" b="1" dirty="0">
                        <a:latin typeface="Comic Sans MS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70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omic Sans MS" pitchFamily="66" charset="0"/>
                        </a:rPr>
                        <a:t>should not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latin typeface="Comic Sans MS" pitchFamily="66" charset="0"/>
                        </a:rPr>
                        <a:t>shouldn’t study </a:t>
                      </a:r>
                    </a:p>
                    <a:p>
                      <a:pPr algn="ctr"/>
                      <a:endParaRPr lang="en-US" sz="2400" b="1" dirty="0">
                        <a:latin typeface="Comic Sans MS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70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omic Sans MS" pitchFamily="66" charset="0"/>
                        </a:rPr>
                        <a:t>may not study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Comic Sans MS" pitchFamily="66" charset="0"/>
                        </a:rPr>
                        <a:t>may not </a:t>
                      </a:r>
                      <a:r>
                        <a:rPr lang="en-US" sz="2400" b="1" dirty="0">
                          <a:latin typeface="Comic Sans MS" pitchFamily="66" charset="0"/>
                        </a:rPr>
                        <a:t>study</a:t>
                      </a:r>
                    </a:p>
                    <a:p>
                      <a:pPr algn="ctr"/>
                      <a:endParaRPr lang="en-US" sz="2400" b="1" dirty="0">
                        <a:latin typeface="Comic Sans MS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83935" y="1570667"/>
            <a:ext cx="9187779" cy="3476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9" b="1" dirty="0">
                <a:latin typeface="Comic Sans MS" panose="030F0702030302020204" pitchFamily="66" charset="0"/>
              </a:rPr>
              <a:t>                       I</a:t>
            </a:r>
          </a:p>
          <a:p>
            <a:endParaRPr lang="en-US" sz="1999" b="1" dirty="0">
              <a:latin typeface="Comic Sans MS" panose="030F0702030302020204" pitchFamily="66" charset="0"/>
            </a:endParaRPr>
          </a:p>
          <a:p>
            <a:r>
              <a:rPr lang="en-US" sz="1999" b="1" dirty="0">
                <a:solidFill>
                  <a:srgbClr val="FF0000"/>
                </a:solidFill>
                <a:latin typeface="Comic Sans MS" panose="030F0702030302020204" pitchFamily="66" charset="0"/>
              </a:rPr>
              <a:t>Can</a:t>
            </a:r>
            <a:r>
              <a:rPr lang="en-US" sz="1999" b="1" dirty="0">
                <a:latin typeface="Comic Sans MS" panose="030F0702030302020204" pitchFamily="66" charset="0"/>
              </a:rPr>
              <a:t>                  you                 speak Korean?</a:t>
            </a:r>
          </a:p>
          <a:p>
            <a:endParaRPr lang="en-US" sz="1999" b="1" dirty="0">
              <a:latin typeface="Comic Sans MS" panose="030F0702030302020204" pitchFamily="66" charset="0"/>
            </a:endParaRPr>
          </a:p>
          <a:p>
            <a:r>
              <a:rPr lang="en-US" sz="1999" b="1" dirty="0">
                <a:solidFill>
                  <a:srgbClr val="FF0000"/>
                </a:solidFill>
                <a:latin typeface="Comic Sans MS" panose="030F0702030302020204" pitchFamily="66" charset="0"/>
              </a:rPr>
              <a:t>May</a:t>
            </a:r>
            <a:r>
              <a:rPr lang="en-US" sz="1999" b="1" dirty="0">
                <a:latin typeface="Comic Sans MS" panose="030F0702030302020204" pitchFamily="66" charset="0"/>
              </a:rPr>
              <a:t>                  He                 watch TV?</a:t>
            </a:r>
          </a:p>
          <a:p>
            <a:endParaRPr lang="en-US" sz="1999" b="1" dirty="0">
              <a:latin typeface="Comic Sans MS" panose="030F0702030302020204" pitchFamily="66" charset="0"/>
            </a:endParaRPr>
          </a:p>
          <a:p>
            <a:r>
              <a:rPr lang="en-US" sz="1999" b="1" dirty="0">
                <a:solidFill>
                  <a:srgbClr val="FF0000"/>
                </a:solidFill>
                <a:latin typeface="Comic Sans MS" panose="030F0702030302020204" pitchFamily="66" charset="0"/>
              </a:rPr>
              <a:t>Must </a:t>
            </a:r>
            <a:r>
              <a:rPr lang="en-US" sz="1999" b="1" dirty="0">
                <a:latin typeface="Comic Sans MS" panose="030F0702030302020204" pitchFamily="66" charset="0"/>
              </a:rPr>
              <a:t>                She                get a passport first?</a:t>
            </a:r>
          </a:p>
          <a:p>
            <a:endParaRPr lang="en-US" sz="1999" b="1" dirty="0">
              <a:latin typeface="Comic Sans MS" panose="030F0702030302020204" pitchFamily="66" charset="0"/>
            </a:endParaRPr>
          </a:p>
          <a:p>
            <a:r>
              <a:rPr lang="en-US" sz="1999" b="1" dirty="0">
                <a:solidFill>
                  <a:srgbClr val="FF0000"/>
                </a:solidFill>
                <a:latin typeface="Comic Sans MS" panose="030F0702030302020204" pitchFamily="66" charset="0"/>
              </a:rPr>
              <a:t>Should</a:t>
            </a:r>
            <a:r>
              <a:rPr lang="en-US" sz="1999" b="1" dirty="0">
                <a:latin typeface="Comic Sans MS" panose="030F0702030302020204" pitchFamily="66" charset="0"/>
              </a:rPr>
              <a:t>               We                 be careful in a foreign country?</a:t>
            </a:r>
          </a:p>
          <a:p>
            <a:endParaRPr lang="en-US" sz="1999" b="1" dirty="0">
              <a:latin typeface="Comic Sans MS" panose="030F0702030302020204" pitchFamily="66" charset="0"/>
            </a:endParaRPr>
          </a:p>
          <a:p>
            <a:r>
              <a:rPr lang="en-US" sz="1999" b="1" dirty="0">
                <a:latin typeface="Comic Sans MS" panose="030F0702030302020204" pitchFamily="66" charset="0"/>
              </a:rPr>
              <a:t>                      They</a:t>
            </a:r>
          </a:p>
        </p:txBody>
      </p:sp>
      <p:sp>
        <p:nvSpPr>
          <p:cNvPr id="3" name="Rectangle 2"/>
          <p:cNvSpPr/>
          <p:nvPr/>
        </p:nvSpPr>
        <p:spPr>
          <a:xfrm>
            <a:off x="2280787" y="1192074"/>
            <a:ext cx="9390936" cy="429379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  <p:cxnSp>
        <p:nvCxnSpPr>
          <p:cNvPr id="5" name="Straight Connector 4"/>
          <p:cNvCxnSpPr/>
          <p:nvPr/>
        </p:nvCxnSpPr>
        <p:spPr>
          <a:xfrm>
            <a:off x="4104493" y="1192074"/>
            <a:ext cx="0" cy="429379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6339112" y="1192074"/>
            <a:ext cx="0" cy="429379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Flowchart: Terminator 7"/>
          <p:cNvSpPr/>
          <p:nvPr/>
        </p:nvSpPr>
        <p:spPr>
          <a:xfrm>
            <a:off x="5533449" y="670357"/>
            <a:ext cx="2885612" cy="517101"/>
          </a:xfrm>
          <a:prstGeom prst="flowChartTerminator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99" b="1" dirty="0">
                <a:solidFill>
                  <a:schemeClr val="bg2">
                    <a:lumMod val="10000"/>
                  </a:schemeClr>
                </a:solidFill>
                <a:latin typeface="Comic Sans MS" panose="030F0702030302020204" pitchFamily="66" charset="0"/>
              </a:rPr>
              <a:t>Interrogative</a:t>
            </a:r>
          </a:p>
        </p:txBody>
      </p:sp>
      <p:sp>
        <p:nvSpPr>
          <p:cNvPr id="9" name="Rectangle 8"/>
          <p:cNvSpPr/>
          <p:nvPr/>
        </p:nvSpPr>
        <p:spPr>
          <a:xfrm>
            <a:off x="2333336" y="5485865"/>
            <a:ext cx="6094413" cy="101539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797" indent="-342797">
              <a:buFont typeface="Wingdings" panose="05000000000000000000" pitchFamily="2" charset="2"/>
              <a:buChar char="§"/>
            </a:pPr>
            <a:r>
              <a:rPr lang="en-US" sz="1999" b="1" dirty="0">
                <a:latin typeface="Comic Sans MS" panose="030F0702030302020204" pitchFamily="66" charset="0"/>
              </a:rPr>
              <a:t>Should travelers protect nature?</a:t>
            </a:r>
          </a:p>
          <a:p>
            <a:endParaRPr lang="en-US" sz="1999" b="1" dirty="0">
              <a:latin typeface="Comic Sans MS" panose="030F0702030302020204" pitchFamily="66" charset="0"/>
            </a:endParaRPr>
          </a:p>
          <a:p>
            <a:pPr marL="342797" indent="-342797">
              <a:buFont typeface="Wingdings" panose="05000000000000000000" pitchFamily="2" charset="2"/>
              <a:buChar char="§"/>
            </a:pPr>
            <a:r>
              <a:rPr lang="en-US" sz="1999" b="1" dirty="0">
                <a:latin typeface="Comic Sans MS" panose="030F0702030302020204" pitchFamily="66" charset="0"/>
              </a:rPr>
              <a:t>May I sit down?</a:t>
            </a:r>
          </a:p>
        </p:txBody>
      </p:sp>
    </p:spTree>
    <p:extLst>
      <p:ext uri="{BB962C8B-B14F-4D97-AF65-F5344CB8AC3E}">
        <p14:creationId xmlns:p14="http://schemas.microsoft.com/office/powerpoint/2010/main" val="611122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77FA77A-B78B-4CCE-882B-A42E36934A56}"/>
              </a:ext>
            </a:extLst>
          </p:cNvPr>
          <p:cNvSpPr/>
          <p:nvPr/>
        </p:nvSpPr>
        <p:spPr>
          <a:xfrm>
            <a:off x="369776" y="245628"/>
            <a:ext cx="11449272" cy="6118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15000"/>
              </a:lnSpc>
            </a:pP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15000"/>
              </a:lnSpc>
            </a:pPr>
            <a:r>
              <a:rPr lang="fa-IR" sz="2800" b="1" dirty="0">
                <a:latin typeface="Calibri" panose="020F0502020204030204" pitchFamily="34" charset="0"/>
                <a:ea typeface="Calibri" panose="020F0502020204030204" pitchFamily="34" charset="0"/>
                <a:cs typeface="BABAK"/>
              </a:rPr>
              <a:t>  موارد کاربرد فعل کمکی </a:t>
            </a:r>
            <a:r>
              <a:rPr lang="en-US" sz="3400" b="1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BABAK"/>
              </a:rPr>
              <a:t>can</a:t>
            </a:r>
            <a:r>
              <a:rPr lang="fa-IR" sz="2800" b="1" dirty="0">
                <a:latin typeface="Calibri" panose="020F0502020204030204" pitchFamily="34" charset="0"/>
                <a:ea typeface="Calibri" panose="020F0502020204030204" pitchFamily="34" charset="0"/>
                <a:cs typeface="BABAK"/>
              </a:rPr>
              <a:t> :</a:t>
            </a:r>
          </a:p>
          <a:p>
            <a:pPr algn="r" rtl="1">
              <a:lnSpc>
                <a:spcPct val="115000"/>
              </a:lnSpc>
            </a:pP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15000"/>
              </a:lnSpc>
            </a:pPr>
            <a:r>
              <a:rPr lang="fa-IR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BABAK"/>
              </a:rPr>
              <a:t>1- توانايی انجام کار يا عملی در زمان حال يا آينده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Ability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) </a:t>
            </a:r>
            <a:r>
              <a:rPr lang="fa-IR" sz="20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BABAK"/>
              </a:rPr>
              <a:t>)  </a:t>
            </a:r>
            <a:r>
              <a:rPr lang="fa-IR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BABAK"/>
              </a:rPr>
              <a:t>:</a:t>
            </a:r>
            <a:endParaRPr lang="en-US" sz="240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15000"/>
              </a:lnSpc>
            </a:pPr>
            <a:r>
              <a:rPr lang="en-US" sz="2400" dirty="0"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1-I </a:t>
            </a:r>
            <a:r>
              <a:rPr lang="en-US" sz="2400" b="1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can</a:t>
            </a:r>
            <a:r>
              <a:rPr lang="en-US" sz="2400" dirty="0"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speak</a:t>
            </a:r>
            <a:r>
              <a:rPr lang="en-US" sz="2400" dirty="0"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 French.</a:t>
            </a:r>
            <a:r>
              <a:rPr lang="fa-IR" sz="2400" dirty="0"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2400" dirty="0"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r>
              <a:rPr lang="en-US" sz="2400" dirty="0"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2-He </a:t>
            </a:r>
            <a:r>
              <a:rPr lang="en-US" sz="2400" b="1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can</a:t>
            </a:r>
            <a:r>
              <a:rPr lang="en-US" sz="2400" dirty="0"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swim</a:t>
            </a:r>
            <a:r>
              <a:rPr lang="en-US" sz="2400" dirty="0"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 well.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15000"/>
              </a:lnSpc>
            </a:pPr>
            <a:r>
              <a:rPr lang="fa-IR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BABAK"/>
              </a:rPr>
              <a:t>2- درخواست انجام کار يا عملی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Request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) </a:t>
            </a:r>
            <a:r>
              <a:rPr lang="fa-IR" sz="20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BABAK"/>
              </a:rPr>
              <a:t>)</a:t>
            </a:r>
            <a:r>
              <a:rPr lang="fa-IR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BABAK"/>
              </a:rPr>
              <a:t> :</a:t>
            </a:r>
            <a:endParaRPr lang="en-US" sz="240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r>
              <a:rPr lang="en-US" sz="2400" dirty="0"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3-</a:t>
            </a:r>
            <a:r>
              <a:rPr lang="en-US" sz="2400" b="1" dirty="0"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Can</a:t>
            </a:r>
            <a:r>
              <a:rPr lang="en-US" sz="2400" b="1" dirty="0"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you </a:t>
            </a:r>
            <a:r>
              <a:rPr lang="en-US" sz="2400" b="1" dirty="0"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help</a:t>
            </a:r>
            <a:r>
              <a:rPr lang="en-US" sz="2400" dirty="0"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 me lift this box?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r>
              <a:rPr lang="en-US" sz="2400" dirty="0"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4-</a:t>
            </a:r>
            <a:r>
              <a:rPr lang="en-US" sz="2400" b="1" dirty="0"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Can</a:t>
            </a:r>
            <a:r>
              <a:rPr lang="en-US" sz="2400" b="1" dirty="0"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you </a:t>
            </a:r>
            <a:r>
              <a:rPr lang="en-US" sz="2400" b="1" dirty="0"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answer</a:t>
            </a:r>
            <a:r>
              <a:rPr lang="en-US" sz="2400" dirty="0"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 the phone, please?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15000"/>
              </a:lnSpc>
            </a:pPr>
            <a:r>
              <a:rPr lang="fa-IR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BABAK"/>
              </a:rPr>
              <a:t>3-</a:t>
            </a:r>
            <a:r>
              <a:rPr lang="fa-IR" sz="2400" b="1" dirty="0">
                <a:latin typeface="Calibri" panose="020F0502020204030204" pitchFamily="34" charset="0"/>
                <a:ea typeface="Calibri" panose="020F0502020204030204" pitchFamily="34" charset="0"/>
                <a:cs typeface="BABAK"/>
              </a:rPr>
              <a:t> </a:t>
            </a:r>
            <a:r>
              <a:rPr lang="fa-IR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BABAK"/>
              </a:rPr>
              <a:t>پيشنهاد انجام کار يا عملی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Offer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) </a:t>
            </a:r>
            <a:r>
              <a:rPr lang="fa-IR" sz="20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BABAK"/>
              </a:rPr>
              <a:t>) </a:t>
            </a:r>
            <a:r>
              <a:rPr lang="fa-IR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BABAK"/>
              </a:rPr>
              <a:t>:</a:t>
            </a:r>
            <a:endParaRPr lang="en-US" sz="240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r>
              <a:rPr lang="en-US" sz="2400" dirty="0"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5-</a:t>
            </a:r>
            <a:r>
              <a:rPr lang="en-US" sz="2400" b="1" dirty="0"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Can</a:t>
            </a:r>
            <a:r>
              <a:rPr lang="en-US" sz="2400" b="1" dirty="0"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I </a:t>
            </a:r>
            <a:r>
              <a:rPr lang="en-US" sz="2400" b="1" dirty="0"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get</a:t>
            </a:r>
            <a:r>
              <a:rPr lang="en-US" sz="2400" dirty="0"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 you a cup of coffee?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r>
              <a:rPr lang="en-US" sz="2400" dirty="0"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6- We </a:t>
            </a:r>
            <a:r>
              <a:rPr lang="en-US" sz="2400" b="1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can</a:t>
            </a:r>
            <a:r>
              <a:rPr lang="en-US" sz="2400" dirty="0"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eat</a:t>
            </a:r>
            <a:r>
              <a:rPr lang="en-US" sz="2400" dirty="0"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 in a restaurant if you like.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15000"/>
              </a:lnSpc>
            </a:pPr>
            <a:r>
              <a:rPr lang="fa-IR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BABAK"/>
              </a:rPr>
              <a:t>4- اجازه انجام کار يا عملی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Permission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) </a:t>
            </a:r>
            <a:r>
              <a:rPr lang="fa-IR" sz="20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BABAK"/>
              </a:rPr>
              <a:t>) </a:t>
            </a:r>
            <a:r>
              <a:rPr lang="fa-IR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BABAK"/>
              </a:rPr>
              <a:t>:</a:t>
            </a:r>
            <a:endParaRPr lang="en-US" sz="240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r>
              <a:rPr lang="en-US" sz="2400" dirty="0"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7-You </a:t>
            </a:r>
            <a:r>
              <a:rPr lang="en-US" sz="2400" b="1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can</a:t>
            </a:r>
            <a:r>
              <a:rPr lang="en-US" sz="2400" dirty="0"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go</a:t>
            </a:r>
            <a:r>
              <a:rPr lang="en-US" sz="2400" dirty="0"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 if you want to.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r>
              <a:rPr lang="en-US" sz="2400" dirty="0"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8-You </a:t>
            </a:r>
            <a:r>
              <a:rPr lang="en-US" sz="2400" b="1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can</a:t>
            </a:r>
            <a:r>
              <a:rPr lang="en-US" sz="2400" b="1" dirty="0"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 park</a:t>
            </a:r>
            <a:r>
              <a:rPr lang="en-US" sz="2400" dirty="0"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 here. It is no parking zone</a:t>
            </a:r>
            <a:r>
              <a:rPr lang="fa-IR" sz="2400" dirty="0"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en-US" sz="2400" dirty="0"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665209-32DF-4107-8184-6A6ECE11E2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188" y="1772816"/>
            <a:ext cx="1800200" cy="109919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B5C967C-19B3-4532-9864-F83A7930DB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436" y="4005064"/>
            <a:ext cx="1299592" cy="9947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2F44EF-37C1-496D-A6FA-B681A28E715F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0476" y="5520669"/>
            <a:ext cx="1618384" cy="9947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77422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3C6D864-AFE4-4B19-B1B3-38C29257A39A}"/>
              </a:ext>
            </a:extLst>
          </p:cNvPr>
          <p:cNvSpPr/>
          <p:nvPr/>
        </p:nvSpPr>
        <p:spPr>
          <a:xfrm>
            <a:off x="333772" y="363641"/>
            <a:ext cx="11521280" cy="5913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en-US" b="1" dirty="0">
                <a:latin typeface="BABAK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a-IR" sz="2800" b="1" dirty="0">
                <a:latin typeface="BABAK"/>
                <a:ea typeface="Calibri" panose="020F0502020204030204" pitchFamily="34" charset="0"/>
                <a:cs typeface="Arial" panose="020B0604020202020204" pitchFamily="34" charset="0"/>
              </a:rPr>
              <a:t>موارد کاربرد فعل کمکی</a:t>
            </a:r>
            <a:r>
              <a:rPr lang="en-US" sz="2800" b="1" dirty="0">
                <a:latin typeface="Comic Sans MS" panose="030F0702030302020204" pitchFamily="66" charset="0"/>
                <a:ea typeface="Calibri" panose="020F0502020204030204" pitchFamily="34" charset="0"/>
                <a:cs typeface="BABAK"/>
              </a:rPr>
              <a:t>:</a:t>
            </a:r>
            <a:r>
              <a:rPr lang="en-US" sz="3200" b="1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BABAK"/>
              </a:rPr>
              <a:t>may</a:t>
            </a:r>
            <a:endParaRPr lang="fa-IR" sz="3200" b="1" dirty="0">
              <a:latin typeface="Comic Sans MS" panose="030F0702030302020204" pitchFamily="66" charset="0"/>
              <a:ea typeface="Calibri" panose="020F0502020204030204" pitchFamily="34" charset="0"/>
              <a:cs typeface="BABAK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15000"/>
              </a:lnSpc>
            </a:pPr>
            <a:r>
              <a:rPr lang="fa-IR" sz="2400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BABAK"/>
              </a:rPr>
              <a:t>1- برای احتمال کار يا عملی در  زمان حال يا آينده 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Possibility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) </a:t>
            </a:r>
            <a:r>
              <a:rPr lang="fa-IR" sz="20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BABAK"/>
              </a:rPr>
              <a:t>)</a:t>
            </a:r>
            <a:r>
              <a:rPr lang="fa-IR" sz="2100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BABAK"/>
              </a:rPr>
              <a:t>:</a:t>
            </a:r>
          </a:p>
          <a:p>
            <a:pPr>
              <a:lnSpc>
                <a:spcPct val="115000"/>
              </a:lnSpc>
            </a:pPr>
            <a:r>
              <a:rPr lang="en-US" sz="2400" dirty="0"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1- It </a:t>
            </a:r>
            <a:r>
              <a:rPr lang="en-US" sz="2400" b="1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may</a:t>
            </a:r>
            <a:r>
              <a:rPr lang="en-US" sz="2400" b="1" dirty="0"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 rain </a:t>
            </a:r>
            <a:r>
              <a:rPr lang="en-US" sz="2400" dirty="0"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tomorrow. 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r>
              <a:rPr lang="en-US" sz="2400" dirty="0"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2- It </a:t>
            </a:r>
            <a:r>
              <a:rPr lang="en-US" sz="2400" b="1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may</a:t>
            </a:r>
            <a:r>
              <a:rPr lang="en-US" sz="2400" b="1" dirty="0"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 be</a:t>
            </a:r>
            <a:r>
              <a:rPr lang="en-US" sz="2400" dirty="0"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 late, so don't wait for me.</a:t>
            </a:r>
            <a:endParaRPr lang="fa-IR" sz="2400" dirty="0">
              <a:latin typeface="Comic Sans MS" panose="030F0702030302020204" pitchFamily="66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15000"/>
              </a:lnSpc>
            </a:pPr>
            <a:r>
              <a:rPr lang="fa-IR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BABAK"/>
              </a:rPr>
              <a:t>2- اجازه انجام کار يا عملی 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Permission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) </a:t>
            </a:r>
            <a:r>
              <a:rPr lang="fa-IR" sz="20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BABAK"/>
              </a:rPr>
              <a:t>) </a:t>
            </a:r>
            <a:r>
              <a:rPr lang="fa-IR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BABAK"/>
              </a:rPr>
              <a:t>بيشتر در سبک رسمی :</a:t>
            </a:r>
          </a:p>
          <a:p>
            <a:pPr>
              <a:lnSpc>
                <a:spcPct val="115000"/>
              </a:lnSpc>
            </a:pPr>
            <a:r>
              <a:rPr lang="fa-IR" sz="2400" b="1" dirty="0"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US" sz="2400" b="1" dirty="0"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en-US" sz="2400" b="1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May</a:t>
            </a:r>
            <a:r>
              <a:rPr lang="en-US" sz="2400" b="1" dirty="0"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en-US" sz="2400" b="1" dirty="0"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 use</a:t>
            </a:r>
            <a:r>
              <a:rPr lang="en-US" sz="2400" dirty="0"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 your cellphone?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r>
              <a:rPr lang="fa-IR" sz="2400" b="1" dirty="0"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r>
              <a:rPr lang="en-US" sz="2400" b="1" dirty="0"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en-US" sz="2400" b="1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May</a:t>
            </a:r>
            <a:r>
              <a:rPr lang="en-US" sz="2400" b="1" dirty="0"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I </a:t>
            </a:r>
            <a:r>
              <a:rPr lang="en-US" sz="2400" b="1" dirty="0"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leave</a:t>
            </a:r>
            <a:r>
              <a:rPr lang="en-US" sz="2400" dirty="0"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 the classroom?</a:t>
            </a:r>
            <a:endParaRPr lang="fa-IR" sz="2400" dirty="0">
              <a:latin typeface="Comic Sans MS" panose="030F0702030302020204" pitchFamily="66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endParaRPr lang="fa-IR" sz="2400" dirty="0">
              <a:latin typeface="Comic Sans MS" panose="030F0702030302020204" pitchFamily="66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15000"/>
              </a:lnSpc>
            </a:pPr>
            <a:r>
              <a:rPr lang="fa-IR" sz="2400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BABAK"/>
              </a:rPr>
              <a:t>3- </a:t>
            </a:r>
            <a:r>
              <a:rPr lang="fa-IR" sz="24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BABAK"/>
              </a:rPr>
              <a:t>برای بيان</a:t>
            </a:r>
            <a:r>
              <a:rPr lang="fa-IR" sz="2400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BABAK"/>
              </a:rPr>
              <a:t> آرزو و اميد </a:t>
            </a:r>
            <a:r>
              <a:rPr lang="fa-IR" sz="2000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BABAK"/>
              </a:rPr>
              <a:t>(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Wishes and Hopes</a:t>
            </a:r>
            <a:r>
              <a:rPr lang="fa-IR" sz="2000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BABAK"/>
              </a:rPr>
              <a:t>)</a:t>
            </a:r>
            <a:r>
              <a:rPr lang="fa-IR" sz="2400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BABAK"/>
              </a:rPr>
              <a:t> :</a:t>
            </a:r>
          </a:p>
          <a:p>
            <a:pPr>
              <a:lnSpc>
                <a:spcPct val="115000"/>
              </a:lnSpc>
            </a:pPr>
            <a:r>
              <a:rPr lang="fa-IR" sz="2400" dirty="0"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5</a:t>
            </a:r>
            <a:r>
              <a:rPr lang="en-US" sz="2400" dirty="0"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en-US" sz="2400" b="1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May</a:t>
            </a:r>
            <a:r>
              <a:rPr lang="en-US" sz="2400" b="1" dirty="0"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God </a:t>
            </a:r>
            <a:r>
              <a:rPr lang="en-US" sz="2400" b="1" dirty="0"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be</a:t>
            </a:r>
            <a:r>
              <a:rPr lang="en-US" sz="2400" dirty="0"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 with you.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r>
              <a:rPr lang="fa-IR" sz="2400" dirty="0"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6</a:t>
            </a:r>
            <a:r>
              <a:rPr lang="en-US" sz="2400" dirty="0"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-</a:t>
            </a:r>
            <a:r>
              <a:rPr lang="en-US" sz="2400" b="1" dirty="0"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May</a:t>
            </a:r>
            <a:r>
              <a:rPr lang="en-US" sz="2400" b="1" dirty="0"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she </a:t>
            </a:r>
            <a:r>
              <a:rPr lang="en-US" sz="2400" b="1" dirty="0"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rest</a:t>
            </a:r>
            <a:r>
              <a:rPr lang="en-US" sz="2400" dirty="0"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 in peace</a:t>
            </a:r>
            <a:r>
              <a:rPr lang="fa-IR" sz="2400" dirty="0"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rainy.png">
            <a:extLst>
              <a:ext uri="{FF2B5EF4-FFF2-40B4-BE49-F238E27FC236}">
                <a16:creationId xmlns:a16="http://schemas.microsoft.com/office/drawing/2014/main" id="{649B1FEE-9DB0-4D1E-A377-4CBCF44B98F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98468" y="2060848"/>
            <a:ext cx="1944216" cy="1008112"/>
          </a:xfrm>
          <a:prstGeom prst="rect">
            <a:avLst/>
          </a:prstGeom>
        </p:spPr>
      </p:pic>
      <p:pic>
        <p:nvPicPr>
          <p:cNvPr id="4" name="Picture 3" descr="may i.jpg">
            <a:extLst>
              <a:ext uri="{FF2B5EF4-FFF2-40B4-BE49-F238E27FC236}">
                <a16:creationId xmlns:a16="http://schemas.microsoft.com/office/drawing/2014/main" id="{5A4B38E6-16B1-47D7-963A-83463389D5D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72590" y="3645024"/>
            <a:ext cx="1425878" cy="1282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623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AB9AF9F-8A86-4793-B673-E6E3C469DEEA}"/>
              </a:ext>
            </a:extLst>
          </p:cNvPr>
          <p:cNvSpPr/>
          <p:nvPr/>
        </p:nvSpPr>
        <p:spPr>
          <a:xfrm>
            <a:off x="261764" y="0"/>
            <a:ext cx="11377264" cy="65828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dirty="0"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15000"/>
              </a:lnSpc>
            </a:pPr>
            <a:r>
              <a:rPr lang="fa-IR" sz="2800" b="1" dirty="0">
                <a:latin typeface="Comic Sans MS" panose="030F0702030302020204" pitchFamily="66" charset="0"/>
                <a:ea typeface="Calibri" panose="020F0502020204030204" pitchFamily="34" charset="0"/>
                <a:cs typeface="BABAK"/>
              </a:rPr>
              <a:t>موارد کاربرد </a:t>
            </a:r>
            <a:r>
              <a:rPr lang="en-US" sz="2800" b="1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BABAK"/>
              </a:rPr>
              <a:t>Should</a:t>
            </a:r>
            <a:r>
              <a:rPr lang="fa-IR" sz="2800" b="1" dirty="0">
                <a:latin typeface="Comic Sans MS" panose="030F0702030302020204" pitchFamily="66" charset="0"/>
                <a:ea typeface="Calibri" panose="020F0502020204030204" pitchFamily="34" charset="0"/>
                <a:cs typeface="BABAK"/>
              </a:rPr>
              <a:t> :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15000"/>
              </a:lnSpc>
            </a:pPr>
            <a:r>
              <a:rPr lang="fa-IR" sz="2200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BABAK"/>
              </a:rPr>
              <a:t>1-</a:t>
            </a:r>
            <a:r>
              <a:rPr lang="fa-IR" sz="22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BABAK"/>
              </a:rPr>
              <a:t> برای بيان </a:t>
            </a:r>
            <a:r>
              <a:rPr lang="fa-IR" sz="2200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BABAK"/>
              </a:rPr>
              <a:t>نصيحت ، توصيه</a:t>
            </a:r>
            <a:r>
              <a:rPr lang="fa-IR" sz="22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omic Sans MS" panose="030F0702030302020204" pitchFamily="66" charset="0"/>
              </a:rPr>
              <a:t> </a:t>
            </a:r>
            <a:r>
              <a:rPr lang="fa-IR" sz="2200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BABAK"/>
              </a:rPr>
              <a:t>و</a:t>
            </a:r>
            <a:r>
              <a:rPr lang="fa-IR" sz="22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omic Sans MS" panose="030F0702030302020204" pitchFamily="66" charset="0"/>
              </a:rPr>
              <a:t> </a:t>
            </a:r>
            <a:r>
              <a:rPr lang="fa-IR" sz="2200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BABAK"/>
              </a:rPr>
              <a:t>بهتر بودن</a:t>
            </a:r>
            <a:r>
              <a:rPr lang="fa-IR" sz="22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omic Sans MS" panose="030F0702030302020204" pitchFamily="66" charset="0"/>
              </a:rPr>
              <a:t> </a:t>
            </a:r>
            <a:r>
              <a:rPr lang="fa-IR" sz="2200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BABAK"/>
              </a:rPr>
              <a:t>انجام کار يا عملی</a:t>
            </a:r>
            <a:r>
              <a:rPr lang="fa-IR" sz="22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BABAK"/>
              </a:rPr>
              <a:t> در </a:t>
            </a:r>
            <a:r>
              <a:rPr lang="fa-IR" sz="2200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BABAK"/>
              </a:rPr>
              <a:t>زمان حال و آينده </a:t>
            </a:r>
            <a:r>
              <a:rPr lang="fa-IR" sz="2000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BABAK"/>
              </a:rPr>
              <a:t>(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BABAK"/>
              </a:rPr>
              <a:t>Advice &amp; recommendation</a:t>
            </a:r>
            <a:r>
              <a:rPr lang="fa-IR" sz="2000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BABAK"/>
              </a:rPr>
              <a:t>)</a:t>
            </a:r>
            <a:endParaRPr lang="en-US" sz="2000" b="1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  <a:ea typeface="Calibri" panose="020F0502020204030204" pitchFamily="34" charset="0"/>
              <a:cs typeface="BABAK"/>
            </a:endParaRPr>
          </a:p>
          <a:p>
            <a:pPr algn="r" rtl="1">
              <a:lnSpc>
                <a:spcPct val="115000"/>
              </a:lnSpc>
            </a:pPr>
            <a:endParaRPr lang="en-US" sz="200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28600">
              <a:lnSpc>
                <a:spcPct val="115000"/>
              </a:lnSpc>
              <a:spcAft>
                <a:spcPts val="1000"/>
              </a:spcAft>
            </a:pPr>
            <a:r>
              <a:rPr lang="en-US" sz="2000" dirty="0"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1.You look tired. You </a:t>
            </a:r>
            <a:r>
              <a:rPr lang="en-US" sz="2000" b="1" dirty="0">
                <a:solidFill>
                  <a:srgbClr val="7030A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should</a:t>
            </a:r>
            <a:r>
              <a:rPr lang="en-US" sz="2000" dirty="0"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go</a:t>
            </a:r>
            <a:r>
              <a:rPr lang="en-US" sz="2000" dirty="0"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 to bed.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28600">
              <a:lnSpc>
                <a:spcPct val="115000"/>
              </a:lnSpc>
              <a:spcAft>
                <a:spcPts val="1000"/>
              </a:spcAft>
            </a:pPr>
            <a:r>
              <a:rPr lang="en-US" sz="2000" dirty="0"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2.I think the government </a:t>
            </a:r>
            <a:r>
              <a:rPr lang="en-US" sz="2000" b="1" dirty="0">
                <a:solidFill>
                  <a:srgbClr val="7030A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should</a:t>
            </a:r>
            <a:r>
              <a:rPr lang="en-US" sz="2000" dirty="0"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do</a:t>
            </a:r>
            <a:r>
              <a:rPr lang="en-US" sz="2000" dirty="0"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 more to help homeless people.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15000"/>
              </a:lnSpc>
              <a:spcAft>
                <a:spcPts val="1000"/>
              </a:spcAft>
            </a:pPr>
            <a:r>
              <a:rPr lang="en-US" sz="2000" dirty="0"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fa-IR" sz="2200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BABAK"/>
              </a:rPr>
              <a:t>2</a:t>
            </a:r>
            <a:r>
              <a:rPr lang="fa-IR" sz="22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BABAK"/>
              </a:rPr>
              <a:t>- برای بيان </a:t>
            </a:r>
            <a:r>
              <a:rPr lang="fa-IR" sz="2200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BABAK"/>
              </a:rPr>
              <a:t>انجام وظيفه و مسوليت </a:t>
            </a:r>
            <a:r>
              <a:rPr lang="fa-IR" sz="20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BABAK"/>
              </a:rPr>
              <a:t>( 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Responsibility or Duty</a:t>
            </a:r>
            <a:r>
              <a:rPr lang="fa-IR" sz="20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BABAK"/>
              </a:rPr>
              <a:t> ) :</a:t>
            </a:r>
            <a:endParaRPr lang="en-US" sz="200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28600">
              <a:lnSpc>
                <a:spcPct val="115000"/>
              </a:lnSpc>
              <a:spcAft>
                <a:spcPts val="1000"/>
              </a:spcAft>
            </a:pPr>
            <a:r>
              <a:rPr lang="en-US" sz="2000" dirty="0"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3.I</a:t>
            </a:r>
            <a:r>
              <a:rPr lang="en-US" sz="2000" b="1" dirty="0"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solidFill>
                  <a:srgbClr val="7030A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should</a:t>
            </a:r>
            <a:r>
              <a:rPr lang="en-US" sz="2000" b="1" dirty="0"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 visit</a:t>
            </a:r>
            <a:r>
              <a:rPr lang="en-US" sz="2000" dirty="0"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 my parents more often.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28600">
              <a:lnSpc>
                <a:spcPct val="115000"/>
              </a:lnSpc>
              <a:spcAft>
                <a:spcPts val="1000"/>
              </a:spcAft>
            </a:pPr>
            <a:r>
              <a:rPr lang="en-US" sz="2000" dirty="0"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4.A student </a:t>
            </a:r>
            <a:r>
              <a:rPr lang="en-US" sz="2000" b="1" dirty="0">
                <a:solidFill>
                  <a:srgbClr val="7030A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shouldn't</a:t>
            </a:r>
            <a:r>
              <a:rPr lang="en-US" sz="2000" dirty="0"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waste</a:t>
            </a:r>
            <a:r>
              <a:rPr lang="en-US" sz="2000" dirty="0"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 his parents' money.</a:t>
            </a:r>
            <a:r>
              <a:rPr lang="en-US" sz="2000" dirty="0">
                <a:latin typeface="BABAK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fa-IR" sz="2200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BABAK"/>
              </a:rPr>
              <a:t>3-</a:t>
            </a:r>
            <a:r>
              <a:rPr lang="fa-IR" sz="22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BABAK"/>
              </a:rPr>
              <a:t> برای بيان</a:t>
            </a:r>
            <a:r>
              <a:rPr lang="fa-IR" sz="2200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BABAK"/>
              </a:rPr>
              <a:t> انتظار </a:t>
            </a:r>
            <a:r>
              <a:rPr lang="fa-IR" sz="2000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BABAK"/>
              </a:rPr>
              <a:t>( 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BABAK"/>
              </a:rPr>
              <a:t>Expectations</a:t>
            </a:r>
            <a:r>
              <a:rPr lang="fa-IR" sz="20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BABAK"/>
              </a:rPr>
              <a:t> ) : </a:t>
            </a:r>
            <a:endParaRPr lang="en-US" sz="200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28600">
              <a:lnSpc>
                <a:spcPct val="115000"/>
              </a:lnSpc>
              <a:spcAft>
                <a:spcPts val="1000"/>
              </a:spcAft>
            </a:pPr>
            <a:r>
              <a:rPr lang="en-US" sz="2000" dirty="0"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5.We </a:t>
            </a:r>
            <a:r>
              <a:rPr lang="en-US" sz="2000" b="1" dirty="0">
                <a:solidFill>
                  <a:srgbClr val="7030A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should</a:t>
            </a:r>
            <a:r>
              <a:rPr lang="en-US" sz="2000" dirty="0"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reach</a:t>
            </a:r>
            <a:r>
              <a:rPr lang="en-US" sz="2000" dirty="0"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 the airport in about twenty minutes. (The traffic is not heavy. The streets are dry. I only live eight miles from the airport. I have made this trip many times.)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28600">
              <a:lnSpc>
                <a:spcPct val="115000"/>
              </a:lnSpc>
              <a:spcAft>
                <a:spcPts val="1000"/>
              </a:spcAft>
            </a:pPr>
            <a:r>
              <a:rPr lang="en-US" sz="2000" dirty="0"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6.Ali</a:t>
            </a:r>
            <a:r>
              <a:rPr lang="en-US" sz="2000" b="1" dirty="0"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solidFill>
                  <a:srgbClr val="7030A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should</a:t>
            </a:r>
            <a:r>
              <a:rPr lang="en-US" sz="2000" b="1" dirty="0"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 get</a:t>
            </a:r>
            <a:r>
              <a:rPr lang="en-US" sz="2000" dirty="0"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 an A in grammar.</a:t>
            </a:r>
            <a:r>
              <a:rPr lang="en-US" sz="2000" b="1" dirty="0"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 ( </a:t>
            </a:r>
            <a:r>
              <a:rPr lang="en-US" sz="2000" dirty="0"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He has received high grades on all his tests, attends all classes and completes all homework.)  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AEF4D9-FE29-4601-87A5-64DEE0BCBD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9047" y="1268760"/>
            <a:ext cx="1296144" cy="7917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237957C-5D0E-4A2D-859A-A9CE7FCE990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7119" y="3462674"/>
            <a:ext cx="1272540" cy="8686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07772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45FE675-FC19-4D4A-917B-16C9F27BB6A7}"/>
              </a:ext>
            </a:extLst>
          </p:cNvPr>
          <p:cNvSpPr/>
          <p:nvPr/>
        </p:nvSpPr>
        <p:spPr>
          <a:xfrm>
            <a:off x="333772" y="476672"/>
            <a:ext cx="11377264" cy="52649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15000"/>
              </a:lnSpc>
            </a:pPr>
            <a:r>
              <a:rPr lang="fa-IR" sz="3200" b="1" dirty="0">
                <a:latin typeface="Comic Sans MS" panose="030F0702030302020204" pitchFamily="66" charset="0"/>
                <a:ea typeface="Calibri" panose="020F0502020204030204" pitchFamily="34" charset="0"/>
                <a:cs typeface="BABAK"/>
              </a:rPr>
              <a:t>موارد کاربرد (</a:t>
            </a:r>
            <a:r>
              <a:rPr lang="en-US" sz="3200" b="1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BABAK"/>
              </a:rPr>
              <a:t>must</a:t>
            </a:r>
            <a:r>
              <a:rPr lang="fa-IR" sz="3200" b="1" dirty="0">
                <a:latin typeface="Comic Sans MS" panose="030F0702030302020204" pitchFamily="66" charset="0"/>
                <a:ea typeface="Calibri" panose="020F0502020204030204" pitchFamily="34" charset="0"/>
                <a:cs typeface="BABAK"/>
              </a:rPr>
              <a:t>) :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15000"/>
              </a:lnSpc>
            </a:pPr>
            <a:r>
              <a:rPr lang="fa-IR" sz="24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BABAK"/>
              </a:rPr>
              <a:t>1- برای بيان الزام و ضرورت شديد شخصی: 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( Strong Personal Obligation/ Necessity)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BABAK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2000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28600">
              <a:lnSpc>
                <a:spcPct val="115000"/>
              </a:lnSpc>
            </a:pPr>
            <a:r>
              <a:rPr lang="en-US" sz="2400" dirty="0"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1. I </a:t>
            </a:r>
            <a:r>
              <a:rPr lang="en-US" sz="2400" b="1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must</a:t>
            </a:r>
            <a:r>
              <a:rPr lang="en-US" sz="2400" dirty="0"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go</a:t>
            </a:r>
            <a:r>
              <a:rPr lang="en-US" sz="2400" dirty="0"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 to bed earlier.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28600"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2.I </a:t>
            </a:r>
            <a:r>
              <a:rPr lang="en-US" sz="2400" b="1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must</a:t>
            </a:r>
            <a:r>
              <a:rPr lang="en-US" sz="2400" dirty="0"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buy</a:t>
            </a:r>
            <a:r>
              <a:rPr lang="en-US" sz="2400" dirty="0"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 some new clothes. My clothes look so old.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15000"/>
              </a:lnSpc>
            </a:pPr>
            <a:r>
              <a:rPr lang="fa-IR" sz="24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BABAK"/>
              </a:rPr>
              <a:t>2- برای بيان استنباط و نتيجه گيری 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BABAK"/>
              </a:rPr>
              <a:t>(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Deduction and Conclusion) 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sz="2400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28600"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3.He is so small. He </a:t>
            </a:r>
            <a:r>
              <a:rPr lang="en-US" sz="2400" b="1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must</a:t>
            </a:r>
            <a:r>
              <a:rPr lang="en-US" sz="2400" dirty="0"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be</a:t>
            </a:r>
            <a:r>
              <a:rPr lang="en-US" sz="2400" dirty="0"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 no more than 4 years old.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28600"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4.You </a:t>
            </a:r>
            <a:r>
              <a:rPr lang="en-US" sz="2400" b="1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must</a:t>
            </a:r>
            <a:r>
              <a:rPr lang="en-US" sz="2400" dirty="0"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be</a:t>
            </a:r>
            <a:r>
              <a:rPr lang="en-US" sz="2400" dirty="0"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 Anna's sister- you look like her.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04800" marR="0" indent="-360045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fa-IR" sz="240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BABAK"/>
              </a:rPr>
              <a:t>3- در</a:t>
            </a:r>
            <a:r>
              <a:rPr lang="fa-IR" sz="24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BABAK"/>
              </a:rPr>
              <a:t> اطلاعيه های</a:t>
            </a:r>
            <a:r>
              <a:rPr lang="fa-IR" sz="240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BABAK"/>
              </a:rPr>
              <a:t> عمومی و</a:t>
            </a:r>
            <a:r>
              <a:rPr lang="fa-IR" sz="24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BABAK"/>
              </a:rPr>
              <a:t> علايم هشدار </a:t>
            </a:r>
            <a:r>
              <a:rPr lang="fa-IR" sz="240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BABAK"/>
              </a:rPr>
              <a:t>دهنده که نشانگر</a:t>
            </a:r>
            <a:r>
              <a:rPr lang="fa-IR" sz="24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BABAK"/>
              </a:rPr>
              <a:t> قوانين ، امر و نهی </a:t>
            </a:r>
            <a:r>
              <a:rPr lang="fa-IR" sz="240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BABAK"/>
              </a:rPr>
              <a:t>و ... می باشد.</a:t>
            </a:r>
            <a:r>
              <a:rPr lang="fa-IR" sz="24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BABAK"/>
              </a:rPr>
              <a:t> </a:t>
            </a:r>
            <a:endParaRPr lang="en-US" sz="2400" b="1" dirty="0">
              <a:solidFill>
                <a:schemeClr val="accent2">
                  <a:lumMod val="50000"/>
                </a:schemeClr>
              </a:solidFill>
              <a:latin typeface="Comic Sans MS" panose="030F0702030302020204" pitchFamily="66" charset="0"/>
              <a:ea typeface="Calibri" panose="020F0502020204030204" pitchFamily="34" charset="0"/>
              <a:cs typeface="BABAK"/>
            </a:endParaRPr>
          </a:p>
          <a:p>
            <a:pPr marL="304800" marR="0" indent="-360045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28600">
              <a:lnSpc>
                <a:spcPct val="115000"/>
              </a:lnSpc>
            </a:pPr>
            <a:r>
              <a:rPr lang="en-US" sz="2400" dirty="0"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5.You </a:t>
            </a:r>
            <a:r>
              <a:rPr lang="en-US" sz="2400" b="1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must</a:t>
            </a:r>
            <a:r>
              <a:rPr lang="en-US" sz="2400" dirty="0"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wash</a:t>
            </a:r>
            <a:r>
              <a:rPr lang="en-US" sz="2400" dirty="0"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 your hands before returning to work. 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28600"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6.You</a:t>
            </a:r>
            <a:r>
              <a:rPr lang="en-US" sz="2400" b="1" dirty="0"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must</a:t>
            </a:r>
            <a:r>
              <a:rPr lang="en-US" sz="2400" dirty="0"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leave</a:t>
            </a:r>
            <a:r>
              <a:rPr lang="en-US" sz="2400" dirty="0"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 the building if the fire alarm sounds.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3B6A68-1190-4549-8D87-95D7A43B473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4692" y="1556792"/>
            <a:ext cx="1272540" cy="845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19C8D9B-C9DA-44BC-9F46-F1499D9217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6661" y="2996952"/>
            <a:ext cx="1272540" cy="11384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5C7EABE-0093-4590-B99D-24F1C983CB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6886" y="4486789"/>
            <a:ext cx="1368152" cy="1138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022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74285" y="739611"/>
            <a:ext cx="9224724" cy="461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US" sz="2399" b="1" dirty="0">
                <a:latin typeface="Comic Sans MS" panose="030F0702030302020204" pitchFamily="66" charset="0"/>
              </a:rPr>
              <a:t> </a:t>
            </a:r>
            <a:r>
              <a:rPr lang="en-US" sz="2399" b="1" dirty="0">
                <a:solidFill>
                  <a:srgbClr val="FF0000"/>
                </a:solidFill>
                <a:latin typeface="Comic Sans MS" panose="030F0702030302020204" pitchFamily="66" charset="0"/>
              </a:rPr>
              <a:t>B</a:t>
            </a:r>
            <a:r>
              <a:rPr lang="en-US" sz="2399" b="1" dirty="0">
                <a:solidFill>
                  <a:srgbClr val="00B050"/>
                </a:solidFill>
                <a:latin typeface="Comic Sans MS" panose="030F0702030302020204" pitchFamily="66" charset="0"/>
              </a:rPr>
              <a:t>. Read the following examples. Compare their meanings.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90229" y="2152405"/>
            <a:ext cx="7959672" cy="40923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9" b="1" dirty="0">
                <a:latin typeface="Comic Sans MS" panose="030F0702030302020204" pitchFamily="66" charset="0"/>
              </a:rPr>
              <a:t>I</a:t>
            </a:r>
          </a:p>
          <a:p>
            <a:endParaRPr lang="en-US" sz="1999" b="1" dirty="0">
              <a:latin typeface="Comic Sans MS" panose="030F0702030302020204" pitchFamily="66" charset="0"/>
            </a:endParaRPr>
          </a:p>
          <a:p>
            <a:r>
              <a:rPr lang="en-US" sz="1999" b="1" dirty="0">
                <a:latin typeface="Comic Sans MS" panose="030F0702030302020204" pitchFamily="66" charset="0"/>
              </a:rPr>
              <a:t>You                    </a:t>
            </a:r>
            <a:r>
              <a:rPr lang="en-US" sz="1999" b="1" dirty="0">
                <a:solidFill>
                  <a:srgbClr val="FF0000"/>
                </a:solidFill>
                <a:latin typeface="Comic Sans MS" panose="030F0702030302020204" pitchFamily="66" charset="0"/>
              </a:rPr>
              <a:t>can</a:t>
            </a:r>
            <a:r>
              <a:rPr lang="en-US" sz="1999" b="1" dirty="0">
                <a:latin typeface="Comic Sans MS" panose="030F0702030302020204" pitchFamily="66" charset="0"/>
              </a:rPr>
              <a:t> speak English.</a:t>
            </a:r>
          </a:p>
          <a:p>
            <a:endParaRPr lang="en-US" sz="1999" b="1" dirty="0">
              <a:latin typeface="Comic Sans MS" panose="030F0702030302020204" pitchFamily="66" charset="0"/>
            </a:endParaRPr>
          </a:p>
          <a:p>
            <a:r>
              <a:rPr lang="en-US" sz="1999" b="1" dirty="0">
                <a:latin typeface="Comic Sans MS" panose="030F0702030302020204" pitchFamily="66" charset="0"/>
              </a:rPr>
              <a:t>He                     </a:t>
            </a:r>
            <a:r>
              <a:rPr lang="en-US" sz="1999" b="1" dirty="0">
                <a:solidFill>
                  <a:srgbClr val="FF0000"/>
                </a:solidFill>
                <a:latin typeface="Comic Sans MS" panose="030F0702030302020204" pitchFamily="66" charset="0"/>
              </a:rPr>
              <a:t>may</a:t>
            </a:r>
            <a:r>
              <a:rPr lang="en-US" sz="1999" b="1" dirty="0">
                <a:latin typeface="Comic Sans MS" panose="030F0702030302020204" pitchFamily="66" charset="0"/>
              </a:rPr>
              <a:t> watch TV</a:t>
            </a:r>
          </a:p>
          <a:p>
            <a:endParaRPr lang="en-US" sz="1999" b="1" dirty="0">
              <a:latin typeface="Comic Sans MS" panose="030F0702030302020204" pitchFamily="66" charset="0"/>
            </a:endParaRPr>
          </a:p>
          <a:p>
            <a:r>
              <a:rPr lang="en-US" sz="1999" b="1" dirty="0">
                <a:latin typeface="Comic Sans MS" panose="030F0702030302020204" pitchFamily="66" charset="0"/>
              </a:rPr>
              <a:t>She                    </a:t>
            </a:r>
            <a:r>
              <a:rPr lang="en-US" sz="1999" b="1" dirty="0">
                <a:solidFill>
                  <a:srgbClr val="FF0000"/>
                </a:solidFill>
                <a:latin typeface="Comic Sans MS" panose="030F0702030302020204" pitchFamily="66" charset="0"/>
              </a:rPr>
              <a:t>must</a:t>
            </a:r>
            <a:r>
              <a:rPr lang="en-US" sz="1999" b="1" dirty="0">
                <a:latin typeface="Comic Sans MS" panose="030F0702030302020204" pitchFamily="66" charset="0"/>
              </a:rPr>
              <a:t> get a passport first.</a:t>
            </a:r>
          </a:p>
          <a:p>
            <a:endParaRPr lang="en-US" sz="1999" b="1" dirty="0">
              <a:latin typeface="Comic Sans MS" panose="030F0702030302020204" pitchFamily="66" charset="0"/>
            </a:endParaRPr>
          </a:p>
          <a:p>
            <a:r>
              <a:rPr lang="en-US" sz="1999" b="1" dirty="0">
                <a:latin typeface="Comic Sans MS" panose="030F0702030302020204" pitchFamily="66" charset="0"/>
              </a:rPr>
              <a:t>We                     </a:t>
            </a:r>
            <a:r>
              <a:rPr lang="en-US" sz="1999" b="1" dirty="0">
                <a:solidFill>
                  <a:srgbClr val="FF0000"/>
                </a:solidFill>
                <a:latin typeface="Comic Sans MS" panose="030F0702030302020204" pitchFamily="66" charset="0"/>
              </a:rPr>
              <a:t>should</a:t>
            </a:r>
            <a:r>
              <a:rPr lang="en-US" sz="1999" b="1" dirty="0">
                <a:latin typeface="Comic Sans MS" panose="030F0702030302020204" pitchFamily="66" charset="0"/>
              </a:rPr>
              <a:t> be careful in a foreign country.</a:t>
            </a:r>
          </a:p>
          <a:p>
            <a:endParaRPr lang="en-US" sz="1999" b="1" dirty="0">
              <a:latin typeface="Comic Sans MS" panose="030F0702030302020204" pitchFamily="66" charset="0"/>
            </a:endParaRPr>
          </a:p>
          <a:p>
            <a:r>
              <a:rPr lang="en-US" sz="1999" b="1" dirty="0">
                <a:latin typeface="Comic Sans MS" panose="030F0702030302020204" pitchFamily="66" charset="0"/>
              </a:rPr>
              <a:t>They</a:t>
            </a:r>
          </a:p>
          <a:p>
            <a:endParaRPr lang="en-US" sz="1999" b="1" dirty="0">
              <a:latin typeface="Comic Sans MS" panose="030F0702030302020204" pitchFamily="66" charset="0"/>
            </a:endParaRPr>
          </a:p>
          <a:p>
            <a:endParaRPr lang="en-US" sz="1999" b="1" dirty="0">
              <a:latin typeface="Comic Sans MS" panose="030F0702030302020204" pitchFamily="66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524641" y="1829370"/>
            <a:ext cx="9233" cy="40350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2262321" y="1829370"/>
            <a:ext cx="8587579" cy="403508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  <p:sp>
        <p:nvSpPr>
          <p:cNvPr id="9" name="Flowchart: Terminator 8"/>
          <p:cNvSpPr/>
          <p:nvPr/>
        </p:nvSpPr>
        <p:spPr>
          <a:xfrm>
            <a:off x="5143315" y="1265946"/>
            <a:ext cx="2825591" cy="563424"/>
          </a:xfrm>
          <a:prstGeom prst="flowChartTerminator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99" b="1" dirty="0">
                <a:solidFill>
                  <a:schemeClr val="bg2">
                    <a:lumMod val="10000"/>
                  </a:schemeClr>
                </a:solidFill>
                <a:latin typeface="Comic Sans MS" panose="030F0702030302020204" pitchFamily="66" charset="0"/>
              </a:rPr>
              <a:t>Affirmative</a:t>
            </a:r>
          </a:p>
        </p:txBody>
      </p:sp>
    </p:spTree>
    <p:extLst>
      <p:ext uri="{BB962C8B-B14F-4D97-AF65-F5344CB8AC3E}">
        <p14:creationId xmlns:p14="http://schemas.microsoft.com/office/powerpoint/2010/main" val="2456826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706090" y="280522"/>
            <a:ext cx="6238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2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Read the following texts.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7313612" y="3656012"/>
            <a:ext cx="2209800" cy="1588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3" descr="E:\somaye falahi\Clone Images\lesson 4 vision 1\Screenshot_2017-02-16-11-05-57.png"/>
          <p:cNvPicPr>
            <a:picLocks noChangeAspect="1" noChangeArrowheads="1"/>
          </p:cNvPicPr>
          <p:nvPr/>
        </p:nvPicPr>
        <p:blipFill>
          <a:blip r:embed="rId2"/>
          <a:srcRect l="7526" t="19755" r="24740" b="39323"/>
          <a:stretch>
            <a:fillRect/>
          </a:stretch>
        </p:blipFill>
        <p:spPr bwMode="auto">
          <a:xfrm>
            <a:off x="1522412" y="891763"/>
            <a:ext cx="9144000" cy="5659249"/>
          </a:xfrm>
          <a:prstGeom prst="rect">
            <a:avLst/>
          </a:prstGeom>
          <a:noFill/>
        </p:spPr>
      </p:pic>
      <p:cxnSp>
        <p:nvCxnSpPr>
          <p:cNvPr id="21" name="Straight Connector 20"/>
          <p:cNvCxnSpPr/>
          <p:nvPr/>
        </p:nvCxnSpPr>
        <p:spPr>
          <a:xfrm>
            <a:off x="5689823" y="2004806"/>
            <a:ext cx="1295400" cy="1588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435068" y="2294715"/>
            <a:ext cx="2514600" cy="1588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6483108" y="2587040"/>
            <a:ext cx="1295400" cy="1588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534664" y="2887271"/>
            <a:ext cx="1295400" cy="1588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706090" y="3222118"/>
            <a:ext cx="1295400" cy="1588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cxnSpLocks/>
          </p:cNvCxnSpPr>
          <p:nvPr/>
        </p:nvCxnSpPr>
        <p:spPr>
          <a:xfrm>
            <a:off x="3862164" y="3502596"/>
            <a:ext cx="1112255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6044668" y="3222118"/>
            <a:ext cx="1295400" cy="1588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5256212" y="3806893"/>
            <a:ext cx="1295400" cy="1588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917948" y="1727761"/>
            <a:ext cx="1295400" cy="1588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8093342" y="1727761"/>
            <a:ext cx="1295400" cy="1588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6797942" y="1396794"/>
            <a:ext cx="1295400" cy="1588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79213" y="1247477"/>
            <a:ext cx="10111185" cy="37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9" b="1" dirty="0">
                <a:latin typeface="Comic Sans MS" panose="030F0702030302020204" pitchFamily="66" charset="0"/>
              </a:rPr>
              <a:t>I</a:t>
            </a:r>
          </a:p>
          <a:p>
            <a:endParaRPr lang="en-US" sz="1999" b="1" dirty="0">
              <a:latin typeface="Comic Sans MS" panose="030F0702030302020204" pitchFamily="66" charset="0"/>
            </a:endParaRPr>
          </a:p>
          <a:p>
            <a:r>
              <a:rPr lang="en-US" sz="1999" b="1" dirty="0">
                <a:latin typeface="Comic Sans MS" panose="030F0702030302020204" pitchFamily="66" charset="0"/>
              </a:rPr>
              <a:t>You                  </a:t>
            </a:r>
            <a:r>
              <a:rPr lang="en-US" sz="1999" b="1" dirty="0">
                <a:solidFill>
                  <a:srgbClr val="7030A0"/>
                </a:solidFill>
                <a:latin typeface="Comic Sans MS" panose="030F0702030302020204" pitchFamily="66" charset="0"/>
              </a:rPr>
              <a:t>can</a:t>
            </a:r>
            <a:r>
              <a:rPr lang="en-US" sz="1999" b="1" dirty="0">
                <a:solidFill>
                  <a:srgbClr val="FF0000"/>
                </a:solidFill>
                <a:latin typeface="Comic Sans MS" panose="030F0702030302020204" pitchFamily="66" charset="0"/>
              </a:rPr>
              <a:t>not(can’t)</a:t>
            </a:r>
            <a:r>
              <a:rPr lang="en-US" sz="1999" b="1" dirty="0">
                <a:latin typeface="Comic Sans MS" panose="030F0702030302020204" pitchFamily="66" charset="0"/>
              </a:rPr>
              <a:t>speak Japanese.</a:t>
            </a:r>
          </a:p>
          <a:p>
            <a:endParaRPr lang="en-US" sz="1999" b="1" dirty="0">
              <a:latin typeface="Comic Sans MS" panose="030F0702030302020204" pitchFamily="66" charset="0"/>
            </a:endParaRPr>
          </a:p>
          <a:p>
            <a:r>
              <a:rPr lang="en-US" sz="1999" b="1" dirty="0">
                <a:latin typeface="Comic Sans MS" panose="030F0702030302020204" pitchFamily="66" charset="0"/>
              </a:rPr>
              <a:t>He                   </a:t>
            </a:r>
            <a:r>
              <a:rPr lang="en-US" sz="1999" b="1" dirty="0">
                <a:solidFill>
                  <a:srgbClr val="7030A0"/>
                </a:solidFill>
                <a:latin typeface="Comic Sans MS" panose="030F0702030302020204" pitchFamily="66" charset="0"/>
              </a:rPr>
              <a:t>may</a:t>
            </a:r>
            <a:r>
              <a:rPr lang="en-US" sz="1999" b="1" dirty="0">
                <a:solidFill>
                  <a:srgbClr val="FF0000"/>
                </a:solidFill>
                <a:latin typeface="Comic Sans MS" panose="030F0702030302020204" pitchFamily="66" charset="0"/>
              </a:rPr>
              <a:t> not </a:t>
            </a:r>
            <a:r>
              <a:rPr lang="en-US" sz="1999" b="1" dirty="0">
                <a:latin typeface="Comic Sans MS" panose="030F0702030302020204" pitchFamily="66" charset="0"/>
              </a:rPr>
              <a:t>watch TV.</a:t>
            </a:r>
          </a:p>
          <a:p>
            <a:endParaRPr lang="en-US" sz="1999" b="1" dirty="0">
              <a:latin typeface="Comic Sans MS" panose="030F0702030302020204" pitchFamily="66" charset="0"/>
            </a:endParaRPr>
          </a:p>
          <a:p>
            <a:r>
              <a:rPr lang="en-US" sz="1999" b="1" dirty="0">
                <a:latin typeface="Comic Sans MS" panose="030F0702030302020204" pitchFamily="66" charset="0"/>
              </a:rPr>
              <a:t>She                  </a:t>
            </a:r>
            <a:r>
              <a:rPr lang="en-US" sz="1999" b="1" dirty="0">
                <a:solidFill>
                  <a:srgbClr val="7030A0"/>
                </a:solidFill>
                <a:latin typeface="Comic Sans MS" panose="030F0702030302020204" pitchFamily="66" charset="0"/>
              </a:rPr>
              <a:t>must</a:t>
            </a:r>
            <a:r>
              <a:rPr lang="en-US" sz="1999" b="1" dirty="0">
                <a:solidFill>
                  <a:srgbClr val="FF0000"/>
                </a:solidFill>
                <a:latin typeface="Comic Sans MS" panose="030F0702030302020204" pitchFamily="66" charset="0"/>
              </a:rPr>
              <a:t> not </a:t>
            </a:r>
            <a:r>
              <a:rPr lang="en-US" sz="1999" b="1" dirty="0">
                <a:latin typeface="Comic Sans MS" panose="030F0702030302020204" pitchFamily="66" charset="0"/>
              </a:rPr>
              <a:t>get a passport first.</a:t>
            </a:r>
          </a:p>
          <a:p>
            <a:endParaRPr lang="en-US" sz="1999" b="1" dirty="0">
              <a:latin typeface="Comic Sans MS" panose="030F0702030302020204" pitchFamily="66" charset="0"/>
            </a:endParaRPr>
          </a:p>
          <a:p>
            <a:r>
              <a:rPr lang="en-US" sz="1999" b="1" dirty="0">
                <a:latin typeface="Comic Sans MS" panose="030F0702030302020204" pitchFamily="66" charset="0"/>
              </a:rPr>
              <a:t>We                   </a:t>
            </a:r>
            <a:r>
              <a:rPr lang="en-US" sz="1999" b="1" dirty="0">
                <a:solidFill>
                  <a:srgbClr val="7030A0"/>
                </a:solidFill>
                <a:latin typeface="Comic Sans MS" panose="030F0702030302020204" pitchFamily="66" charset="0"/>
              </a:rPr>
              <a:t>should</a:t>
            </a:r>
            <a:r>
              <a:rPr lang="en-US" sz="1999" b="1" dirty="0">
                <a:solidFill>
                  <a:srgbClr val="FF0000"/>
                </a:solidFill>
                <a:latin typeface="Comic Sans MS" panose="030F0702030302020204" pitchFamily="66" charset="0"/>
              </a:rPr>
              <a:t> not(</a:t>
            </a:r>
            <a:r>
              <a:rPr lang="en-US" sz="1999" b="1" dirty="0">
                <a:solidFill>
                  <a:srgbClr val="7030A0"/>
                </a:solidFill>
                <a:latin typeface="Comic Sans MS" panose="030F0702030302020204" pitchFamily="66" charset="0"/>
              </a:rPr>
              <a:t>should</a:t>
            </a:r>
            <a:r>
              <a:rPr lang="en-US" sz="1999" b="1" dirty="0">
                <a:solidFill>
                  <a:srgbClr val="FF0000"/>
                </a:solidFill>
                <a:latin typeface="Comic Sans MS" panose="030F0702030302020204" pitchFamily="66" charset="0"/>
              </a:rPr>
              <a:t>n’t)be </a:t>
            </a:r>
            <a:r>
              <a:rPr lang="en-US" sz="1999" b="1" dirty="0">
                <a:latin typeface="Comic Sans MS" panose="030F0702030302020204" pitchFamily="66" charset="0"/>
              </a:rPr>
              <a:t>careless in a foreign country.</a:t>
            </a:r>
          </a:p>
          <a:p>
            <a:endParaRPr lang="en-US" sz="1999" b="1" dirty="0">
              <a:latin typeface="Comic Sans MS" panose="030F0702030302020204" pitchFamily="66" charset="0"/>
            </a:endParaRPr>
          </a:p>
          <a:p>
            <a:r>
              <a:rPr lang="en-US" sz="1999" b="1" dirty="0">
                <a:latin typeface="Comic Sans MS" panose="030F0702030302020204" pitchFamily="66" charset="0"/>
              </a:rPr>
              <a:t>They</a:t>
            </a:r>
          </a:p>
          <a:p>
            <a:endParaRPr lang="en-US" sz="1999" b="1" dirty="0">
              <a:latin typeface="Comic Sans MS" panose="030F0702030302020204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76067" y="850416"/>
            <a:ext cx="9723358" cy="426609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  <p:cxnSp>
        <p:nvCxnSpPr>
          <p:cNvPr id="6" name="Straight Connector 5"/>
          <p:cNvCxnSpPr/>
          <p:nvPr/>
        </p:nvCxnSpPr>
        <p:spPr>
          <a:xfrm>
            <a:off x="3790539" y="850416"/>
            <a:ext cx="0" cy="426609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Flowchart: Terminator 6"/>
          <p:cNvSpPr/>
          <p:nvPr/>
        </p:nvSpPr>
        <p:spPr>
          <a:xfrm>
            <a:off x="5420332" y="305615"/>
            <a:ext cx="2760954" cy="535566"/>
          </a:xfrm>
          <a:prstGeom prst="flowChartTerminator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99" b="1" dirty="0">
                <a:solidFill>
                  <a:schemeClr val="bg2">
                    <a:lumMod val="10000"/>
                  </a:schemeClr>
                </a:solidFill>
                <a:latin typeface="Comic Sans MS" panose="030F0702030302020204" pitchFamily="66" charset="0"/>
              </a:rPr>
              <a:t>Negative</a:t>
            </a:r>
          </a:p>
        </p:txBody>
      </p:sp>
      <p:sp>
        <p:nvSpPr>
          <p:cNvPr id="8" name="Rectangle 7"/>
          <p:cNvSpPr/>
          <p:nvPr/>
        </p:nvSpPr>
        <p:spPr>
          <a:xfrm>
            <a:off x="2640910" y="5429205"/>
            <a:ext cx="8781496" cy="10153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797" indent="-342797">
              <a:buFont typeface="Wingdings" panose="05000000000000000000" pitchFamily="2" charset="2"/>
              <a:buChar char="§"/>
            </a:pPr>
            <a:r>
              <a:rPr lang="en-US" sz="1999" b="1" dirty="0">
                <a:latin typeface="Comic Sans MS" panose="030F0702030302020204" pitchFamily="66" charset="0"/>
              </a:rPr>
              <a:t>Children </a:t>
            </a:r>
            <a:r>
              <a:rPr lang="en-US" sz="1999" b="1" dirty="0">
                <a:solidFill>
                  <a:srgbClr val="7030A0"/>
                </a:solidFill>
                <a:latin typeface="Comic Sans MS" panose="030F0702030302020204" pitchFamily="66" charset="0"/>
              </a:rPr>
              <a:t>must</a:t>
            </a:r>
            <a:r>
              <a:rPr lang="en-US" sz="1999" b="1" dirty="0">
                <a:latin typeface="Comic Sans MS" panose="030F0702030302020204" pitchFamily="66" charset="0"/>
              </a:rPr>
              <a:t> </a:t>
            </a:r>
            <a:r>
              <a:rPr lang="en-US" sz="1999" b="1" dirty="0">
                <a:solidFill>
                  <a:srgbClr val="FF0000"/>
                </a:solidFill>
                <a:latin typeface="Comic Sans MS" panose="030F0702030302020204" pitchFamily="66" charset="0"/>
              </a:rPr>
              <a:t>not</a:t>
            </a:r>
            <a:r>
              <a:rPr lang="en-US" sz="1999" b="1" dirty="0">
                <a:latin typeface="Comic Sans MS" panose="030F0702030302020204" pitchFamily="66" charset="0"/>
              </a:rPr>
              <a:t> eat fast food. It is not good for their health.</a:t>
            </a:r>
          </a:p>
          <a:p>
            <a:r>
              <a:rPr lang="en-US" sz="1999" b="1" dirty="0">
                <a:latin typeface="Comic Sans MS" panose="030F0702030302020204" pitchFamily="66" charset="0"/>
              </a:rPr>
              <a:t> </a:t>
            </a:r>
          </a:p>
          <a:p>
            <a:pPr marL="342797" indent="-342797">
              <a:buFont typeface="Wingdings" panose="05000000000000000000" pitchFamily="2" charset="2"/>
              <a:buChar char="§"/>
            </a:pPr>
            <a:r>
              <a:rPr lang="en-US" sz="1999" b="1" dirty="0">
                <a:latin typeface="Comic Sans MS" panose="030F0702030302020204" pitchFamily="66" charset="0"/>
              </a:rPr>
              <a:t>Please help me. I </a:t>
            </a:r>
            <a:r>
              <a:rPr lang="en-US" sz="1999" b="1" dirty="0">
                <a:solidFill>
                  <a:srgbClr val="7030A0"/>
                </a:solidFill>
                <a:latin typeface="Comic Sans MS" panose="030F0702030302020204" pitchFamily="66" charset="0"/>
              </a:rPr>
              <a:t>can</a:t>
            </a:r>
            <a:r>
              <a:rPr lang="en-US" sz="1999" b="1" dirty="0">
                <a:solidFill>
                  <a:srgbClr val="FF0000"/>
                </a:solidFill>
                <a:latin typeface="Comic Sans MS" panose="030F0702030302020204" pitchFamily="66" charset="0"/>
              </a:rPr>
              <a:t>not</a:t>
            </a:r>
            <a:r>
              <a:rPr lang="en-US" sz="1999" b="1" dirty="0">
                <a:latin typeface="Comic Sans MS" panose="030F0702030302020204" pitchFamily="66" charset="0"/>
              </a:rPr>
              <a:t> swim. </a:t>
            </a:r>
          </a:p>
        </p:txBody>
      </p:sp>
    </p:spTree>
    <p:extLst>
      <p:ext uri="{BB962C8B-B14F-4D97-AF65-F5344CB8AC3E}">
        <p14:creationId xmlns:p14="http://schemas.microsoft.com/office/powerpoint/2010/main" val="57513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 descr="E:\somaye falahi\Clone Images\lesson 4 vision 1\Screenshot_2017-02-16-11-05-57.png"/>
          <p:cNvPicPr>
            <a:picLocks noChangeAspect="1" noChangeArrowheads="1"/>
          </p:cNvPicPr>
          <p:nvPr/>
        </p:nvPicPr>
        <p:blipFill>
          <a:blip r:embed="rId2"/>
          <a:srcRect l="7526" t="60677" r="22858" b="13923"/>
          <a:stretch>
            <a:fillRect/>
          </a:stretch>
        </p:blipFill>
        <p:spPr bwMode="auto">
          <a:xfrm>
            <a:off x="1522412" y="930929"/>
            <a:ext cx="9179932" cy="5420027"/>
          </a:xfrm>
          <a:prstGeom prst="rect">
            <a:avLst/>
          </a:prstGeom>
          <a:noFill/>
        </p:spPr>
      </p:pic>
      <p:cxnSp>
        <p:nvCxnSpPr>
          <p:cNvPr id="12" name="Straight Connector 11"/>
          <p:cNvCxnSpPr>
            <a:cxnSpLocks/>
          </p:cNvCxnSpPr>
          <p:nvPr/>
        </p:nvCxnSpPr>
        <p:spPr>
          <a:xfrm flipV="1">
            <a:off x="4006180" y="1836711"/>
            <a:ext cx="1227922" cy="1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639835" y="2295332"/>
            <a:ext cx="2133600" cy="1588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cxnSpLocks/>
          </p:cNvCxnSpPr>
          <p:nvPr/>
        </p:nvCxnSpPr>
        <p:spPr>
          <a:xfrm>
            <a:off x="1962610" y="3173953"/>
            <a:ext cx="1152128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cxnSpLocks/>
          </p:cNvCxnSpPr>
          <p:nvPr/>
        </p:nvCxnSpPr>
        <p:spPr>
          <a:xfrm flipV="1">
            <a:off x="7750596" y="3169040"/>
            <a:ext cx="1800200" cy="12881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cxnSpLocks/>
          </p:cNvCxnSpPr>
          <p:nvPr/>
        </p:nvCxnSpPr>
        <p:spPr>
          <a:xfrm>
            <a:off x="8350224" y="4581128"/>
            <a:ext cx="1704628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cxnSpLocks/>
          </p:cNvCxnSpPr>
          <p:nvPr/>
        </p:nvCxnSpPr>
        <p:spPr>
          <a:xfrm>
            <a:off x="4722102" y="5085184"/>
            <a:ext cx="2163549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cxnSpLocks/>
          </p:cNvCxnSpPr>
          <p:nvPr/>
        </p:nvCxnSpPr>
        <p:spPr>
          <a:xfrm>
            <a:off x="3774548" y="5517232"/>
            <a:ext cx="982355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cxnSpLocks/>
          </p:cNvCxnSpPr>
          <p:nvPr/>
        </p:nvCxnSpPr>
        <p:spPr>
          <a:xfrm flipV="1">
            <a:off x="2635108" y="5975853"/>
            <a:ext cx="1198966" cy="3758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cxnSpLocks/>
          </p:cNvCxnSpPr>
          <p:nvPr/>
        </p:nvCxnSpPr>
        <p:spPr>
          <a:xfrm>
            <a:off x="4265725" y="2711574"/>
            <a:ext cx="1507710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8166859" y="3640943"/>
            <a:ext cx="1676400" cy="1588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cxnSpLocks/>
          </p:cNvCxnSpPr>
          <p:nvPr/>
        </p:nvCxnSpPr>
        <p:spPr>
          <a:xfrm>
            <a:off x="7750596" y="4084897"/>
            <a:ext cx="2304256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Basis">
  <a:themeElements>
    <a:clrScheme name="Basi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D9D01AC2-EE7D-4E49-99EE-8E62E4E7E8A7}"/>
    </a:ext>
  </a:extLst>
</a:theme>
</file>

<file path=ppt/theme/theme2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true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1564227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Take your audience through a digital tunnel where they'll  burst through to the other side and see the information you want to present. Show them lists, charts, tables, SmartArt,  and pictures using a variety of layouts in widescreen (16X9) format. This design works well for subjects on science and technology, computers, communication, and more.   
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2012-05-11T02:04:00+00:00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2029-01-01T08:00:00+00:00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TP102895246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835483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REDMOND\v-vaddu</DisplayName>
        <AccountId>2567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15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0E41224-0370-4595-877C-23316CD80004}">
  <ds:schemaRefs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purl.org/dc/terms/"/>
    <ds:schemaRef ds:uri="http://purl.org/dc/elements/1.1/"/>
    <ds:schemaRef ds:uri="4873beb7-5857-4685-be1f-d57550cc96cc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74228E6B-D70C-44BB-A81F-A245495F612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2CCB507-0646-4A50-A4F7-7F385079D5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916</TotalTime>
  <Words>851</Words>
  <Application>Microsoft Office PowerPoint</Application>
  <PresentationFormat>Custom</PresentationFormat>
  <Paragraphs>123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B Lotus</vt:lpstr>
      <vt:lpstr>BABAK</vt:lpstr>
      <vt:lpstr>Calibri</vt:lpstr>
      <vt:lpstr>Comic Sans MS</vt:lpstr>
      <vt:lpstr>Corbel</vt:lpstr>
      <vt:lpstr>Times New Roman</vt:lpstr>
      <vt:lpstr>Wingdings</vt:lpstr>
      <vt:lpstr>Basis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>amir mohammad lotfi</dc:creator>
  <cp:lastModifiedBy>CY</cp:lastModifiedBy>
  <cp:revision>118</cp:revision>
  <dcterms:created xsi:type="dcterms:W3CDTF">2017-03-17T21:16:44Z</dcterms:created>
  <dcterms:modified xsi:type="dcterms:W3CDTF">2021-07-15T19:36:23Z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