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6" r:id="rId3"/>
    <p:sldId id="258" r:id="rId4"/>
    <p:sldId id="259" r:id="rId5"/>
    <p:sldId id="260" r:id="rId6"/>
    <p:sldId id="261" r:id="rId7"/>
    <p:sldId id="262" r:id="rId8"/>
    <p:sldId id="263" r:id="rId9"/>
    <p:sldId id="264" r:id="rId10"/>
    <p:sldId id="265" r:id="rId11"/>
    <p:sldId id="266"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25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241EFC-5EC9-432C-90AA-E23825BBD08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D3773574-4491-4B32-8E9D-D76C70FBF518}">
      <dgm:prSet phldrT="[Text]"/>
      <dgm:spPr/>
      <dgm:t>
        <a:bodyPr/>
        <a:lstStyle/>
        <a:p>
          <a:pPr algn="ctr"/>
          <a:r>
            <a:rPr lang="fa-IR" dirty="0">
              <a:solidFill>
                <a:srgbClr val="FFFF00"/>
              </a:solidFill>
            </a:rPr>
            <a:t> )</a:t>
          </a:r>
          <a:r>
            <a:rPr lang="en-US" dirty="0">
              <a:solidFill>
                <a:srgbClr val="FFFF00"/>
              </a:solidFill>
            </a:rPr>
            <a:t>Hooded </a:t>
          </a:r>
          <a:r>
            <a:rPr lang="en-US" dirty="0" err="1">
              <a:solidFill>
                <a:srgbClr val="FFFF00"/>
              </a:solidFill>
            </a:rPr>
            <a:t>Pitohui</a:t>
          </a:r>
          <a:r>
            <a:rPr lang="en-US" dirty="0">
              <a:solidFill>
                <a:srgbClr val="FFFF00"/>
              </a:solidFill>
            </a:rPr>
            <a:t>)</a:t>
          </a:r>
          <a:endParaRPr lang="fa-IR" dirty="0">
            <a:solidFill>
              <a:srgbClr val="FFFF00"/>
            </a:solidFill>
          </a:endParaRPr>
        </a:p>
        <a:p>
          <a:pPr algn="ctr"/>
          <a:r>
            <a:rPr lang="fa-IR" dirty="0">
              <a:solidFill>
                <a:srgbClr val="FFFF00"/>
              </a:solidFill>
            </a:rPr>
            <a:t>مارموت قرمز</a:t>
          </a:r>
          <a:endParaRPr lang="en-US" dirty="0"/>
        </a:p>
      </dgm:t>
    </dgm:pt>
    <dgm:pt modelId="{13CA6D73-E890-4D6F-B080-1EE7EC079EAE}" type="parTrans" cxnId="{07834502-1F07-45EB-8D13-62F5B936EA05}">
      <dgm:prSet/>
      <dgm:spPr/>
      <dgm:t>
        <a:bodyPr/>
        <a:lstStyle/>
        <a:p>
          <a:endParaRPr lang="en-US"/>
        </a:p>
      </dgm:t>
    </dgm:pt>
    <dgm:pt modelId="{392BF722-D547-4A88-A1D2-A7AF5FC0B04F}" type="sibTrans" cxnId="{07834502-1F07-45EB-8D13-62F5B936EA05}">
      <dgm:prSet/>
      <dgm:spPr/>
      <dgm:t>
        <a:bodyPr/>
        <a:lstStyle/>
        <a:p>
          <a:endParaRPr lang="en-US"/>
        </a:p>
      </dgm:t>
    </dgm:pt>
    <dgm:pt modelId="{DE53C3DE-5666-4E20-BB41-919B2614147E}">
      <dgm:prSet phldrT="[Text]"/>
      <dgm:spPr/>
      <dgm:t>
        <a:bodyPr/>
        <a:lstStyle/>
        <a:p>
          <a:pPr algn="ctr"/>
          <a:r>
            <a:rPr lang="fa-IR" b="0" i="0" dirty="0">
              <a:solidFill>
                <a:schemeClr val="tx1"/>
              </a:solidFill>
            </a:rPr>
            <a:t>مارموت قرمز یک پرنده است که در غرب نیوگینه، ایندونزی، پاپوآ گینه نو و جزایر مجاور یافت می‌شود</a:t>
          </a:r>
          <a:endParaRPr lang="en-US" dirty="0">
            <a:solidFill>
              <a:schemeClr val="tx1"/>
            </a:solidFill>
          </a:endParaRPr>
        </a:p>
      </dgm:t>
    </dgm:pt>
    <dgm:pt modelId="{949964E9-8578-4103-9205-56053E7F8299}" type="parTrans" cxnId="{CB2DEAC6-909D-4D1F-B0F0-36DC43BFC299}">
      <dgm:prSet/>
      <dgm:spPr/>
      <dgm:t>
        <a:bodyPr/>
        <a:lstStyle/>
        <a:p>
          <a:endParaRPr lang="en-US"/>
        </a:p>
      </dgm:t>
    </dgm:pt>
    <dgm:pt modelId="{7064F72D-ADCD-4A62-92D5-5D2BDE2692C4}" type="sibTrans" cxnId="{CB2DEAC6-909D-4D1F-B0F0-36DC43BFC299}">
      <dgm:prSet/>
      <dgm:spPr/>
      <dgm:t>
        <a:bodyPr/>
        <a:lstStyle/>
        <a:p>
          <a:endParaRPr lang="en-US"/>
        </a:p>
      </dgm:t>
    </dgm:pt>
    <dgm:pt modelId="{D47BE17E-3E1A-4D65-A10B-C801B0D4ED68}" type="pres">
      <dgm:prSet presAssocID="{C7241EFC-5EC9-432C-90AA-E23825BBD088}" presName="diagram" presStyleCnt="0">
        <dgm:presLayoutVars>
          <dgm:chPref val="1"/>
          <dgm:dir/>
          <dgm:animOne val="branch"/>
          <dgm:animLvl val="lvl"/>
          <dgm:resizeHandles/>
        </dgm:presLayoutVars>
      </dgm:prSet>
      <dgm:spPr/>
    </dgm:pt>
    <dgm:pt modelId="{D71D4BF8-DCBD-47A6-93A9-6B60BD270CD0}" type="pres">
      <dgm:prSet presAssocID="{D3773574-4491-4B32-8E9D-D76C70FBF518}" presName="root" presStyleCnt="0"/>
      <dgm:spPr/>
    </dgm:pt>
    <dgm:pt modelId="{5A49B006-B89B-4C0D-838D-4DB965AA7E34}" type="pres">
      <dgm:prSet presAssocID="{D3773574-4491-4B32-8E9D-D76C70FBF518}" presName="rootComposite" presStyleCnt="0"/>
      <dgm:spPr/>
    </dgm:pt>
    <dgm:pt modelId="{29AE57A4-35D3-4C1D-85C9-6135C30D0143}" type="pres">
      <dgm:prSet presAssocID="{D3773574-4491-4B32-8E9D-D76C70FBF518}" presName="rootText" presStyleLbl="node1" presStyleIdx="0" presStyleCnt="2" custLinFactNeighborX="62139" custLinFactNeighborY="-92014"/>
      <dgm:spPr/>
    </dgm:pt>
    <dgm:pt modelId="{D63705D2-E0EB-4A5B-87C4-62A1ED6AC885}" type="pres">
      <dgm:prSet presAssocID="{D3773574-4491-4B32-8E9D-D76C70FBF518}" presName="rootConnector" presStyleLbl="node1" presStyleIdx="0" presStyleCnt="2"/>
      <dgm:spPr/>
    </dgm:pt>
    <dgm:pt modelId="{11A2EE9E-C624-4C90-89C7-79B40CE86516}" type="pres">
      <dgm:prSet presAssocID="{D3773574-4491-4B32-8E9D-D76C70FBF518}" presName="childShape" presStyleCnt="0"/>
      <dgm:spPr/>
    </dgm:pt>
    <dgm:pt modelId="{F7170208-C471-4D9B-9317-23E328453B27}" type="pres">
      <dgm:prSet presAssocID="{DE53C3DE-5666-4E20-BB41-919B2614147E}" presName="root" presStyleCnt="0"/>
      <dgm:spPr/>
    </dgm:pt>
    <dgm:pt modelId="{37707F81-0851-47E9-B604-E96EA00B542D}" type="pres">
      <dgm:prSet presAssocID="{DE53C3DE-5666-4E20-BB41-919B2614147E}" presName="rootComposite" presStyleCnt="0"/>
      <dgm:spPr/>
    </dgm:pt>
    <dgm:pt modelId="{E28831C1-FD30-43A7-937C-45C81F5FF9B3}" type="pres">
      <dgm:prSet presAssocID="{DE53C3DE-5666-4E20-BB41-919B2614147E}" presName="rootText" presStyleLbl="node1" presStyleIdx="1" presStyleCnt="2" custLinFactNeighborX="-63035" custLinFactNeighborY="4780"/>
      <dgm:spPr/>
    </dgm:pt>
    <dgm:pt modelId="{EE98DC34-81D3-4433-9AF1-64FB90E5C00D}" type="pres">
      <dgm:prSet presAssocID="{DE53C3DE-5666-4E20-BB41-919B2614147E}" presName="rootConnector" presStyleLbl="node1" presStyleIdx="1" presStyleCnt="2"/>
      <dgm:spPr/>
    </dgm:pt>
    <dgm:pt modelId="{E472EEA2-DB1A-4236-ABDC-B232037F0935}" type="pres">
      <dgm:prSet presAssocID="{DE53C3DE-5666-4E20-BB41-919B2614147E}" presName="childShape" presStyleCnt="0"/>
      <dgm:spPr/>
    </dgm:pt>
  </dgm:ptLst>
  <dgm:cxnLst>
    <dgm:cxn modelId="{07834502-1F07-45EB-8D13-62F5B936EA05}" srcId="{C7241EFC-5EC9-432C-90AA-E23825BBD088}" destId="{D3773574-4491-4B32-8E9D-D76C70FBF518}" srcOrd="0" destOrd="0" parTransId="{13CA6D73-E890-4D6F-B080-1EE7EC079EAE}" sibTransId="{392BF722-D547-4A88-A1D2-A7AF5FC0B04F}"/>
    <dgm:cxn modelId="{06CE7461-30E4-4140-A8AD-0AAC5A6203C4}" type="presOf" srcId="{DE53C3DE-5666-4E20-BB41-919B2614147E}" destId="{E28831C1-FD30-43A7-937C-45C81F5FF9B3}" srcOrd="0" destOrd="0" presId="urn:microsoft.com/office/officeart/2005/8/layout/hierarchy3"/>
    <dgm:cxn modelId="{FFF8287A-C091-4320-A36C-D50C8E20357F}" type="presOf" srcId="{DE53C3DE-5666-4E20-BB41-919B2614147E}" destId="{EE98DC34-81D3-4433-9AF1-64FB90E5C00D}" srcOrd="1" destOrd="0" presId="urn:microsoft.com/office/officeart/2005/8/layout/hierarchy3"/>
    <dgm:cxn modelId="{4216588F-D753-46FF-9B77-20D97B34161B}" type="presOf" srcId="{C7241EFC-5EC9-432C-90AA-E23825BBD088}" destId="{D47BE17E-3E1A-4D65-A10B-C801B0D4ED68}" srcOrd="0" destOrd="0" presId="urn:microsoft.com/office/officeart/2005/8/layout/hierarchy3"/>
    <dgm:cxn modelId="{0FBA2DC3-9710-4BCB-8A3E-19296FA1C3DD}" type="presOf" srcId="{D3773574-4491-4B32-8E9D-D76C70FBF518}" destId="{D63705D2-E0EB-4A5B-87C4-62A1ED6AC885}" srcOrd="1" destOrd="0" presId="urn:microsoft.com/office/officeart/2005/8/layout/hierarchy3"/>
    <dgm:cxn modelId="{CB2DEAC6-909D-4D1F-B0F0-36DC43BFC299}" srcId="{C7241EFC-5EC9-432C-90AA-E23825BBD088}" destId="{DE53C3DE-5666-4E20-BB41-919B2614147E}" srcOrd="1" destOrd="0" parTransId="{949964E9-8578-4103-9205-56053E7F8299}" sibTransId="{7064F72D-ADCD-4A62-92D5-5D2BDE2692C4}"/>
    <dgm:cxn modelId="{2B1A04CF-BC52-4EB1-8D09-395C9653AC20}" type="presOf" srcId="{D3773574-4491-4B32-8E9D-D76C70FBF518}" destId="{29AE57A4-35D3-4C1D-85C9-6135C30D0143}" srcOrd="0" destOrd="0" presId="urn:microsoft.com/office/officeart/2005/8/layout/hierarchy3"/>
    <dgm:cxn modelId="{75DE3523-CFD9-4410-A4CD-5F6EB6A91230}" type="presParOf" srcId="{D47BE17E-3E1A-4D65-A10B-C801B0D4ED68}" destId="{D71D4BF8-DCBD-47A6-93A9-6B60BD270CD0}" srcOrd="0" destOrd="0" presId="urn:microsoft.com/office/officeart/2005/8/layout/hierarchy3"/>
    <dgm:cxn modelId="{98FB68DC-252F-4E61-AEE9-88171C105402}" type="presParOf" srcId="{D71D4BF8-DCBD-47A6-93A9-6B60BD270CD0}" destId="{5A49B006-B89B-4C0D-838D-4DB965AA7E34}" srcOrd="0" destOrd="0" presId="urn:microsoft.com/office/officeart/2005/8/layout/hierarchy3"/>
    <dgm:cxn modelId="{69E9C4CD-59CA-4F08-9206-979AC976580A}" type="presParOf" srcId="{5A49B006-B89B-4C0D-838D-4DB965AA7E34}" destId="{29AE57A4-35D3-4C1D-85C9-6135C30D0143}" srcOrd="0" destOrd="0" presId="urn:microsoft.com/office/officeart/2005/8/layout/hierarchy3"/>
    <dgm:cxn modelId="{33F75C80-F9D5-42E4-988B-E68B48389A2C}" type="presParOf" srcId="{5A49B006-B89B-4C0D-838D-4DB965AA7E34}" destId="{D63705D2-E0EB-4A5B-87C4-62A1ED6AC885}" srcOrd="1" destOrd="0" presId="urn:microsoft.com/office/officeart/2005/8/layout/hierarchy3"/>
    <dgm:cxn modelId="{077117F8-E06D-4876-BCA4-6B6C31EAEC58}" type="presParOf" srcId="{D71D4BF8-DCBD-47A6-93A9-6B60BD270CD0}" destId="{11A2EE9E-C624-4C90-89C7-79B40CE86516}" srcOrd="1" destOrd="0" presId="urn:microsoft.com/office/officeart/2005/8/layout/hierarchy3"/>
    <dgm:cxn modelId="{B1156A12-7496-4FBF-A801-0294D23A0537}" type="presParOf" srcId="{D47BE17E-3E1A-4D65-A10B-C801B0D4ED68}" destId="{F7170208-C471-4D9B-9317-23E328453B27}" srcOrd="1" destOrd="0" presId="urn:microsoft.com/office/officeart/2005/8/layout/hierarchy3"/>
    <dgm:cxn modelId="{EEEC1753-D5FE-4147-9D78-B7F07D085207}" type="presParOf" srcId="{F7170208-C471-4D9B-9317-23E328453B27}" destId="{37707F81-0851-47E9-B604-E96EA00B542D}" srcOrd="0" destOrd="0" presId="urn:microsoft.com/office/officeart/2005/8/layout/hierarchy3"/>
    <dgm:cxn modelId="{1F828919-C142-462B-94EE-C5C130112A4E}" type="presParOf" srcId="{37707F81-0851-47E9-B604-E96EA00B542D}" destId="{E28831C1-FD30-43A7-937C-45C81F5FF9B3}" srcOrd="0" destOrd="0" presId="urn:microsoft.com/office/officeart/2005/8/layout/hierarchy3"/>
    <dgm:cxn modelId="{CD8CFA04-54EB-4849-A64D-71F07B0C432C}" type="presParOf" srcId="{37707F81-0851-47E9-B604-E96EA00B542D}" destId="{EE98DC34-81D3-4433-9AF1-64FB90E5C00D}" srcOrd="1" destOrd="0" presId="urn:microsoft.com/office/officeart/2005/8/layout/hierarchy3"/>
    <dgm:cxn modelId="{A5591423-D863-47C2-9C99-4BED7ED0E9E5}" type="presParOf" srcId="{F7170208-C471-4D9B-9317-23E328453B27}" destId="{E472EEA2-DB1A-4236-ABDC-B232037F0935}"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AE57A4-35D3-4C1D-85C9-6135C30D0143}">
      <dsp:nvSpPr>
        <dsp:cNvPr id="0" name=""/>
        <dsp:cNvSpPr/>
      </dsp:nvSpPr>
      <dsp:spPr>
        <a:xfrm>
          <a:off x="2787341" y="0"/>
          <a:ext cx="4483673" cy="2241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fa-IR" sz="3700" kern="1200" dirty="0">
              <a:solidFill>
                <a:srgbClr val="FFFF00"/>
              </a:solidFill>
            </a:rPr>
            <a:t> )</a:t>
          </a:r>
          <a:r>
            <a:rPr lang="en-US" sz="3700" kern="1200" dirty="0">
              <a:solidFill>
                <a:srgbClr val="FFFF00"/>
              </a:solidFill>
            </a:rPr>
            <a:t>Hooded </a:t>
          </a:r>
          <a:r>
            <a:rPr lang="en-US" sz="3700" kern="1200" dirty="0" err="1">
              <a:solidFill>
                <a:srgbClr val="FFFF00"/>
              </a:solidFill>
            </a:rPr>
            <a:t>Pitohui</a:t>
          </a:r>
          <a:r>
            <a:rPr lang="en-US" sz="3700" kern="1200" dirty="0">
              <a:solidFill>
                <a:srgbClr val="FFFF00"/>
              </a:solidFill>
            </a:rPr>
            <a:t>)</a:t>
          </a:r>
          <a:endParaRPr lang="fa-IR" sz="3700" kern="1200" dirty="0">
            <a:solidFill>
              <a:srgbClr val="FFFF00"/>
            </a:solidFill>
          </a:endParaRPr>
        </a:p>
        <a:p>
          <a:pPr marL="0" lvl="0" indent="0" algn="ctr" defTabSz="1644650">
            <a:lnSpc>
              <a:spcPct val="90000"/>
            </a:lnSpc>
            <a:spcBef>
              <a:spcPct val="0"/>
            </a:spcBef>
            <a:spcAft>
              <a:spcPct val="35000"/>
            </a:spcAft>
            <a:buNone/>
          </a:pPr>
          <a:r>
            <a:rPr lang="fa-IR" sz="3700" kern="1200" dirty="0">
              <a:solidFill>
                <a:srgbClr val="FFFF00"/>
              </a:solidFill>
            </a:rPr>
            <a:t>مارموت قرمز</a:t>
          </a:r>
          <a:endParaRPr lang="en-US" sz="3700" kern="1200" dirty="0"/>
        </a:p>
      </dsp:txBody>
      <dsp:txXfrm>
        <a:off x="2853002" y="65661"/>
        <a:ext cx="4352351" cy="2110514"/>
      </dsp:txXfrm>
    </dsp:sp>
    <dsp:sp modelId="{E28831C1-FD30-43A7-937C-45C81F5FF9B3}">
      <dsp:nvSpPr>
        <dsp:cNvPr id="0" name=""/>
        <dsp:cNvSpPr/>
      </dsp:nvSpPr>
      <dsp:spPr>
        <a:xfrm>
          <a:off x="2779540" y="1833350"/>
          <a:ext cx="4483673" cy="2241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fa-IR" sz="3700" b="0" i="0" kern="1200" dirty="0">
              <a:solidFill>
                <a:schemeClr val="tx1"/>
              </a:solidFill>
            </a:rPr>
            <a:t>مارموت قرمز یک پرنده است که در غرب نیوگینه، ایندونزی، پاپوآ گینه نو و جزایر مجاور یافت می‌شود</a:t>
          </a:r>
          <a:endParaRPr lang="en-US" sz="3700" kern="1200" dirty="0">
            <a:solidFill>
              <a:schemeClr val="tx1"/>
            </a:solidFill>
          </a:endParaRPr>
        </a:p>
      </dsp:txBody>
      <dsp:txXfrm>
        <a:off x="2845201" y="1899011"/>
        <a:ext cx="4352351" cy="211051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54515-EB01-44C8-9F41-DFC3563844A5}" type="datetimeFigureOut">
              <a:rPr lang="en-US" smtClean="0"/>
              <a:t>10/5/2023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97B61B-96AF-4A79-BF7F-0773243267C9}" type="slidenum">
              <a:rPr lang="en-US" smtClean="0"/>
              <a:t>‹#›</a:t>
            </a:fld>
            <a:endParaRPr lang="en-US"/>
          </a:p>
        </p:txBody>
      </p:sp>
    </p:spTree>
    <p:extLst>
      <p:ext uri="{BB962C8B-B14F-4D97-AF65-F5344CB8AC3E}">
        <p14:creationId xmlns:p14="http://schemas.microsoft.com/office/powerpoint/2010/main" val="2466489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C7C3254-E3F8-44C7-8612-86EF5A5C7291}"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2527674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7C3254-E3F8-44C7-8612-86EF5A5C7291}"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2202335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7C3254-E3F8-44C7-8612-86EF5A5C7291}"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790925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7C3254-E3F8-44C7-8612-86EF5A5C7291}"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382981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7C3254-E3F8-44C7-8612-86EF5A5C7291}"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2403565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7C3254-E3F8-44C7-8612-86EF5A5C7291}"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3115952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7C3254-E3F8-44C7-8612-86EF5A5C7291}" type="datetimeFigureOut">
              <a:rPr lang="en-US" smtClean="0"/>
              <a:t>10/5/2023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27240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7C3254-E3F8-44C7-8612-86EF5A5C7291}" type="datetimeFigureOut">
              <a:rPr lang="en-US" smtClean="0"/>
              <a:t>10/5/2023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387568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C3254-E3F8-44C7-8612-86EF5A5C7291}" type="datetimeFigureOut">
              <a:rPr lang="en-US" smtClean="0"/>
              <a:t>10/5/2023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96290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C7C3254-E3F8-44C7-8612-86EF5A5C7291}"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282201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C7C3254-E3F8-44C7-8612-86EF5A5C7291}"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4D9999-0E6B-4FBD-8FFD-864062894FAD}" type="slidenum">
              <a:rPr lang="en-US" smtClean="0"/>
              <a:t>‹#›</a:t>
            </a:fld>
            <a:endParaRPr lang="en-US"/>
          </a:p>
        </p:txBody>
      </p:sp>
    </p:spTree>
    <p:extLst>
      <p:ext uri="{BB962C8B-B14F-4D97-AF65-F5344CB8AC3E}">
        <p14:creationId xmlns:p14="http://schemas.microsoft.com/office/powerpoint/2010/main" val="419288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5000">
              <a:schemeClr val="accent4">
                <a:lumMod val="75000"/>
              </a:schemeClr>
            </a:gs>
            <a:gs pos="54000">
              <a:srgbClr val="00B0F0"/>
            </a:gs>
            <a:gs pos="69500">
              <a:schemeClr val="accent5">
                <a:lumMod val="50000"/>
              </a:schemeClr>
            </a:gs>
            <a:gs pos="85000">
              <a:srgbClr val="FFFF00"/>
            </a:gs>
          </a:gsLst>
          <a:lin ang="189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C3254-E3F8-44C7-8612-86EF5A5C7291}" type="datetimeFigureOut">
              <a:rPr lang="en-US" smtClean="0"/>
              <a:t>10/5/2023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4D9999-0E6B-4FBD-8FFD-864062894FAD}" type="slidenum">
              <a:rPr lang="en-US" smtClean="0"/>
              <a:t>‹#›</a:t>
            </a:fld>
            <a:endParaRPr lang="en-US"/>
          </a:p>
        </p:txBody>
      </p:sp>
    </p:spTree>
    <p:extLst>
      <p:ext uri="{BB962C8B-B14F-4D97-AF65-F5344CB8AC3E}">
        <p14:creationId xmlns:p14="http://schemas.microsoft.com/office/powerpoint/2010/main" val="2826031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3" name="TextBox 2"/>
          <p:cNvSpPr txBox="1"/>
          <p:nvPr/>
        </p:nvSpPr>
        <p:spPr>
          <a:xfrm>
            <a:off x="-387928" y="207818"/>
            <a:ext cx="8188036" cy="2308324"/>
          </a:xfrm>
          <a:prstGeom prst="rect">
            <a:avLst/>
          </a:prstGeom>
          <a:noFill/>
        </p:spPr>
        <p:txBody>
          <a:bodyPr wrap="square" rtlCol="0">
            <a:spAutoFit/>
          </a:bodyPr>
          <a:lstStyle/>
          <a:p>
            <a:pPr lvl="0" algn="ctr"/>
            <a:r>
              <a:rPr lang="fa-IR" sz="7200" dirty="0">
                <a:solidFill>
                  <a:srgbClr val="FFFF00"/>
                </a:solidFill>
              </a:rPr>
              <a:t>  مارموت قرمز )</a:t>
            </a:r>
            <a:r>
              <a:rPr lang="en-US" sz="7200" dirty="0">
                <a:solidFill>
                  <a:srgbClr val="FFFF00"/>
                </a:solidFill>
              </a:rPr>
              <a:t>Hooded </a:t>
            </a:r>
            <a:r>
              <a:rPr lang="en-US" sz="7200" dirty="0" err="1">
                <a:solidFill>
                  <a:srgbClr val="FFFF00"/>
                </a:solidFill>
              </a:rPr>
              <a:t>Pitohui</a:t>
            </a:r>
            <a:r>
              <a:rPr lang="en-US" sz="7200" dirty="0">
                <a:solidFill>
                  <a:srgbClr val="FFFF00"/>
                </a:solidFill>
              </a:rPr>
              <a:t>)</a:t>
            </a:r>
            <a:endParaRPr lang="fa-IR" sz="7200" dirty="0">
              <a:solidFill>
                <a:srgbClr val="FFFF00"/>
              </a:solidFill>
            </a:endParaRPr>
          </a:p>
        </p:txBody>
      </p:sp>
      <p:sp>
        <p:nvSpPr>
          <p:cNvPr id="2" name="AutoShape 2" descr="Hooded Pitohui - Pitohui dichrou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5265" y="1282122"/>
            <a:ext cx="4438863" cy="4453659"/>
          </a:xfrm>
          <a:prstGeom prst="rect">
            <a:avLst/>
          </a:prstGeom>
        </p:spPr>
      </p:pic>
    </p:spTree>
    <p:extLst>
      <p:ext uri="{BB962C8B-B14F-4D97-AF65-F5344CB8AC3E}">
        <p14:creationId xmlns:p14="http://schemas.microsoft.com/office/powerpoint/2010/main" val="2336575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Rectangle 1"/>
          <p:cNvSpPr/>
          <p:nvPr/>
        </p:nvSpPr>
        <p:spPr>
          <a:xfrm>
            <a:off x="762000" y="1997839"/>
            <a:ext cx="10667999" cy="2862322"/>
          </a:xfrm>
          <a:prstGeom prst="rect">
            <a:avLst/>
          </a:prstGeom>
        </p:spPr>
        <p:txBody>
          <a:bodyPr wrap="square">
            <a:spAutoFit/>
          </a:bodyPr>
          <a:lstStyle/>
          <a:p>
            <a:pPr algn="ctr"/>
            <a:r>
              <a:rPr lang="fa-IR" sz="6000" b="0" i="0" dirty="0">
                <a:solidFill>
                  <a:srgbClr val="FFFF00"/>
                </a:solidFill>
                <a:effectLst/>
                <a:latin typeface="Shabnam"/>
              </a:rPr>
              <a:t>از جمله ویژگی‌های جالب مارموت قرمز می‌توان به قدرت شنیداری و بینایی بالا و مهارت در صعود کوهستان ها اشاره کرد.</a:t>
            </a:r>
            <a:endParaRPr lang="en-US" sz="6000" dirty="0">
              <a:solidFill>
                <a:srgbClr val="FFFF00"/>
              </a:solidFill>
            </a:endParaRPr>
          </a:p>
        </p:txBody>
      </p:sp>
    </p:spTree>
    <p:extLst>
      <p:ext uri="{BB962C8B-B14F-4D97-AF65-F5344CB8AC3E}">
        <p14:creationId xmlns:p14="http://schemas.microsoft.com/office/powerpoint/2010/main" val="2382663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TextBox 1"/>
          <p:cNvSpPr txBox="1"/>
          <p:nvPr/>
        </p:nvSpPr>
        <p:spPr>
          <a:xfrm>
            <a:off x="2396837" y="1142431"/>
            <a:ext cx="7758545" cy="4154984"/>
          </a:xfrm>
          <a:prstGeom prst="rect">
            <a:avLst/>
          </a:prstGeom>
          <a:noFill/>
        </p:spPr>
        <p:txBody>
          <a:bodyPr wrap="square" rtlCol="0">
            <a:spAutoFit/>
          </a:bodyPr>
          <a:lstStyle/>
          <a:p>
            <a:pPr algn="ctr"/>
            <a:r>
              <a:rPr lang="fa-IR" sz="6600" dirty="0">
                <a:solidFill>
                  <a:srgbClr val="FFFF00"/>
                </a:solidFill>
              </a:rPr>
              <a:t>مارموت قرمز را نمیشود بخاطر شرایط زیست محیطی و قانونی نگهداری کرد.</a:t>
            </a:r>
            <a:endParaRPr lang="en-US" sz="6600" dirty="0">
              <a:solidFill>
                <a:srgbClr val="FFFF00"/>
              </a:solidFill>
            </a:endParaRPr>
          </a:p>
        </p:txBody>
      </p:sp>
    </p:spTree>
    <p:extLst>
      <p:ext uri="{BB962C8B-B14F-4D97-AF65-F5344CB8AC3E}">
        <p14:creationId xmlns:p14="http://schemas.microsoft.com/office/powerpoint/2010/main" val="248426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TextBox 1"/>
          <p:cNvSpPr txBox="1"/>
          <p:nvPr/>
        </p:nvSpPr>
        <p:spPr>
          <a:xfrm>
            <a:off x="1233054" y="1607581"/>
            <a:ext cx="9725891" cy="3046988"/>
          </a:xfrm>
          <a:prstGeom prst="rect">
            <a:avLst/>
          </a:prstGeom>
          <a:noFill/>
        </p:spPr>
        <p:txBody>
          <a:bodyPr wrap="square" rtlCol="0">
            <a:spAutoFit/>
          </a:bodyPr>
          <a:lstStyle/>
          <a:p>
            <a:pPr algn="ctr"/>
            <a:r>
              <a:rPr lang="fa-IR" sz="9600" dirty="0">
                <a:solidFill>
                  <a:srgbClr val="FFFF00"/>
                </a:solidFill>
              </a:rPr>
              <a:t>امیدوارم این مطالب برایتان مفید باشد</a:t>
            </a:r>
            <a:endParaRPr lang="en-US" sz="9600" dirty="0">
              <a:solidFill>
                <a:srgbClr val="FFFF00"/>
              </a:solidFill>
            </a:endParaRPr>
          </a:p>
        </p:txBody>
      </p:sp>
    </p:spTree>
    <p:extLst>
      <p:ext uri="{BB962C8B-B14F-4D97-AF65-F5344CB8AC3E}">
        <p14:creationId xmlns:p14="http://schemas.microsoft.com/office/powerpoint/2010/main" val="1558065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771028418"/>
              </p:ext>
            </p:extLst>
          </p:nvPr>
        </p:nvGraphicFramePr>
        <p:xfrm>
          <a:off x="3237344" y="1026969"/>
          <a:ext cx="10090729" cy="56942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rot="5400000">
            <a:off x="8166387" y="2986661"/>
            <a:ext cx="6360970" cy="830997"/>
          </a:xfrm>
          <a:prstGeom prst="rect">
            <a:avLst/>
          </a:prstGeom>
          <a:noFill/>
        </p:spPr>
        <p:txBody>
          <a:bodyPr wrap="square" rtlCol="0">
            <a:spAutoFit/>
          </a:bodyPr>
          <a:lstStyle/>
          <a:p>
            <a:r>
              <a:rPr lang="fa-IR" sz="4800" dirty="0">
                <a:solidFill>
                  <a:schemeClr val="bg1"/>
                </a:solidFill>
              </a:rPr>
              <a:t>1- محل زندگیه مارموت قرمز</a:t>
            </a:r>
            <a:endParaRPr lang="en-US" sz="4800" dirty="0">
              <a:solidFill>
                <a:schemeClr val="bg1"/>
              </a:solidFill>
            </a:endParaRPr>
          </a:p>
        </p:txBody>
      </p:sp>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50679" y="1026969"/>
            <a:ext cx="4137314" cy="4137314"/>
          </a:xfrm>
          <a:prstGeom prst="rect">
            <a:avLst/>
          </a:prstGeom>
        </p:spPr>
      </p:pic>
    </p:spTree>
    <p:extLst>
      <p:ext uri="{BB962C8B-B14F-4D97-AF65-F5344CB8AC3E}">
        <p14:creationId xmlns:p14="http://schemas.microsoft.com/office/powerpoint/2010/main" val="3899690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3" name="Rectangle 2"/>
          <p:cNvSpPr/>
          <p:nvPr/>
        </p:nvSpPr>
        <p:spPr>
          <a:xfrm>
            <a:off x="540327" y="4034090"/>
            <a:ext cx="11374581" cy="1569660"/>
          </a:xfrm>
          <a:prstGeom prst="rect">
            <a:avLst/>
          </a:prstGeom>
        </p:spPr>
        <p:txBody>
          <a:bodyPr wrap="square">
            <a:spAutoFit/>
          </a:bodyPr>
          <a:lstStyle/>
          <a:p>
            <a:pPr algn="ctr"/>
            <a:r>
              <a:rPr lang="fa-IR" sz="4800" b="0" i="0" dirty="0">
                <a:solidFill>
                  <a:srgbClr val="FFFF00"/>
                </a:solidFill>
                <a:effectLst/>
                <a:latin typeface="Shabnam"/>
              </a:rPr>
              <a:t>مارموت قرمز از نظر ظاهری به شکلی متوسط ​​و بدنی متناسب با اندازه‌ای حدود ۲۰ سانتیمتر است</a:t>
            </a:r>
            <a:endParaRPr lang="en-US" sz="4800" dirty="0">
              <a:solidFill>
                <a:srgbClr val="FFFF00"/>
              </a:solidFill>
            </a:endParaRPr>
          </a:p>
        </p:txBody>
      </p:sp>
      <p:sp>
        <p:nvSpPr>
          <p:cNvPr id="4" name="TextBox 3"/>
          <p:cNvSpPr txBox="1"/>
          <p:nvPr/>
        </p:nvSpPr>
        <p:spPr>
          <a:xfrm>
            <a:off x="2043544" y="651163"/>
            <a:ext cx="8368146" cy="1323439"/>
          </a:xfrm>
          <a:prstGeom prst="rect">
            <a:avLst/>
          </a:prstGeom>
          <a:noFill/>
        </p:spPr>
        <p:txBody>
          <a:bodyPr wrap="square" rtlCol="0">
            <a:spAutoFit/>
          </a:bodyPr>
          <a:lstStyle/>
          <a:p>
            <a:r>
              <a:rPr lang="fa-IR" sz="8000" dirty="0">
                <a:solidFill>
                  <a:srgbClr val="FFFF00"/>
                </a:solidFill>
              </a:rPr>
              <a:t>2- ظاحر مارموت قرمز</a:t>
            </a:r>
            <a:endParaRPr lang="en-US" sz="8000" dirty="0">
              <a:solidFill>
                <a:srgbClr val="FFFF00"/>
              </a:solidFill>
            </a:endParaRPr>
          </a:p>
        </p:txBody>
      </p:sp>
    </p:spTree>
    <p:extLst>
      <p:ext uri="{BB962C8B-B14F-4D97-AF65-F5344CB8AC3E}">
        <p14:creationId xmlns:p14="http://schemas.microsoft.com/office/powerpoint/2010/main" val="202641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TextBox 1"/>
          <p:cNvSpPr txBox="1"/>
          <p:nvPr/>
        </p:nvSpPr>
        <p:spPr>
          <a:xfrm>
            <a:off x="3546764" y="138546"/>
            <a:ext cx="8645236" cy="830997"/>
          </a:xfrm>
          <a:prstGeom prst="rect">
            <a:avLst/>
          </a:prstGeom>
          <a:noFill/>
        </p:spPr>
        <p:txBody>
          <a:bodyPr wrap="square" rtlCol="0">
            <a:spAutoFit/>
          </a:bodyPr>
          <a:lstStyle/>
          <a:p>
            <a:r>
              <a:rPr lang="fa-IR" sz="4800" dirty="0">
                <a:solidFill>
                  <a:srgbClr val="FFFF00"/>
                </a:solidFill>
              </a:rPr>
              <a:t>3- زندگی و محیط زیسست مارموت قرمز</a:t>
            </a:r>
            <a:endParaRPr lang="en-US" sz="4800" dirty="0">
              <a:solidFill>
                <a:srgbClr val="FFFF00"/>
              </a:solidFill>
            </a:endParaRPr>
          </a:p>
        </p:txBody>
      </p:sp>
      <p:sp>
        <p:nvSpPr>
          <p:cNvPr id="3" name="Rectangle 2"/>
          <p:cNvSpPr/>
          <p:nvPr/>
        </p:nvSpPr>
        <p:spPr>
          <a:xfrm>
            <a:off x="1399309" y="2233044"/>
            <a:ext cx="8936182" cy="4247317"/>
          </a:xfrm>
          <a:prstGeom prst="rect">
            <a:avLst/>
          </a:prstGeom>
        </p:spPr>
        <p:txBody>
          <a:bodyPr wrap="square">
            <a:spAutoFit/>
          </a:bodyPr>
          <a:lstStyle/>
          <a:p>
            <a:pPr algn="ctr"/>
            <a:r>
              <a:rPr lang="fa-IR" sz="5400" b="0" i="0" dirty="0">
                <a:solidFill>
                  <a:srgbClr val="FFFF00"/>
                </a:solidFill>
                <a:effectLst/>
                <a:latin typeface="Shabnam"/>
              </a:rPr>
              <a:t>مارموت قرمز در جنگل‌ها و مناطق جنگلی با رویش گیاهی فراوان زندگی می‌کند. این پرنده معمولاً درلایه‌های افقی جنگل‌ها و بوم‌های گیاهی پیدا می‌شود.</a:t>
            </a:r>
            <a:endParaRPr lang="en-US" sz="5400" dirty="0">
              <a:solidFill>
                <a:srgbClr val="FFFF00"/>
              </a:solidFill>
            </a:endParaRPr>
          </a:p>
        </p:txBody>
      </p:sp>
    </p:spTree>
    <p:extLst>
      <p:ext uri="{BB962C8B-B14F-4D97-AF65-F5344CB8AC3E}">
        <p14:creationId xmlns:p14="http://schemas.microsoft.com/office/powerpoint/2010/main" val="3575779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TextBox 1"/>
          <p:cNvSpPr txBox="1"/>
          <p:nvPr/>
        </p:nvSpPr>
        <p:spPr>
          <a:xfrm>
            <a:off x="6844145" y="-238695"/>
            <a:ext cx="5347855" cy="1446550"/>
          </a:xfrm>
          <a:prstGeom prst="rect">
            <a:avLst/>
          </a:prstGeom>
          <a:noFill/>
        </p:spPr>
        <p:txBody>
          <a:bodyPr wrap="square" rtlCol="0">
            <a:spAutoFit/>
          </a:bodyPr>
          <a:lstStyle/>
          <a:p>
            <a:r>
              <a:rPr lang="fa-IR" sz="8800" dirty="0">
                <a:solidFill>
                  <a:srgbClr val="FFFF00"/>
                </a:solidFill>
              </a:rPr>
              <a:t>4- سمی بودن</a:t>
            </a:r>
            <a:endParaRPr lang="en-US" sz="8800" dirty="0">
              <a:solidFill>
                <a:srgbClr val="FFFF00"/>
              </a:solidFill>
            </a:endParaRPr>
          </a:p>
        </p:txBody>
      </p:sp>
      <p:sp>
        <p:nvSpPr>
          <p:cNvPr id="3" name="Rectangle 2"/>
          <p:cNvSpPr/>
          <p:nvPr/>
        </p:nvSpPr>
        <p:spPr>
          <a:xfrm>
            <a:off x="651164" y="1207855"/>
            <a:ext cx="10446327" cy="6001643"/>
          </a:xfrm>
          <a:prstGeom prst="rect">
            <a:avLst/>
          </a:prstGeom>
        </p:spPr>
        <p:txBody>
          <a:bodyPr wrap="square">
            <a:spAutoFit/>
          </a:bodyPr>
          <a:lstStyle/>
          <a:p>
            <a:pPr algn="ctr"/>
            <a:r>
              <a:rPr lang="fa-IR" sz="4800" b="0" i="0" dirty="0">
                <a:solidFill>
                  <a:srgbClr val="FFFF00"/>
                </a:solidFill>
                <a:effectLst/>
                <a:latin typeface="Shabnam"/>
              </a:rPr>
              <a:t>یکی از ویژگی‌های جالب درباره مارموت قرمز این است که دارای سم است. پوست این پرنده حاوی مواد سمی به نام "باتراکتوکسین" است. این ماده سمی در صورت تماس با پوست می‌تواند تحریک و سوزش را به وجود آورد.</a:t>
            </a:r>
          </a:p>
          <a:p>
            <a:pPr algn="ctr"/>
            <a:r>
              <a:rPr lang="fa-IR" sz="4800" dirty="0">
                <a:solidFill>
                  <a:srgbClr val="FFFF00"/>
                </a:solidFill>
                <a:latin typeface="Shabnam"/>
              </a:rPr>
              <a:t>این پرنده از طریق خوردن سوسکی سمی</a:t>
            </a:r>
          </a:p>
          <a:p>
            <a:pPr algn="ctr"/>
            <a:r>
              <a:rPr lang="fa-IR" sz="4800" dirty="0">
                <a:solidFill>
                  <a:srgbClr val="FFFF00"/>
                </a:solidFill>
                <a:latin typeface="Shabnam"/>
              </a:rPr>
              <a:t>سم خود را تعمین میکند.</a:t>
            </a:r>
            <a:br>
              <a:rPr lang="fa-IR" sz="4800" dirty="0">
                <a:solidFill>
                  <a:srgbClr val="FFFF00"/>
                </a:solidFill>
              </a:rPr>
            </a:br>
            <a:endParaRPr lang="en-US" sz="4800" dirty="0">
              <a:solidFill>
                <a:srgbClr val="FFFF00"/>
              </a:solidFill>
            </a:endParaRPr>
          </a:p>
        </p:txBody>
      </p:sp>
    </p:spTree>
    <p:extLst>
      <p:ext uri="{BB962C8B-B14F-4D97-AF65-F5344CB8AC3E}">
        <p14:creationId xmlns:p14="http://schemas.microsoft.com/office/powerpoint/2010/main" val="1976814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TextBox 1"/>
          <p:cNvSpPr txBox="1"/>
          <p:nvPr/>
        </p:nvSpPr>
        <p:spPr>
          <a:xfrm>
            <a:off x="4585856" y="180109"/>
            <a:ext cx="7412181" cy="1446550"/>
          </a:xfrm>
          <a:prstGeom prst="rect">
            <a:avLst/>
          </a:prstGeom>
          <a:noFill/>
        </p:spPr>
        <p:txBody>
          <a:bodyPr wrap="square" rtlCol="0">
            <a:spAutoFit/>
          </a:bodyPr>
          <a:lstStyle/>
          <a:p>
            <a:r>
              <a:rPr lang="fa-IR" sz="8800" dirty="0">
                <a:solidFill>
                  <a:srgbClr val="FFFF00"/>
                </a:solidFill>
              </a:rPr>
              <a:t>5- علت سمی بودن</a:t>
            </a:r>
            <a:endParaRPr lang="en-US" sz="8800" dirty="0">
              <a:solidFill>
                <a:srgbClr val="FFFF00"/>
              </a:solidFill>
            </a:endParaRPr>
          </a:p>
        </p:txBody>
      </p:sp>
      <p:sp>
        <p:nvSpPr>
          <p:cNvPr id="3" name="Rectangle 2"/>
          <p:cNvSpPr/>
          <p:nvPr/>
        </p:nvSpPr>
        <p:spPr>
          <a:xfrm>
            <a:off x="235528" y="2357781"/>
            <a:ext cx="11374581" cy="4247317"/>
          </a:xfrm>
          <a:prstGeom prst="rect">
            <a:avLst/>
          </a:prstGeom>
        </p:spPr>
        <p:txBody>
          <a:bodyPr wrap="square">
            <a:spAutoFit/>
          </a:bodyPr>
          <a:lstStyle/>
          <a:p>
            <a:pPr algn="ctr"/>
            <a:r>
              <a:rPr lang="fa-IR" sz="5400" dirty="0">
                <a:solidFill>
                  <a:srgbClr val="FFFF00"/>
                </a:solidFill>
              </a:rPr>
              <a:t>علت دقیق سمی بودن مارموت قرمز هنوز مشخص نیست، اما احتمالاً برای محافظت از خود در برابر جانوران دشمن و ایجاد ناخوشایندی در دستگاه تنفسی آنها است.</a:t>
            </a:r>
            <a:br>
              <a:rPr lang="fa-IR" sz="5400" dirty="0">
                <a:solidFill>
                  <a:srgbClr val="FFFF00"/>
                </a:solidFill>
              </a:rPr>
            </a:br>
            <a:endParaRPr lang="en-US" sz="5400" dirty="0">
              <a:solidFill>
                <a:srgbClr val="FFFF00"/>
              </a:solidFill>
            </a:endParaRPr>
          </a:p>
        </p:txBody>
      </p:sp>
    </p:spTree>
    <p:extLst>
      <p:ext uri="{BB962C8B-B14F-4D97-AF65-F5344CB8AC3E}">
        <p14:creationId xmlns:p14="http://schemas.microsoft.com/office/powerpoint/2010/main" val="214675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TextBox 1"/>
          <p:cNvSpPr txBox="1"/>
          <p:nvPr/>
        </p:nvSpPr>
        <p:spPr>
          <a:xfrm>
            <a:off x="7938655" y="166254"/>
            <a:ext cx="3879273" cy="1569660"/>
          </a:xfrm>
          <a:prstGeom prst="rect">
            <a:avLst/>
          </a:prstGeom>
          <a:noFill/>
        </p:spPr>
        <p:txBody>
          <a:bodyPr wrap="square" rtlCol="0">
            <a:spAutoFit/>
          </a:bodyPr>
          <a:lstStyle/>
          <a:p>
            <a:r>
              <a:rPr lang="fa-IR" sz="9600" dirty="0">
                <a:solidFill>
                  <a:srgbClr val="FFFF00"/>
                </a:solidFill>
              </a:rPr>
              <a:t>6- تغذیه</a:t>
            </a:r>
            <a:endParaRPr lang="en-US" sz="9600" dirty="0">
              <a:solidFill>
                <a:srgbClr val="FFFF00"/>
              </a:solidFill>
            </a:endParaRPr>
          </a:p>
        </p:txBody>
      </p:sp>
      <p:sp>
        <p:nvSpPr>
          <p:cNvPr id="3" name="Rectangle 2"/>
          <p:cNvSpPr/>
          <p:nvPr/>
        </p:nvSpPr>
        <p:spPr>
          <a:xfrm>
            <a:off x="595745" y="1914344"/>
            <a:ext cx="11222183" cy="3785652"/>
          </a:xfrm>
          <a:prstGeom prst="rect">
            <a:avLst/>
          </a:prstGeom>
        </p:spPr>
        <p:txBody>
          <a:bodyPr wrap="square">
            <a:spAutoFit/>
          </a:bodyPr>
          <a:lstStyle/>
          <a:p>
            <a:pPr algn="ctr"/>
            <a:r>
              <a:rPr lang="fa-IR" sz="6000" b="0" i="0" dirty="0">
                <a:solidFill>
                  <a:srgbClr val="FFFF00"/>
                </a:solidFill>
                <a:effectLst/>
                <a:latin typeface="Shabnam"/>
              </a:rPr>
              <a:t>مارموت قرمز از حشرات کوچک، عناصر درختی مانند میوه‌ها و بذرها و همچنین غده‌های سمی برای تأمین تغذیه خود استفاده می‌کند.</a:t>
            </a:r>
            <a:endParaRPr lang="en-US" sz="6000" dirty="0">
              <a:solidFill>
                <a:srgbClr val="FFFF00"/>
              </a:solidFill>
            </a:endParaRPr>
          </a:p>
        </p:txBody>
      </p:sp>
    </p:spTree>
    <p:extLst>
      <p:ext uri="{BB962C8B-B14F-4D97-AF65-F5344CB8AC3E}">
        <p14:creationId xmlns:p14="http://schemas.microsoft.com/office/powerpoint/2010/main" val="1310629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Rectangle 1"/>
          <p:cNvSpPr/>
          <p:nvPr/>
        </p:nvSpPr>
        <p:spPr>
          <a:xfrm>
            <a:off x="1246909" y="1110826"/>
            <a:ext cx="9379527" cy="4524315"/>
          </a:xfrm>
          <a:prstGeom prst="rect">
            <a:avLst/>
          </a:prstGeom>
        </p:spPr>
        <p:txBody>
          <a:bodyPr wrap="square">
            <a:spAutoFit/>
          </a:bodyPr>
          <a:lstStyle/>
          <a:p>
            <a:pPr algn="ctr"/>
            <a:r>
              <a:rPr lang="fa-IR" sz="4800" b="0" i="0" dirty="0">
                <a:solidFill>
                  <a:srgbClr val="FFFF00"/>
                </a:solidFill>
                <a:effectLst/>
                <a:latin typeface="Shabnam"/>
              </a:rPr>
              <a:t>مارموت قرمز بدنی بزرگ و نسبتاً قوی دارد و میتوان</a:t>
            </a:r>
            <a:r>
              <a:rPr lang="fa-IR" sz="4800" dirty="0">
                <a:solidFill>
                  <a:srgbClr val="FFFF00"/>
                </a:solidFill>
                <a:latin typeface="Shabnam"/>
              </a:rPr>
              <a:t>د</a:t>
            </a:r>
            <a:r>
              <a:rPr lang="fa-IR" sz="4800" b="0" i="0" dirty="0">
                <a:solidFill>
                  <a:srgbClr val="FFFF00"/>
                </a:solidFill>
                <a:effectLst/>
                <a:latin typeface="Shabnam"/>
              </a:rPr>
              <a:t> تا 65 سانتیمتر طول داشته باشد و وزنی تا 7 کیلوگرم داشته باشد. چشمان بزرگ و گوشهای کوچکی دارند و دمی کوتاه و پشمی با رنگ قرمز یا قهوه ای روی بدنشان وجود دارد.</a:t>
            </a:r>
            <a:endParaRPr lang="en-US" sz="4800" dirty="0">
              <a:solidFill>
                <a:srgbClr val="FFFF00"/>
              </a:solidFill>
            </a:endParaRPr>
          </a:p>
        </p:txBody>
      </p:sp>
    </p:spTree>
    <p:extLst>
      <p:ext uri="{BB962C8B-B14F-4D97-AF65-F5344CB8AC3E}">
        <p14:creationId xmlns:p14="http://schemas.microsoft.com/office/powerpoint/2010/main" val="3639297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Rectangle 1"/>
          <p:cNvSpPr/>
          <p:nvPr/>
        </p:nvSpPr>
        <p:spPr>
          <a:xfrm>
            <a:off x="533400" y="897556"/>
            <a:ext cx="11125200" cy="4708981"/>
          </a:xfrm>
          <a:prstGeom prst="rect">
            <a:avLst/>
          </a:prstGeom>
        </p:spPr>
        <p:txBody>
          <a:bodyPr wrap="square">
            <a:spAutoFit/>
          </a:bodyPr>
          <a:lstStyle/>
          <a:p>
            <a:pPr algn="ctr"/>
            <a:r>
              <a:rPr lang="fa-IR" sz="6000" b="0" i="0" dirty="0">
                <a:solidFill>
                  <a:srgbClr val="FFFF00"/>
                </a:solidFill>
                <a:effectLst/>
                <a:latin typeface="Shabnam"/>
              </a:rPr>
              <a:t>مارموت قرمز معمولاً در زیر زمین زندگی میکند و در مناطق سردسیر معمولاً در زمستان در خواب زمستانی می‌روند. این خواب زمستانی برای حفظ انرژی است و در فصل بهار دوباره بیدار میش</a:t>
            </a:r>
            <a:r>
              <a:rPr lang="fa-IR" sz="6000" dirty="0">
                <a:solidFill>
                  <a:srgbClr val="FFFF00"/>
                </a:solidFill>
                <a:latin typeface="Shabnam"/>
              </a:rPr>
              <a:t>وند</a:t>
            </a:r>
            <a:r>
              <a:rPr lang="fa-IR" sz="6000" b="0" i="0" dirty="0">
                <a:solidFill>
                  <a:srgbClr val="FFFF00"/>
                </a:solidFill>
                <a:effectLst/>
                <a:latin typeface="Shabnam"/>
              </a:rPr>
              <a:t>.</a:t>
            </a:r>
            <a:endParaRPr lang="en-US" sz="6000" dirty="0">
              <a:solidFill>
                <a:srgbClr val="FFFF00"/>
              </a:solidFill>
            </a:endParaRPr>
          </a:p>
        </p:txBody>
      </p:sp>
    </p:spTree>
    <p:extLst>
      <p:ext uri="{BB962C8B-B14F-4D97-AF65-F5344CB8AC3E}">
        <p14:creationId xmlns:p14="http://schemas.microsoft.com/office/powerpoint/2010/main" val="4271357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336</Words>
  <Application>Microsoft Office PowerPoint</Application>
  <PresentationFormat>Widescreen</PresentationFormat>
  <Paragraphs>22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Shabnam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Hooded Pitohui)مارموت قرمز</dc:title>
  <dc:creator>p</dc:creator>
  <cp:lastModifiedBy>paytakht</cp:lastModifiedBy>
  <cp:revision>20</cp:revision>
  <dcterms:created xsi:type="dcterms:W3CDTF">2023-10-01T16:17:23Z</dcterms:created>
  <dcterms:modified xsi:type="dcterms:W3CDTF">2023-10-05T13:10:12Z</dcterms:modified>
</cp:coreProperties>
</file>