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4/14/2021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3542" y="374217"/>
            <a:ext cx="8791575" cy="2387600"/>
          </a:xfrm>
        </p:spPr>
        <p:txBody>
          <a:bodyPr>
            <a:normAutofit/>
          </a:bodyPr>
          <a:lstStyle/>
          <a:p>
            <a:pPr algn="ctr" rtl="1"/>
            <a:r>
              <a:rPr lang="fa-IR" sz="5600" dirty="0" smtClean="0">
                <a:cs typeface="B Koodak" panose="00000700000000000000" pitchFamily="2" charset="-78"/>
              </a:rPr>
              <a:t>بسم الله الرحمن الرحیم </a:t>
            </a:r>
            <a:endParaRPr lang="en-US" sz="5600" dirty="0">
              <a:cs typeface="B Koodak" panose="00000700000000000000" pitchFamily="2" charset="-78"/>
            </a:endParaRPr>
          </a:p>
        </p:txBody>
      </p:sp>
      <p:sp>
        <p:nvSpPr>
          <p:cNvPr id="3" name="Subtitle 2"/>
          <p:cNvSpPr>
            <a:spLocks noGrp="1"/>
          </p:cNvSpPr>
          <p:nvPr>
            <p:ph type="subTitle" idx="1"/>
          </p:nvPr>
        </p:nvSpPr>
        <p:spPr>
          <a:xfrm>
            <a:off x="2649508" y="4150678"/>
            <a:ext cx="8791575" cy="1655762"/>
          </a:xfrm>
        </p:spPr>
        <p:txBody>
          <a:bodyPr>
            <a:noAutofit/>
          </a:bodyPr>
          <a:lstStyle/>
          <a:p>
            <a:pPr algn="r" rtl="1"/>
            <a:r>
              <a:rPr lang="fa-IR" sz="2600" dirty="0" smtClean="0">
                <a:solidFill>
                  <a:schemeClr val="tx1"/>
                </a:solidFill>
                <a:cs typeface="B Nazanin" panose="00000400000000000000" pitchFamily="2" charset="-78"/>
              </a:rPr>
              <a:t>محمد طه فرقانی </a:t>
            </a:r>
          </a:p>
          <a:p>
            <a:pPr algn="r" rtl="1"/>
            <a:endParaRPr lang="fa-IR" sz="2600" dirty="0">
              <a:solidFill>
                <a:schemeClr val="tx1"/>
              </a:solidFill>
              <a:cs typeface="B Nazanin" panose="00000400000000000000" pitchFamily="2" charset="-78"/>
            </a:endParaRPr>
          </a:p>
          <a:p>
            <a:pPr algn="r" rtl="1"/>
            <a:r>
              <a:rPr lang="fa-IR" sz="2600" dirty="0" smtClean="0">
                <a:solidFill>
                  <a:schemeClr val="tx1"/>
                </a:solidFill>
                <a:cs typeface="B Nazanin" panose="00000400000000000000" pitchFamily="2" charset="-78"/>
              </a:rPr>
              <a:t>موضوع : تاریخچه ی دوربین عکاسی </a:t>
            </a:r>
            <a:endParaRPr lang="en-US" sz="2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590045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anim calcmode="lin" valueType="num">
                                      <p:cBhvr>
                                        <p:cTn id="8" dur="7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30589"/>
            <a:ext cx="9905998" cy="1478570"/>
          </a:xfrm>
        </p:spPr>
        <p:txBody>
          <a:bodyPr>
            <a:normAutofit/>
          </a:bodyPr>
          <a:lstStyle/>
          <a:p>
            <a:pPr algn="ctr" rtl="1"/>
            <a:r>
              <a:rPr lang="fa-IR" sz="4000" b="1" dirty="0">
                <a:solidFill>
                  <a:schemeClr val="accent4"/>
                </a:solidFill>
                <a:cs typeface="B Koodak" panose="00000700000000000000" pitchFamily="2" charset="-78"/>
              </a:rPr>
              <a:t>از کجا شروع </a:t>
            </a:r>
            <a:r>
              <a:rPr lang="fa-IR" sz="4000" b="1" dirty="0" smtClean="0">
                <a:solidFill>
                  <a:schemeClr val="accent4"/>
                </a:solidFill>
                <a:cs typeface="B Koodak" panose="00000700000000000000" pitchFamily="2" charset="-78"/>
              </a:rPr>
              <a:t>شد</a:t>
            </a:r>
            <a:r>
              <a:rPr lang="fa-IR" sz="4000" b="1" dirty="0" smtClean="0">
                <a:solidFill>
                  <a:schemeClr val="accent4"/>
                </a:solidFill>
                <a:cs typeface="B Roya" panose="00000400000000000000" pitchFamily="2" charset="-78"/>
              </a:rPr>
              <a:t>؟</a:t>
            </a:r>
            <a:endParaRPr lang="en-US" sz="4000" dirty="0">
              <a:solidFill>
                <a:schemeClr val="accent4"/>
              </a:solidFill>
            </a:endParaRPr>
          </a:p>
        </p:txBody>
      </p:sp>
      <p:sp>
        <p:nvSpPr>
          <p:cNvPr id="3" name="Content Placeholder 2"/>
          <p:cNvSpPr>
            <a:spLocks noGrp="1"/>
          </p:cNvSpPr>
          <p:nvPr>
            <p:ph idx="1"/>
          </p:nvPr>
        </p:nvSpPr>
        <p:spPr>
          <a:xfrm>
            <a:off x="878276" y="2199610"/>
            <a:ext cx="10432269" cy="4334193"/>
          </a:xfrm>
        </p:spPr>
        <p:txBody>
          <a:bodyPr>
            <a:normAutofit/>
          </a:bodyPr>
          <a:lstStyle/>
          <a:p>
            <a:pPr marL="0" indent="0" algn="ctr" rtl="1" fontAlgn="base">
              <a:buNone/>
            </a:pPr>
            <a:r>
              <a:rPr lang="fa-IR" dirty="0" smtClean="0">
                <a:cs typeface="B Nazanin" panose="00000400000000000000" pitchFamily="2" charset="-78"/>
              </a:rPr>
              <a:t>تاریخچه </a:t>
            </a:r>
            <a:r>
              <a:rPr lang="fa-IR" dirty="0">
                <a:cs typeface="B Nazanin" panose="00000400000000000000" pitchFamily="2" charset="-78"/>
              </a:rPr>
              <a:t>دوربین را می توان در یونان باستان و چینیان باستان جستجو کرد. این تمدن های اولیه از یک دستگاه نوری بسیار ساده به </a:t>
            </a:r>
            <a:r>
              <a:rPr lang="fa-IR" dirty="0" smtClean="0">
                <a:cs typeface="B Nazanin" panose="00000400000000000000" pitchFamily="2" charset="-78"/>
              </a:rPr>
              <a:t>نام </a:t>
            </a:r>
            <a:r>
              <a:rPr lang="en-US" dirty="0" smtClean="0">
                <a:solidFill>
                  <a:srgbClr val="FFFF00"/>
                </a:solidFill>
                <a:cs typeface="B Nazanin" panose="00000400000000000000" pitchFamily="2" charset="-78"/>
              </a:rPr>
              <a:t>camera </a:t>
            </a:r>
            <a:r>
              <a:rPr lang="en-US" dirty="0" err="1" smtClean="0">
                <a:solidFill>
                  <a:srgbClr val="FFFF00"/>
                </a:solidFill>
                <a:cs typeface="B Nazanin" panose="00000400000000000000" pitchFamily="2" charset="-78"/>
              </a:rPr>
              <a:t>obscura</a:t>
            </a:r>
            <a:r>
              <a:rPr lang="fa-IR" dirty="0" smtClean="0">
                <a:solidFill>
                  <a:srgbClr val="FFFF00"/>
                </a:solidFill>
                <a:cs typeface="B Nazanin" panose="00000400000000000000" pitchFamily="2" charset="-78"/>
              </a:rPr>
              <a:t> </a:t>
            </a:r>
            <a:r>
              <a:rPr lang="en-US" dirty="0" smtClean="0">
                <a:solidFill>
                  <a:srgbClr val="FFFF00"/>
                </a:solidFill>
                <a:cs typeface="B Nazanin" panose="00000400000000000000" pitchFamily="2" charset="-78"/>
              </a:rPr>
              <a:t> </a:t>
            </a:r>
            <a:r>
              <a:rPr lang="fa-IR" dirty="0">
                <a:cs typeface="B Nazanin" panose="00000400000000000000" pitchFamily="2" charset="-78"/>
              </a:rPr>
              <a:t>برای نمایش صحنه های زندگی واقعی روی یک سطح یا دیوار استفاده می کردند</a:t>
            </a:r>
            <a:r>
              <a:rPr lang="fa-IR" dirty="0" smtClean="0">
                <a:cs typeface="B Nazanin" panose="00000400000000000000" pitchFamily="2" charset="-78"/>
              </a:rPr>
              <a:t>.( البته این دستگاه تصاویر را بالعکس نشان می داد) </a:t>
            </a:r>
            <a:endParaRPr lang="fa-IR" dirty="0">
              <a:cs typeface="B Nazanin" panose="00000400000000000000" pitchFamily="2" charset="-78"/>
            </a:endParaRPr>
          </a:p>
          <a:p>
            <a:pPr marL="0" indent="0" algn="ctr" rtl="1" fontAlgn="base">
              <a:buNone/>
            </a:pPr>
            <a:r>
              <a:rPr lang="fa-IR" dirty="0">
                <a:cs typeface="B Nazanin" panose="00000400000000000000" pitchFamily="2" charset="-78"/>
              </a:rPr>
              <a:t>بعدها  دانشمندی به نام «ابن هیثم» معروف به </a:t>
            </a:r>
            <a:r>
              <a:rPr lang="fa-IR" dirty="0" smtClean="0">
                <a:cs typeface="B Nazanin" panose="00000400000000000000" pitchFamily="2" charset="-78"/>
              </a:rPr>
              <a:t>« الحازن</a:t>
            </a:r>
            <a:r>
              <a:rPr lang="fa-IR" dirty="0">
                <a:cs typeface="B Nazanin" panose="00000400000000000000" pitchFamily="2" charset="-78"/>
              </a:rPr>
              <a:t>» نیز در قرن یازدهم میلادی در این زمینه فعالیت هایی انجام داد. در دوران رنسانس هنرمندانی مانند لئوناردو داوینچی با استفاده از تغییراتی در سبک آن، عمق سه بعدی را به اضافه کردند</a:t>
            </a:r>
            <a:r>
              <a:rPr lang="fa-IR" dirty="0" smtClean="0">
                <a:cs typeface="B Nazanin" panose="00000400000000000000" pitchFamily="2" charset="-78"/>
              </a:rPr>
              <a:t>.</a:t>
            </a:r>
            <a:endParaRPr lang="fa-IR" dirty="0">
              <a:cs typeface="B Nazanin" panose="00000400000000000000" pitchFamily="2" charset="-78"/>
            </a:endParaRPr>
          </a:p>
          <a:p>
            <a:pPr marL="0" indent="0" algn="ctr" rtl="1" fontAlgn="base">
              <a:buNone/>
            </a:pPr>
            <a:r>
              <a:rPr lang="fa-IR" dirty="0">
                <a:cs typeface="B Nazanin" panose="00000400000000000000" pitchFamily="2" charset="-78"/>
              </a:rPr>
              <a:t>اگرچه دوربین های اولیه مورد توجه هنرمندان و گردشگران زیادی قرار گرفتند، اما تا قرن نوزدهم هیچ راهی برای </a:t>
            </a:r>
            <a:r>
              <a:rPr lang="fa-IR" dirty="0" smtClean="0">
                <a:cs typeface="B Nazanin" panose="00000400000000000000" pitchFamily="2" charset="-78"/>
              </a:rPr>
              <a:t>ثبت تصویر در </a:t>
            </a:r>
            <a:r>
              <a:rPr lang="fa-IR" dirty="0">
                <a:cs typeface="B Nazanin" panose="00000400000000000000" pitchFamily="2" charset="-78"/>
              </a:rPr>
              <a:t>عکاسی وجود نداشت و این موضوع کمی برای هنرمندان نگران کننده بود.</a:t>
            </a:r>
          </a:p>
          <a:p>
            <a:pPr algn="ctr" rtl="1"/>
            <a:endParaRPr lang="en-US" dirty="0">
              <a:cs typeface="B Nazanin" panose="00000400000000000000" pitchFamily="2" charset="-78"/>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2667" b="93778" l="5778" r="95111"/>
                    </a14:imgEffect>
                  </a14:imgLayer>
                </a14:imgProps>
              </a:ext>
              <a:ext uri="{28A0092B-C50C-407E-A947-70E740481C1C}">
                <a14:useLocalDpi xmlns:a14="http://schemas.microsoft.com/office/drawing/2010/main" val="0"/>
              </a:ext>
            </a:extLst>
          </a:blip>
          <a:stretch>
            <a:fillRect/>
          </a:stretch>
        </p:blipFill>
        <p:spPr>
          <a:xfrm rot="21379951">
            <a:off x="8478982" y="230589"/>
            <a:ext cx="1586345" cy="1586345"/>
          </a:xfrm>
          <a:prstGeom prst="rect">
            <a:avLst/>
          </a:prstGeom>
        </p:spPr>
      </p:pic>
      <p:pic>
        <p:nvPicPr>
          <p:cNvPr id="5" name="Picture 4"/>
          <p:cNvPicPr>
            <a:picLocks noChangeAspect="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37949" y="155623"/>
            <a:ext cx="3652159" cy="2043987"/>
          </a:xfrm>
          <a:prstGeom prst="rect">
            <a:avLst/>
          </a:prstGeom>
          <a:ln>
            <a:solidFill>
              <a:schemeClr val="accent4"/>
            </a:solidFill>
          </a:ln>
        </p:spPr>
      </p:pic>
    </p:spTree>
    <p:extLst>
      <p:ext uri="{BB962C8B-B14F-4D97-AF65-F5344CB8AC3E}">
        <p14:creationId xmlns:p14="http://schemas.microsoft.com/office/powerpoint/2010/main" val="675652237"/>
      </p:ext>
    </p:extLst>
  </p:cSld>
  <p:clrMapOvr>
    <a:masterClrMapping/>
  </p:clrMapOvr>
  <mc:AlternateContent xmlns:mc="http://schemas.openxmlformats.org/markup-compatibility/2006" xmlns:p14="http://schemas.microsoft.com/office/powerpoint/2010/main">
    <mc:Choice Requires="p14">
      <p:transition spd="slow" p14:dur="15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0" end="0"/>
                                            </p:txEl>
                                          </p:spTgt>
                                        </p:tgtEl>
                                        <p:attrNameLst>
                                          <p:attrName>ppt_y</p:attrName>
                                        </p:attrNameLst>
                                      </p:cBhvr>
                                      <p:tavLst>
                                        <p:tav tm="0">
                                          <p:val>
                                            <p:strVal val="0-#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heel(4)">
                                      <p:cBhvr>
                                        <p:cTn id="3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246" y="385762"/>
            <a:ext cx="9905998" cy="1478570"/>
          </a:xfrm>
        </p:spPr>
        <p:txBody>
          <a:bodyPr/>
          <a:lstStyle/>
          <a:p>
            <a:pPr algn="ctr" rtl="1"/>
            <a:r>
              <a:rPr lang="fa-IR" dirty="0" smtClean="0">
                <a:solidFill>
                  <a:schemeClr val="accent4"/>
                </a:solidFill>
                <a:cs typeface="B Koodak" panose="00000700000000000000" pitchFamily="2" charset="-78"/>
              </a:rPr>
              <a:t>انقلابی در صنعت عکاسی </a:t>
            </a:r>
            <a:endParaRPr lang="en-US" dirty="0">
              <a:solidFill>
                <a:schemeClr val="accent4"/>
              </a:solidFill>
              <a:cs typeface="B Koodak" panose="00000700000000000000" pitchFamily="2" charset="-78"/>
            </a:endParaRPr>
          </a:p>
        </p:txBody>
      </p:sp>
      <p:sp>
        <p:nvSpPr>
          <p:cNvPr id="3" name="Content Placeholder 2"/>
          <p:cNvSpPr>
            <a:spLocks noGrp="1"/>
          </p:cNvSpPr>
          <p:nvPr>
            <p:ph idx="1"/>
          </p:nvPr>
        </p:nvSpPr>
        <p:spPr>
          <a:xfrm>
            <a:off x="1141412" y="1953491"/>
            <a:ext cx="10055832" cy="4322618"/>
          </a:xfrm>
        </p:spPr>
        <p:txBody>
          <a:bodyPr>
            <a:normAutofit/>
          </a:bodyPr>
          <a:lstStyle/>
          <a:p>
            <a:pPr marL="0" indent="0" algn="ctr" rtl="1" fontAlgn="base">
              <a:buNone/>
            </a:pPr>
            <a:r>
              <a:rPr lang="fa-IR" dirty="0" smtClean="0">
                <a:cs typeface="B Nazanin" panose="00000400000000000000" pitchFamily="2" charset="-78"/>
              </a:rPr>
              <a:t>بعد </a:t>
            </a:r>
            <a:r>
              <a:rPr lang="fa-IR" dirty="0">
                <a:cs typeface="B Nazanin" panose="00000400000000000000" pitchFamily="2" charset="-78"/>
              </a:rPr>
              <a:t>از کارهایی که جوزف نیئپس و دیگر هنرمندان انجام دادند .در سال 1884، جورج ایستمن مخترع آمریکایی ایده ای را مطرح کرد که انقلابی در صنعت عکاسی ایجاد کرد. اختراع پیشگامانه ایستمن، رول عکاسی بود. این رول ها از اولین مواردی بودند که در دوربین مورد استفاده قرار می گرفتند.</a:t>
            </a:r>
            <a:br>
              <a:rPr lang="fa-IR" dirty="0">
                <a:cs typeface="B Nazanin" panose="00000400000000000000" pitchFamily="2" charset="-78"/>
              </a:rPr>
            </a:br>
            <a:r>
              <a:rPr lang="fa-IR" dirty="0">
                <a:cs typeface="B Nazanin" panose="00000400000000000000" pitchFamily="2" charset="-78"/>
              </a:rPr>
              <a:t>فرآیند عکاسی آسان برای توسعه به شرکت </a:t>
            </a:r>
            <a:r>
              <a:rPr lang="fa-IR" dirty="0" smtClean="0">
                <a:cs typeface="B Nazanin" panose="00000400000000000000" pitchFamily="2" charset="-78"/>
              </a:rPr>
              <a:t>او ، </a:t>
            </a:r>
            <a:r>
              <a:rPr lang="en-US" dirty="0" smtClean="0">
                <a:solidFill>
                  <a:srgbClr val="FFFF00"/>
                </a:solidFill>
                <a:cs typeface="B Nazanin" panose="00000400000000000000" pitchFamily="2" charset="-78"/>
              </a:rPr>
              <a:t>Kodak</a:t>
            </a:r>
            <a:r>
              <a:rPr lang="fa-IR" dirty="0" smtClean="0">
                <a:cs typeface="B Nazanin" panose="00000400000000000000" pitchFamily="2" charset="-78"/>
              </a:rPr>
              <a:t> </a:t>
            </a:r>
            <a:r>
              <a:rPr lang="en-US" dirty="0" smtClean="0">
                <a:cs typeface="B Nazanin" panose="00000400000000000000" pitchFamily="2" charset="-78"/>
              </a:rPr>
              <a:t>، </a:t>
            </a:r>
            <a:r>
              <a:rPr lang="fa-IR" dirty="0">
                <a:cs typeface="B Nazanin" panose="00000400000000000000" pitchFamily="2" charset="-78"/>
              </a:rPr>
              <a:t>کمک کرد تا اولین دوربین های تولید انبوه را که تاکنون فروخته شده ، ایجاد کند.</a:t>
            </a:r>
            <a:br>
              <a:rPr lang="fa-IR" dirty="0">
                <a:cs typeface="B Nazanin" panose="00000400000000000000" pitchFamily="2" charset="-78"/>
              </a:rPr>
            </a:br>
            <a:r>
              <a:rPr lang="fa-IR" dirty="0">
                <a:cs typeface="B Nazanin" panose="00000400000000000000" pitchFamily="2" charset="-78"/>
              </a:rPr>
              <a:t>اما این دوربین </a:t>
            </a:r>
            <a:r>
              <a:rPr lang="fa-IR" dirty="0" smtClean="0">
                <a:cs typeface="B Nazanin" panose="00000400000000000000" pitchFamily="2" charset="-78"/>
              </a:rPr>
              <a:t>کلاسیک </a:t>
            </a:r>
            <a:r>
              <a:rPr lang="en-US" dirty="0" smtClean="0">
                <a:solidFill>
                  <a:srgbClr val="FFFF00"/>
                </a:solidFill>
                <a:cs typeface="B Nazanin" panose="00000400000000000000" pitchFamily="2" charset="-78"/>
              </a:rPr>
              <a:t>Kodak’s Brownie</a:t>
            </a:r>
            <a:r>
              <a:rPr lang="fa-IR" dirty="0" smtClean="0">
                <a:solidFill>
                  <a:srgbClr val="FFFF00"/>
                </a:solidFill>
                <a:cs typeface="B Nazanin" panose="00000400000000000000" pitchFamily="2" charset="-78"/>
              </a:rPr>
              <a:t> </a:t>
            </a:r>
            <a:r>
              <a:rPr lang="fa-IR" dirty="0" smtClean="0">
                <a:cs typeface="B Nazanin" panose="00000400000000000000" pitchFamily="2" charset="-78"/>
              </a:rPr>
              <a:t>بود </a:t>
            </a:r>
            <a:r>
              <a:rPr lang="fa-IR" dirty="0">
                <a:cs typeface="B Nazanin" panose="00000400000000000000" pitchFamily="2" charset="-78"/>
              </a:rPr>
              <a:t>که در سال 1900 راه اندازی شد و واقعاً این شرکت را بر روی چرخه پیشرفت قرار داد.</a:t>
            </a:r>
          </a:p>
          <a:p>
            <a:pPr marL="0" indent="0" algn="ctr" rtl="1" fontAlgn="base">
              <a:buNone/>
            </a:pPr>
            <a:r>
              <a:rPr lang="fa-IR" dirty="0">
                <a:cs typeface="B Nazanin" panose="00000400000000000000" pitchFamily="2" charset="-78"/>
              </a:rPr>
              <a:t>دوربین قابل حمل با استقبال چشمگیری روبرو شد، شرکت کداک این دوربین را میلیون ها فروخت و تا دهه </a:t>
            </a:r>
            <a:r>
              <a:rPr lang="fa-IR" dirty="0" smtClean="0">
                <a:cs typeface="B Nazanin" panose="00000400000000000000" pitchFamily="2" charset="-78"/>
              </a:rPr>
              <a:t>60 میلادی </a:t>
            </a:r>
            <a:r>
              <a:rPr lang="fa-IR" dirty="0">
                <a:cs typeface="B Nazanin" panose="00000400000000000000" pitchFamily="2" charset="-78"/>
              </a:rPr>
              <a:t>همچنان محبوب بود. </a:t>
            </a:r>
            <a:endParaRPr lang="en-US" dirty="0">
              <a:cs typeface="B Nazanin" panose="00000400000000000000" pitchFamily="2" charset="-78"/>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4829"/>
          <a:stretch/>
        </p:blipFill>
        <p:spPr>
          <a:xfrm>
            <a:off x="1945178" y="188002"/>
            <a:ext cx="1891478" cy="1720909"/>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49973" b="11951"/>
          <a:stretch/>
        </p:blipFill>
        <p:spPr>
          <a:xfrm>
            <a:off x="8670175" y="296603"/>
            <a:ext cx="2236124" cy="1612308"/>
          </a:xfrm>
          <a:prstGeom prst="rect">
            <a:avLst/>
          </a:prstGeom>
        </p:spPr>
      </p:pic>
    </p:spTree>
    <p:extLst>
      <p:ext uri="{BB962C8B-B14F-4D97-AF65-F5344CB8AC3E}">
        <p14:creationId xmlns:p14="http://schemas.microsoft.com/office/powerpoint/2010/main" val="580590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4)">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heel(4)">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chemeClr val="accent4"/>
                </a:solidFill>
                <a:cs typeface="B Koodak" panose="00000700000000000000" pitchFamily="2" charset="-78"/>
              </a:rPr>
              <a:t>دوربین</a:t>
            </a:r>
            <a:r>
              <a:rPr lang="en-US" dirty="0" smtClean="0">
                <a:solidFill>
                  <a:schemeClr val="accent4"/>
                </a:solidFill>
                <a:cs typeface="B Nazanin" panose="00000400000000000000" pitchFamily="2" charset="-78"/>
              </a:rPr>
              <a:t> </a:t>
            </a:r>
            <a:r>
              <a:rPr lang="en-US" sz="3200" dirty="0" smtClean="0">
                <a:solidFill>
                  <a:schemeClr val="accent4"/>
                </a:solidFill>
                <a:cs typeface="B Nazanin" panose="00000400000000000000" pitchFamily="2" charset="-78"/>
              </a:rPr>
              <a:t>SLR </a:t>
            </a:r>
            <a:endParaRPr lang="en-US" sz="3200" dirty="0">
              <a:solidFill>
                <a:schemeClr val="accent4"/>
              </a:solidFill>
              <a:cs typeface="B Nazanin" panose="00000400000000000000" pitchFamily="2" charset="-78"/>
            </a:endParaRPr>
          </a:p>
        </p:txBody>
      </p:sp>
      <p:sp>
        <p:nvSpPr>
          <p:cNvPr id="3" name="Content Placeholder 2"/>
          <p:cNvSpPr>
            <a:spLocks noGrp="1"/>
          </p:cNvSpPr>
          <p:nvPr>
            <p:ph idx="1"/>
          </p:nvPr>
        </p:nvSpPr>
        <p:spPr>
          <a:xfrm>
            <a:off x="1141412" y="2249486"/>
            <a:ext cx="9905999" cy="4059873"/>
          </a:xfrm>
        </p:spPr>
        <p:txBody>
          <a:bodyPr>
            <a:normAutofit lnSpcReduction="10000"/>
          </a:bodyPr>
          <a:lstStyle/>
          <a:p>
            <a:pPr marL="0" indent="0" algn="ctr" rtl="1" fontAlgn="base">
              <a:buNone/>
            </a:pPr>
            <a:r>
              <a:rPr lang="fa-IR" dirty="0">
                <a:cs typeface="B Nazanin" panose="00000400000000000000" pitchFamily="2" charset="-78"/>
              </a:rPr>
              <a:t>باید بگوییم شرکت کداک نمی تواند تمام اعتبار را برای دنبال کردن تکنولوژی دوربین اولیه به دست آورد. پس از جنگ جهانی دوم، نوع جدیدی از دوربین  وارد عرصه عکاسی </a:t>
            </a:r>
            <a:r>
              <a:rPr lang="fa-IR" dirty="0" smtClean="0">
                <a:cs typeface="B Nazanin" panose="00000400000000000000" pitchFamily="2" charset="-78"/>
              </a:rPr>
              <a:t>شد : دوربین </a:t>
            </a:r>
            <a:r>
              <a:rPr lang="en-US" dirty="0" smtClean="0">
                <a:solidFill>
                  <a:srgbClr val="FFFF00"/>
                </a:solidFill>
                <a:latin typeface="Arial" panose="020B0604020202020204" pitchFamily="34" charset="0"/>
                <a:cs typeface="Arial" panose="020B0604020202020204" pitchFamily="34" charset="0"/>
              </a:rPr>
              <a:t>SLR</a:t>
            </a:r>
            <a:endParaRPr lang="fa-IR" dirty="0" smtClean="0">
              <a:solidFill>
                <a:srgbClr val="FFFF00"/>
              </a:solidFill>
              <a:latin typeface="Arial" panose="020B0604020202020204" pitchFamily="34" charset="0"/>
              <a:cs typeface="Arial" panose="020B0604020202020204" pitchFamily="34" charset="0"/>
            </a:endParaRPr>
          </a:p>
          <a:p>
            <a:pPr marL="0" indent="0" algn="ctr" rtl="1" fontAlgn="base">
              <a:buNone/>
            </a:pPr>
            <a:r>
              <a:rPr lang="fa-IR" dirty="0" smtClean="0">
                <a:cs typeface="B Nazanin" panose="00000400000000000000" pitchFamily="2" charset="-78"/>
              </a:rPr>
              <a:t> </a:t>
            </a:r>
            <a:r>
              <a:rPr lang="en-US" dirty="0">
                <a:cs typeface="B Nazanin" panose="00000400000000000000" pitchFamily="2" charset="-78"/>
              </a:rPr>
              <a:t/>
            </a:r>
            <a:br>
              <a:rPr lang="en-US" dirty="0">
                <a:cs typeface="B Nazanin" panose="00000400000000000000" pitchFamily="2" charset="-78"/>
              </a:rPr>
            </a:br>
            <a:r>
              <a:rPr lang="fa-IR" dirty="0" smtClean="0">
                <a:cs typeface="B Nazanin" panose="00000400000000000000" pitchFamily="2" charset="-78"/>
              </a:rPr>
              <a:t>اگرچه </a:t>
            </a:r>
            <a:r>
              <a:rPr lang="en-US" dirty="0" smtClean="0">
                <a:solidFill>
                  <a:srgbClr val="FFFF00"/>
                </a:solidFill>
                <a:cs typeface="B Nazanin" panose="00000400000000000000" pitchFamily="2" charset="-78"/>
              </a:rPr>
              <a:t>SLR</a:t>
            </a:r>
            <a:r>
              <a:rPr lang="fa-IR" dirty="0" smtClean="0">
                <a:cs typeface="B Nazanin" panose="00000400000000000000" pitchFamily="2" charset="-78"/>
              </a:rPr>
              <a:t> ها </a:t>
            </a:r>
            <a:r>
              <a:rPr lang="fa-IR" dirty="0">
                <a:cs typeface="B Nazanin" panose="00000400000000000000" pitchFamily="2" charset="-78"/>
              </a:rPr>
              <a:t>از قرن نوزدهم وجود داشته است، اما اولین دوربین ها واقعاً مورد استفاده قرار نگرفتند. اما  کم کم با پیشرفت تکنولوژی و کوچکتر شدن دوربین ها، دانشمندان و روزنامه نگاران شروع به استفاده از آنها کردند.</a:t>
            </a:r>
          </a:p>
          <a:p>
            <a:pPr marL="0" indent="0" algn="ctr" rtl="1" fontAlgn="base">
              <a:buNone/>
            </a:pPr>
            <a:r>
              <a:rPr lang="fa-IR" dirty="0">
                <a:cs typeface="B Nazanin" panose="00000400000000000000" pitchFamily="2" charset="-78"/>
              </a:rPr>
              <a:t>در دهه 50 و 60 </a:t>
            </a:r>
            <a:r>
              <a:rPr lang="en-US" dirty="0" smtClean="0">
                <a:cs typeface="B Nazanin" panose="00000400000000000000" pitchFamily="2" charset="-78"/>
              </a:rPr>
              <a:t> </a:t>
            </a:r>
            <a:r>
              <a:rPr lang="fa-IR" dirty="0" smtClean="0">
                <a:cs typeface="B Nazanin" panose="00000400000000000000" pitchFamily="2" charset="-78"/>
              </a:rPr>
              <a:t>میلادی ، </a:t>
            </a:r>
            <a:r>
              <a:rPr lang="fa-IR" dirty="0">
                <a:cs typeface="B Nazanin" panose="00000400000000000000" pitchFamily="2" charset="-78"/>
              </a:rPr>
              <a:t>به لطف  اضافه شدن منظره یاب دقیق تر به دوربین،  این دوربین ها  تبدیل به یک وسیله ی کاربردی برای عکاسان می شوند. آلمان و اتحاد جماهیر شوروی طرفداران اصلی دوربین های اولیه بودند اما دوربین </a:t>
            </a:r>
            <a:r>
              <a:rPr lang="fa-IR" dirty="0" smtClean="0">
                <a:cs typeface="B Nazanin" panose="00000400000000000000" pitchFamily="2" charset="-78"/>
              </a:rPr>
              <a:t>های</a:t>
            </a:r>
            <a:r>
              <a:rPr lang="en-US" dirty="0" smtClean="0">
                <a:cs typeface="B Nazanin" panose="00000400000000000000" pitchFamily="2" charset="-78"/>
              </a:rPr>
              <a:t> </a:t>
            </a:r>
            <a:r>
              <a:rPr lang="fa-IR" dirty="0" smtClean="0">
                <a:solidFill>
                  <a:srgbClr val="FFFF00"/>
                </a:solidFill>
                <a:cs typeface="B Nazanin" panose="00000400000000000000" pitchFamily="2" charset="-78"/>
              </a:rPr>
              <a:t>اس ال آر </a:t>
            </a:r>
            <a:r>
              <a:rPr lang="fa-IR" dirty="0" smtClean="0">
                <a:cs typeface="B Nazanin" panose="00000400000000000000" pitchFamily="2" charset="-78"/>
              </a:rPr>
              <a:t>ژاپنی </a:t>
            </a:r>
            <a:r>
              <a:rPr lang="fa-IR" dirty="0">
                <a:cs typeface="B Nazanin" panose="00000400000000000000" pitchFamily="2" charset="-78"/>
              </a:rPr>
              <a:t>پس از 1945 محبوبیت بیشتری یافتند.</a:t>
            </a:r>
          </a:p>
          <a:p>
            <a:pPr algn="ctr" rtl="1"/>
            <a:endParaRPr lang="en-US" dirty="0">
              <a:cs typeface="B Nazanin" panose="00000400000000000000" pitchFamily="2" charset="-78"/>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130" b="18395"/>
          <a:stretch/>
        </p:blipFill>
        <p:spPr>
          <a:xfrm>
            <a:off x="1654232" y="268288"/>
            <a:ext cx="3059083" cy="182880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24130" b="18395"/>
          <a:stretch/>
        </p:blipFill>
        <p:spPr>
          <a:xfrm>
            <a:off x="7630391" y="268288"/>
            <a:ext cx="3084714" cy="1828800"/>
          </a:xfrm>
          <a:prstGeom prst="rect">
            <a:avLst/>
          </a:prstGeom>
        </p:spPr>
      </p:pic>
    </p:spTree>
    <p:extLst>
      <p:ext uri="{BB962C8B-B14F-4D97-AF65-F5344CB8AC3E}">
        <p14:creationId xmlns:p14="http://schemas.microsoft.com/office/powerpoint/2010/main" val="89399561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par>
                                <p:cTn id="29" presetID="26"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par>
                                <p:cTn id="45" presetID="26" presetClass="entr" presetSubtype="0" fill="hold"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down)">
                                      <p:cBhvr>
                                        <p:cTn id="47" dur="580">
                                          <p:stCondLst>
                                            <p:cond delay="0"/>
                                          </p:stCondLst>
                                        </p:cTn>
                                        <p:tgtEl>
                                          <p:spTgt spid="3">
                                            <p:txEl>
                                              <p:pRg st="2" end="2"/>
                                            </p:txEl>
                                          </p:spTgt>
                                        </p:tgtEl>
                                      </p:cBhvr>
                                    </p:animEffect>
                                    <p:anim calcmode="lin" valueType="num">
                                      <p:cBhvr>
                                        <p:cTn id="4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2" end="2"/>
                                            </p:txEl>
                                          </p:spTgt>
                                        </p:tgtEl>
                                      </p:cBhvr>
                                      <p:to x="100000" y="60000"/>
                                    </p:animScale>
                                    <p:animScale>
                                      <p:cBhvr>
                                        <p:cTn id="54" dur="166" decel="50000">
                                          <p:stCondLst>
                                            <p:cond delay="676"/>
                                          </p:stCondLst>
                                        </p:cTn>
                                        <p:tgtEl>
                                          <p:spTgt spid="3">
                                            <p:txEl>
                                              <p:pRg st="2" end="2"/>
                                            </p:txEl>
                                          </p:spTgt>
                                        </p:tgtEl>
                                      </p:cBhvr>
                                      <p:to x="100000" y="100000"/>
                                    </p:animScale>
                                    <p:animScale>
                                      <p:cBhvr>
                                        <p:cTn id="55" dur="26">
                                          <p:stCondLst>
                                            <p:cond delay="1312"/>
                                          </p:stCondLst>
                                        </p:cTn>
                                        <p:tgtEl>
                                          <p:spTgt spid="3">
                                            <p:txEl>
                                              <p:pRg st="2" end="2"/>
                                            </p:txEl>
                                          </p:spTgt>
                                        </p:tgtEl>
                                      </p:cBhvr>
                                      <p:to x="100000" y="80000"/>
                                    </p:animScale>
                                    <p:animScale>
                                      <p:cBhvr>
                                        <p:cTn id="56" dur="166" decel="50000">
                                          <p:stCondLst>
                                            <p:cond delay="1338"/>
                                          </p:stCondLst>
                                        </p:cTn>
                                        <p:tgtEl>
                                          <p:spTgt spid="3">
                                            <p:txEl>
                                              <p:pRg st="2" end="2"/>
                                            </p:txEl>
                                          </p:spTgt>
                                        </p:tgtEl>
                                      </p:cBhvr>
                                      <p:to x="100000" y="100000"/>
                                    </p:animScale>
                                    <p:animScale>
                                      <p:cBhvr>
                                        <p:cTn id="57" dur="26">
                                          <p:stCondLst>
                                            <p:cond delay="1642"/>
                                          </p:stCondLst>
                                        </p:cTn>
                                        <p:tgtEl>
                                          <p:spTgt spid="3">
                                            <p:txEl>
                                              <p:pRg st="2" end="2"/>
                                            </p:txEl>
                                          </p:spTgt>
                                        </p:tgtEl>
                                      </p:cBhvr>
                                      <p:to x="100000" y="90000"/>
                                    </p:animScale>
                                    <p:animScale>
                                      <p:cBhvr>
                                        <p:cTn id="58" dur="166" decel="50000">
                                          <p:stCondLst>
                                            <p:cond delay="1668"/>
                                          </p:stCondLst>
                                        </p:cTn>
                                        <p:tgtEl>
                                          <p:spTgt spid="3">
                                            <p:txEl>
                                              <p:pRg st="2" end="2"/>
                                            </p:txEl>
                                          </p:spTgt>
                                        </p:tgtEl>
                                      </p:cBhvr>
                                      <p:to x="100000" y="100000"/>
                                    </p:animScale>
                                    <p:animScale>
                                      <p:cBhvr>
                                        <p:cTn id="59" dur="26">
                                          <p:stCondLst>
                                            <p:cond delay="1808"/>
                                          </p:stCondLst>
                                        </p:cTn>
                                        <p:tgtEl>
                                          <p:spTgt spid="3">
                                            <p:txEl>
                                              <p:pRg st="2" end="2"/>
                                            </p:txEl>
                                          </p:spTgt>
                                        </p:tgtEl>
                                      </p:cBhvr>
                                      <p:to x="100000" y="95000"/>
                                    </p:animScale>
                                    <p:animScale>
                                      <p:cBhvr>
                                        <p:cTn id="6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6912" y="1671723"/>
            <a:ext cx="9905998" cy="1478570"/>
          </a:xfrm>
        </p:spPr>
        <p:txBody>
          <a:bodyPr>
            <a:normAutofit/>
          </a:bodyPr>
          <a:lstStyle/>
          <a:p>
            <a:pPr algn="ctr" rtl="1"/>
            <a:r>
              <a:rPr lang="fa-IR" sz="4000" b="1" dirty="0">
                <a:solidFill>
                  <a:schemeClr val="accent4"/>
                </a:solidFill>
                <a:cs typeface="B Koodak" panose="00000700000000000000" pitchFamily="2" charset="-78"/>
              </a:rPr>
              <a:t>انقلاب دیجیتال  و تحول عکاسی</a:t>
            </a:r>
            <a:r>
              <a:rPr lang="fa-IR" sz="4000" dirty="0">
                <a:solidFill>
                  <a:schemeClr val="accent4"/>
                </a:solidFill>
                <a:cs typeface="B Koodak" panose="00000700000000000000" pitchFamily="2" charset="-78"/>
              </a:rPr>
              <a:t/>
            </a:r>
            <a:br>
              <a:rPr lang="fa-IR" sz="4000" dirty="0">
                <a:solidFill>
                  <a:schemeClr val="accent4"/>
                </a:solidFill>
                <a:cs typeface="B Koodak" panose="00000700000000000000" pitchFamily="2" charset="-78"/>
              </a:rPr>
            </a:br>
            <a:endParaRPr lang="en-US" sz="4000" dirty="0">
              <a:solidFill>
                <a:schemeClr val="accent4"/>
              </a:solidFill>
              <a:cs typeface="B Koodak" panose="00000700000000000000" pitchFamily="2" charset="-78"/>
            </a:endParaRPr>
          </a:p>
        </p:txBody>
      </p:sp>
      <p:sp>
        <p:nvSpPr>
          <p:cNvPr id="3" name="Content Placeholder 2"/>
          <p:cNvSpPr>
            <a:spLocks noGrp="1"/>
          </p:cNvSpPr>
          <p:nvPr>
            <p:ph idx="1"/>
          </p:nvPr>
        </p:nvSpPr>
        <p:spPr>
          <a:xfrm>
            <a:off x="1091536" y="2576685"/>
            <a:ext cx="9905999" cy="4043248"/>
          </a:xfrm>
        </p:spPr>
        <p:txBody>
          <a:bodyPr>
            <a:normAutofit lnSpcReduction="10000"/>
          </a:bodyPr>
          <a:lstStyle/>
          <a:p>
            <a:pPr marL="0" indent="0" algn="ctr" rtl="1" fontAlgn="base">
              <a:buNone/>
            </a:pPr>
            <a:r>
              <a:rPr lang="fa-IR" dirty="0" smtClean="0">
                <a:cs typeface="B Nazanin" panose="00000400000000000000" pitchFamily="2" charset="-78"/>
              </a:rPr>
              <a:t>اولین </a:t>
            </a:r>
            <a:r>
              <a:rPr lang="fa-IR" dirty="0">
                <a:cs typeface="B Nazanin" panose="00000400000000000000" pitchFamily="2" charset="-78"/>
              </a:rPr>
              <a:t>دوربین دیجیتال یک اختراع حرفه ای توسط یک مهندس جوان از کداک بود. نام او استیو ساسون بود و اولین عکس او 23 ثانیه طول کشید تا روی کاست ضبط شود. تنها در سال 1976 بود که ارتش </a:t>
            </a:r>
            <a:r>
              <a:rPr lang="fa-IR" dirty="0" smtClean="0">
                <a:cs typeface="B Nazanin" panose="00000400000000000000" pitchFamily="2" charset="-78"/>
              </a:rPr>
              <a:t>آمریکا </a:t>
            </a:r>
            <a:r>
              <a:rPr lang="fa-IR" dirty="0">
                <a:cs typeface="B Nazanin" panose="00000400000000000000" pitchFamily="2" charset="-78"/>
              </a:rPr>
              <a:t>اولین برنامه واقعی را برای دوربین های دیجیتال در فناوری ماهواره پیدا کرد.</a:t>
            </a:r>
          </a:p>
          <a:p>
            <a:pPr marL="0" indent="0" algn="ctr" rtl="1" fontAlgn="base">
              <a:buNone/>
            </a:pPr>
            <a:r>
              <a:rPr lang="fa-IR" dirty="0">
                <a:cs typeface="B Nazanin" panose="00000400000000000000" pitchFamily="2" charset="-78"/>
              </a:rPr>
              <a:t>سپس دوربین ها توسط صنعت علمی و سپس رسانه ها برای پخش رویدادهایی مانند ثبت وقایع مهم استفاده می شدند.</a:t>
            </a:r>
            <a:br>
              <a:rPr lang="fa-IR" dirty="0">
                <a:cs typeface="B Nazanin" panose="00000400000000000000" pitchFamily="2" charset="-78"/>
              </a:rPr>
            </a:br>
            <a:r>
              <a:rPr lang="fa-IR" dirty="0">
                <a:cs typeface="B Nazanin" panose="00000400000000000000" pitchFamily="2" charset="-78"/>
              </a:rPr>
              <a:t>در دهه 1990، دوربین های دیجیتال جریان اصلی پیدا کرده بودند و دوربین سیستم جمع و </a:t>
            </a:r>
            <a:r>
              <a:rPr lang="fa-IR" dirty="0" smtClean="0">
                <a:cs typeface="B Nazanin" panose="00000400000000000000" pitchFamily="2" charset="-78"/>
              </a:rPr>
              <a:t>جور</a:t>
            </a:r>
          </a:p>
          <a:p>
            <a:pPr marL="0" indent="0" algn="ctr" rtl="1" fontAlgn="base">
              <a:buNone/>
            </a:pPr>
            <a:r>
              <a:rPr lang="fa-IR" dirty="0" smtClean="0">
                <a:cs typeface="B Nazanin" panose="00000400000000000000" pitchFamily="2" charset="-78"/>
              </a:rPr>
              <a:t> </a:t>
            </a:r>
            <a:r>
              <a:rPr lang="en-US" dirty="0">
                <a:solidFill>
                  <a:srgbClr val="FFFF00"/>
                </a:solidFill>
                <a:cs typeface="B Nazanin" panose="00000400000000000000" pitchFamily="2" charset="-78"/>
              </a:rPr>
              <a:t>point-and-shoot</a:t>
            </a:r>
            <a:r>
              <a:rPr lang="en-US" dirty="0">
                <a:cs typeface="B Nazanin" panose="00000400000000000000" pitchFamily="2" charset="-78"/>
              </a:rPr>
              <a:t> </a:t>
            </a:r>
            <a:r>
              <a:rPr lang="fa-IR" dirty="0" smtClean="0">
                <a:cs typeface="B Nazanin" panose="00000400000000000000" pitchFamily="2" charset="-78"/>
              </a:rPr>
              <a:t> همه </a:t>
            </a:r>
            <a:r>
              <a:rPr lang="fa-IR" dirty="0">
                <a:cs typeface="B Nazanin" panose="00000400000000000000" pitchFamily="2" charset="-78"/>
              </a:rPr>
              <a:t>جا بود.</a:t>
            </a:r>
            <a:br>
              <a:rPr lang="fa-IR" dirty="0">
                <a:cs typeface="B Nazanin" panose="00000400000000000000" pitchFamily="2" charset="-78"/>
              </a:rPr>
            </a:br>
            <a:r>
              <a:rPr lang="fa-IR" dirty="0">
                <a:cs typeface="B Nazanin" panose="00000400000000000000" pitchFamily="2" charset="-78"/>
              </a:rPr>
              <a:t>تقریباً در همان زمان، دوربین های قبلی کمتر استفاده شدند. اما امروزه هنرمندان به دوربین های آنالوگ گرایش جدید پیدا کردند و کداک همواره فیلم های خوبی </a:t>
            </a:r>
            <a:r>
              <a:rPr lang="fa-IR" dirty="0" smtClean="0">
                <a:cs typeface="B Nazanin" panose="00000400000000000000" pitchFamily="2" charset="-78"/>
              </a:rPr>
              <a:t>میسازد .</a:t>
            </a:r>
            <a:endParaRPr lang="en-US"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3075" y="74816"/>
            <a:ext cx="2609850" cy="1752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66" y="74816"/>
            <a:ext cx="2466975" cy="18478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9819" y="74816"/>
            <a:ext cx="3084022" cy="1752600"/>
          </a:xfrm>
          <a:prstGeom prst="rect">
            <a:avLst/>
          </a:prstGeom>
        </p:spPr>
      </p:pic>
    </p:spTree>
    <p:extLst>
      <p:ext uri="{BB962C8B-B14F-4D97-AF65-F5344CB8AC3E}">
        <p14:creationId xmlns:p14="http://schemas.microsoft.com/office/powerpoint/2010/main" val="136362219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left)">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74415" y="2573684"/>
            <a:ext cx="9905999" cy="3541714"/>
          </a:xfrm>
        </p:spPr>
        <p:txBody>
          <a:bodyPr>
            <a:normAutofit/>
          </a:bodyPr>
          <a:lstStyle/>
          <a:p>
            <a:pPr marL="0" indent="0" algn="ctr" rtl="1">
              <a:buNone/>
            </a:pPr>
            <a:r>
              <a:rPr lang="fa-IR" sz="4000" dirty="0" smtClean="0">
                <a:solidFill>
                  <a:srgbClr val="FFFF00"/>
                </a:solidFill>
                <a:cs typeface="B Yekan" panose="00000400000000000000" pitchFamily="2" charset="-78"/>
              </a:rPr>
              <a:t>با </a:t>
            </a:r>
            <a:r>
              <a:rPr lang="fa-IR" sz="4000" dirty="0" smtClean="0">
                <a:solidFill>
                  <a:schemeClr val="accent4"/>
                </a:solidFill>
                <a:cs typeface="B Yekan" panose="00000400000000000000" pitchFamily="2" charset="-78"/>
              </a:rPr>
              <a:t>تشکر</a:t>
            </a:r>
            <a:r>
              <a:rPr lang="fa-IR" sz="4000" dirty="0" smtClean="0">
                <a:solidFill>
                  <a:srgbClr val="FFFF00"/>
                </a:solidFill>
                <a:cs typeface="B Yekan" panose="00000400000000000000" pitchFamily="2" charset="-78"/>
              </a:rPr>
              <a:t> از </a:t>
            </a:r>
            <a:r>
              <a:rPr lang="fa-IR" sz="4000" dirty="0" smtClean="0">
                <a:solidFill>
                  <a:schemeClr val="accent4"/>
                </a:solidFill>
                <a:cs typeface="B Yekan" panose="00000400000000000000" pitchFamily="2" charset="-78"/>
              </a:rPr>
              <a:t>توجه</a:t>
            </a:r>
            <a:r>
              <a:rPr lang="fa-IR" sz="4000" dirty="0" smtClean="0">
                <a:solidFill>
                  <a:srgbClr val="FFFF00"/>
                </a:solidFill>
                <a:cs typeface="B Yekan" panose="00000400000000000000" pitchFamily="2" charset="-78"/>
              </a:rPr>
              <a:t> شما </a:t>
            </a:r>
            <a:endParaRPr lang="en-US" sz="4000" dirty="0">
              <a:solidFill>
                <a:srgbClr val="FFFF00"/>
              </a:solidFill>
              <a:cs typeface="B Yekan" panose="00000400000000000000" pitchFamily="2" charset="-78"/>
            </a:endParaRPr>
          </a:p>
        </p:txBody>
      </p:sp>
    </p:spTree>
    <p:extLst>
      <p:ext uri="{BB962C8B-B14F-4D97-AF65-F5344CB8AC3E}">
        <p14:creationId xmlns:p14="http://schemas.microsoft.com/office/powerpoint/2010/main" val="1704467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230</TotalTime>
  <Words>248</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 Koodak</vt:lpstr>
      <vt:lpstr>B Nazanin</vt:lpstr>
      <vt:lpstr>B Roya</vt:lpstr>
      <vt:lpstr>B Yekan</vt:lpstr>
      <vt:lpstr>Trebuchet MS</vt:lpstr>
      <vt:lpstr>Tw Cen MT</vt:lpstr>
      <vt:lpstr>Circuit</vt:lpstr>
      <vt:lpstr>بسم الله الرحمن الرحیم </vt:lpstr>
      <vt:lpstr>از کجا شروع شد؟</vt:lpstr>
      <vt:lpstr>انقلابی در صنعت عکاسی </vt:lpstr>
      <vt:lpstr>دوربین SLR </vt:lpstr>
      <vt:lpstr>انقلاب دیجیتال  و تحول عکاسی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43</cp:revision>
  <dcterms:created xsi:type="dcterms:W3CDTF">2021-04-13T15:17:52Z</dcterms:created>
  <dcterms:modified xsi:type="dcterms:W3CDTF">2021-04-14T05:30:43Z</dcterms:modified>
</cp:coreProperties>
</file>