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55769-3916-49D9-8CD7-BD08439D44C8}" v="6" dt="2020-12-28T09:28:29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Vesal" userId="8c69e02aee5b90cf" providerId="LiveId" clId="{77D55769-3916-49D9-8CD7-BD08439D44C8}"/>
    <pc:docChg chg="modSld">
      <pc:chgData name="Mohammad Vesal" userId="8c69e02aee5b90cf" providerId="LiveId" clId="{77D55769-3916-49D9-8CD7-BD08439D44C8}" dt="2020-12-28T09:28:29.676" v="5" actId="478"/>
      <pc:docMkLst>
        <pc:docMk/>
      </pc:docMkLst>
      <pc:sldChg chg="delSp modSp">
        <pc:chgData name="Mohammad Vesal" userId="8c69e02aee5b90cf" providerId="LiveId" clId="{77D55769-3916-49D9-8CD7-BD08439D44C8}" dt="2020-12-28T09:28:29.676" v="5" actId="478"/>
        <pc:sldMkLst>
          <pc:docMk/>
          <pc:sldMk cId="2093961556" sldId="269"/>
        </pc:sldMkLst>
        <pc:picChg chg="del">
          <ac:chgData name="Mohammad Vesal" userId="8c69e02aee5b90cf" providerId="LiveId" clId="{77D55769-3916-49D9-8CD7-BD08439D44C8}" dt="2020-12-28T09:28:29.676" v="5" actId="478"/>
          <ac:picMkLst>
            <pc:docMk/>
            <pc:sldMk cId="2093961556" sldId="269"/>
            <ac:picMk id="13313" creationId="{307F6EC2-1D55-4DA5-B3A5-3BA0E3AB22D5}"/>
          </ac:picMkLst>
        </pc:picChg>
        <pc:picChg chg="del mod">
          <ac:chgData name="Mohammad Vesal" userId="8c69e02aee5b90cf" providerId="LiveId" clId="{77D55769-3916-49D9-8CD7-BD08439D44C8}" dt="2020-12-28T09:28:28.805" v="4" actId="478"/>
          <ac:picMkLst>
            <pc:docMk/>
            <pc:sldMk cId="2093961556" sldId="269"/>
            <ac:picMk id="13315" creationId="{6E05A67C-98DB-49C9-9BAA-B44A7F38A674}"/>
          </ac:picMkLst>
        </pc:picChg>
        <pc:picChg chg="del">
          <ac:chgData name="Mohammad Vesal" userId="8c69e02aee5b90cf" providerId="LiveId" clId="{77D55769-3916-49D9-8CD7-BD08439D44C8}" dt="2020-12-28T09:28:28.167" v="2" actId="478"/>
          <ac:picMkLst>
            <pc:docMk/>
            <pc:sldMk cId="2093961556" sldId="269"/>
            <ac:picMk id="13317" creationId="{75B18444-02D9-45B1-A53B-0529685E25BD}"/>
          </ac:picMkLst>
        </pc:picChg>
        <pc:picChg chg="del mod">
          <ac:chgData name="Mohammad Vesal" userId="8c69e02aee5b90cf" providerId="LiveId" clId="{77D55769-3916-49D9-8CD7-BD08439D44C8}" dt="2020-12-28T09:28:27.021" v="1" actId="478"/>
          <ac:picMkLst>
            <pc:docMk/>
            <pc:sldMk cId="2093961556" sldId="269"/>
            <ac:picMk id="13319" creationId="{9C113760-8622-4B48-9683-B4405CFE88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t"/>
          <a:lstStyle>
            <a:lvl1pPr algn="r" rtl="1">
              <a:defRPr sz="3200">
                <a:cs typeface="B Nazani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r" rtl="1">
              <a:buNone/>
              <a:defRPr sz="3200" cap="all">
                <a:solidFill>
                  <a:schemeClr val="accent1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algn="r" rtl="1">
              <a:defRPr sz="3200">
                <a:cs typeface="B Nazanin" panose="00000400000000000000" pitchFamily="2" charset="-78"/>
              </a:defRPr>
            </a:lvl1pPr>
          </a:lstStyle>
          <a:p>
            <a:fld id="{DB3FBD68-7284-46F9-BAC5-D4432207A4E6}" type="datetimeFigureOut">
              <a:rPr lang="en-GB" smtClean="0"/>
              <a:pPr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algn="r" rtl="1">
              <a:defRPr sz="3200">
                <a:cs typeface="B Nazanin" panose="00000400000000000000" pitchFamily="2" charset="-78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algn="r" rtl="1">
              <a:defRPr sz="3200">
                <a:cs typeface="B Nazanin" panose="00000400000000000000" pitchFamily="2" charset="-78"/>
              </a:defRPr>
            </a:lvl1pPr>
          </a:lstStyle>
          <a:p>
            <a:pPr algn="r"/>
            <a:fld id="{D2F51343-ED1E-4C92-856D-DCC27AD8DC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8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0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73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1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1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0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 sz="4800">
                <a:cs typeface="B Nazani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cs typeface="B Nazanin" panose="00000400000000000000" pitchFamily="2" charset="-78"/>
              </a:defRPr>
            </a:lvl1pPr>
            <a:lvl2pPr algn="r" rtl="1">
              <a:defRPr sz="2400">
                <a:cs typeface="B Nazanin" panose="00000400000000000000" pitchFamily="2" charset="-78"/>
              </a:defRPr>
            </a:lvl2pPr>
            <a:lvl3pPr algn="r" rtl="1">
              <a:defRPr sz="2000">
                <a:cs typeface="B Nazanin" panose="00000400000000000000" pitchFamily="2" charset="-78"/>
              </a:defRPr>
            </a:lvl3pPr>
            <a:lvl4pPr algn="r" rtl="1">
              <a:defRPr sz="1800">
                <a:cs typeface="B Nazanin" panose="00000400000000000000" pitchFamily="2" charset="-78"/>
              </a:defRPr>
            </a:lvl4pPr>
            <a:lvl5pPr algn="r" rtl="1">
              <a:defRPr sz="1800">
                <a:cs typeface="B Nazanin" panose="000004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 sz="1400">
                <a:cs typeface="B Nazanin" panose="00000400000000000000" pitchFamily="2" charset="-78"/>
              </a:defRPr>
            </a:lvl1pPr>
          </a:lstStyle>
          <a:p>
            <a:fld id="{DB3FBD68-7284-46F9-BAC5-D4432207A4E6}" type="datetimeFigureOut">
              <a:rPr lang="en-GB" smtClean="0"/>
              <a:pPr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 sz="1400">
                <a:cs typeface="B Nazanin" panose="00000400000000000000" pitchFamily="2" charset="-78"/>
              </a:defRPr>
            </a:lvl1pPr>
          </a:lstStyle>
          <a:p>
            <a:endParaRPr lang="en-GB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 sz="3600">
                <a:cs typeface="B Nazanin" panose="00000400000000000000" pitchFamily="2" charset="-78"/>
              </a:defRPr>
            </a:lvl1pPr>
          </a:lstStyle>
          <a:p>
            <a:fld id="{D2F51343-ED1E-4C92-856D-DCC27AD8DC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5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0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6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3FBD68-7284-46F9-BAC5-D4432207A4E6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51343-ED1E-4C92-856D-DCC27AD8D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3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3E59-97F7-4CF6-8574-853B9425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749" y="2405743"/>
            <a:ext cx="8825658" cy="1190897"/>
          </a:xfrm>
        </p:spPr>
        <p:txBody>
          <a:bodyPr/>
          <a:lstStyle/>
          <a:p>
            <a:pPr algn="ctr"/>
            <a:r>
              <a:rPr lang="fa-IR" sz="6600" b="1" dirty="0">
                <a:solidFill>
                  <a:srgbClr val="FF0000"/>
                </a:solidFill>
              </a:rPr>
              <a:t>مغز انسان</a:t>
            </a:r>
            <a:br>
              <a:rPr lang="fa-IR" sz="6600" b="1" dirty="0">
                <a:solidFill>
                  <a:srgbClr val="FF0000"/>
                </a:solidFill>
              </a:rPr>
            </a:b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260C9-0FD3-4AB9-9BD9-824FC8ABC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43" y="1250409"/>
            <a:ext cx="8825658" cy="861420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به نام خدا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5051C-9B43-40D1-885E-5627CF77CFC6}"/>
              </a:ext>
            </a:extLst>
          </p:cNvPr>
          <p:cNvSpPr txBox="1"/>
          <p:nvPr/>
        </p:nvSpPr>
        <p:spPr>
          <a:xfrm>
            <a:off x="3264366" y="3769119"/>
            <a:ext cx="47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محسن وصال</a:t>
            </a:r>
            <a:endParaRPr lang="en-GB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43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E1BE-4B2A-44F4-8E9E-2BBFA44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در بیداری مغز الکتریسیته کافی برای روشن کردن یک لامپ کوچک را تولید می‌کند</a:t>
            </a:r>
            <a:endParaRPr lang="en-GB" sz="3600" dirty="0"/>
          </a:p>
        </p:txBody>
      </p:sp>
      <p:pic>
        <p:nvPicPr>
          <p:cNvPr id="9218" name="Picture 2" descr="حقایق شگفت انگیزی درباره مغز">
            <a:extLst>
              <a:ext uri="{FF2B5EF4-FFF2-40B4-BE49-F238E27FC236}">
                <a16:creationId xmlns:a16="http://schemas.microsoft.com/office/drawing/2014/main" id="{EAC74CCE-4D31-4F44-A455-749E1E2E9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04922C-9DA4-4E7C-A32A-BDA583E91BE4}"/>
              </a:ext>
            </a:extLst>
          </p:cNvPr>
          <p:cNvSpPr/>
          <p:nvPr/>
        </p:nvSpPr>
        <p:spPr>
          <a:xfrm>
            <a:off x="7798558" y="2145713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1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C0BB-3FC7-4011-A7B4-D7AD180A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57" y="409175"/>
            <a:ext cx="9404723" cy="1400530"/>
          </a:xfrm>
        </p:spPr>
        <p:txBody>
          <a:bodyPr/>
          <a:lstStyle/>
          <a:p>
            <a:pPr algn="ctr"/>
            <a:r>
              <a:rPr lang="fa-IR" sz="4000" b="1" i="0" dirty="0">
                <a:solidFill>
                  <a:srgbClr val="000000"/>
                </a:solidFill>
                <a:effectLst/>
                <a:latin typeface="IRANSans"/>
              </a:rPr>
              <a:t>شصت درصد از مغز چربی است</a:t>
            </a:r>
            <a:endParaRPr lang="en-GB" sz="4000" dirty="0"/>
          </a:p>
        </p:txBody>
      </p:sp>
      <p:pic>
        <p:nvPicPr>
          <p:cNvPr id="10242" name="Picture 2" descr="حقایق شگفت انگیزی درباره مغز">
            <a:extLst>
              <a:ext uri="{FF2B5EF4-FFF2-40B4-BE49-F238E27FC236}">
                <a16:creationId xmlns:a16="http://schemas.microsoft.com/office/drawing/2014/main" id="{1195CC0B-3286-46D1-82DF-2A7616C01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3394C4-A8B4-4BBF-B24A-4030DBFE9493}"/>
              </a:ext>
            </a:extLst>
          </p:cNvPr>
          <p:cNvSpPr/>
          <p:nvPr/>
        </p:nvSpPr>
        <p:spPr>
          <a:xfrm>
            <a:off x="7798558" y="2145713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3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27D0-DE1C-49CB-9282-2492B631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i="0" dirty="0">
                <a:solidFill>
                  <a:srgbClr val="000000"/>
                </a:solidFill>
                <a:effectLst/>
                <a:latin typeface="IRANSans"/>
              </a:rPr>
              <a:t>سلول‌های مغز تنها با اکسیژن و گلوکز زنده می‌مانند</a:t>
            </a:r>
            <a:endParaRPr lang="en-GB" sz="4000" dirty="0"/>
          </a:p>
        </p:txBody>
      </p:sp>
      <p:pic>
        <p:nvPicPr>
          <p:cNvPr id="11266" name="Picture 2" descr="حقایق شگفت انگیزی درباره مغز">
            <a:extLst>
              <a:ext uri="{FF2B5EF4-FFF2-40B4-BE49-F238E27FC236}">
                <a16:creationId xmlns:a16="http://schemas.microsoft.com/office/drawing/2014/main" id="{94F53660-DFC4-45F8-9A9B-F63858968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78CEA-3BF5-4280-9ABA-BD10333FF41A}"/>
              </a:ext>
            </a:extLst>
          </p:cNvPr>
          <p:cNvSpPr/>
          <p:nvPr/>
        </p:nvSpPr>
        <p:spPr>
          <a:xfrm>
            <a:off x="7798558" y="2145713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3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4A7A-B229-4D93-AE75-2D13126E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i="0" dirty="0">
                <a:solidFill>
                  <a:srgbClr val="000000"/>
                </a:solidFill>
                <a:effectLst/>
                <a:latin typeface="IRANSans"/>
              </a:rPr>
              <a:t>ظرفیت مغز نامحدود است</a:t>
            </a:r>
            <a:endParaRPr lang="en-GB" sz="4000" dirty="0"/>
          </a:p>
        </p:txBody>
      </p:sp>
      <p:pic>
        <p:nvPicPr>
          <p:cNvPr id="12290" name="Picture 2" descr="حقایق شگفت انگیزی درباره مغز">
            <a:extLst>
              <a:ext uri="{FF2B5EF4-FFF2-40B4-BE49-F238E27FC236}">
                <a16:creationId xmlns:a16="http://schemas.microsoft.com/office/drawing/2014/main" id="{D63D0459-FBD0-47AD-9862-4586EB38D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520EDB-11B1-4637-B5BA-183DF6CBB2EE}"/>
              </a:ext>
            </a:extLst>
          </p:cNvPr>
          <p:cNvSpPr/>
          <p:nvPr/>
        </p:nvSpPr>
        <p:spPr>
          <a:xfrm>
            <a:off x="7798558" y="2145713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36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1A97-813A-425A-A7F5-8D0D732C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حافظه کوتاه مدت ۲۰ تا ۳۰ ثانیه طول می‌کشد</a:t>
            </a:r>
            <a:endParaRPr lang="en-GB" sz="3600" dirty="0"/>
          </a:p>
        </p:txBody>
      </p:sp>
      <p:pic>
        <p:nvPicPr>
          <p:cNvPr id="13321" name="Picture 9" descr="حقایق شگفت انگیزی درباره مغز">
            <a:extLst>
              <a:ext uri="{FF2B5EF4-FFF2-40B4-BE49-F238E27FC236}">
                <a16:creationId xmlns:a16="http://schemas.microsoft.com/office/drawing/2014/main" id="{E12E5CA5-BA8D-43EA-9442-3AF4E467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3" y="1715118"/>
            <a:ext cx="6427434" cy="42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A68BB07D-736F-4C61-8EF9-8B560206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23" y="1503728"/>
            <a:ext cx="14136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F7803-E7C0-4B8C-B9DC-04EC154219B7}"/>
              </a:ext>
            </a:extLst>
          </p:cNvPr>
          <p:cNvSpPr/>
          <p:nvPr/>
        </p:nvSpPr>
        <p:spPr>
          <a:xfrm>
            <a:off x="7853802" y="1747837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96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B5D8-5E72-4AF7-AA2C-CD9FFDBB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می‌توان نیمی از مغز را برداشت بدون اینکه روی شخصیت یا حافظه اثر بگذارد</a:t>
            </a:r>
            <a:endParaRPr lang="en-GB" sz="3600" dirty="0"/>
          </a:p>
        </p:txBody>
      </p:sp>
      <p:pic>
        <p:nvPicPr>
          <p:cNvPr id="14338" name="Picture 2" descr="حقایق شگفت انگیزی درباره مغز">
            <a:extLst>
              <a:ext uri="{FF2B5EF4-FFF2-40B4-BE49-F238E27FC236}">
                <a16:creationId xmlns:a16="http://schemas.microsoft.com/office/drawing/2014/main" id="{673F2E73-6932-458A-B875-57152210A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DEEBDE-5AAA-4D7F-9F8A-FD6988218CF1}"/>
              </a:ext>
            </a:extLst>
          </p:cNvPr>
          <p:cNvSpPr/>
          <p:nvPr/>
        </p:nvSpPr>
        <p:spPr>
          <a:xfrm>
            <a:off x="7798558" y="2145713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3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F540-C70C-42AB-A18D-B2113877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7" y="829762"/>
            <a:ext cx="9404723" cy="1400530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FF0000"/>
                </a:solidFill>
              </a:rPr>
              <a:t>ممنون از توجه شما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2A6D-EDF9-41E9-B869-1F24C7BB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172" y="2230292"/>
            <a:ext cx="8946541" cy="3854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a-IR" dirty="0"/>
              <a:t>امیدوارم که این کنفرانس برای شما مفید بوده باشه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9368B-304D-445C-AAEE-80AD93F761FA}"/>
              </a:ext>
            </a:extLst>
          </p:cNvPr>
          <p:cNvSpPr txBox="1"/>
          <p:nvPr/>
        </p:nvSpPr>
        <p:spPr>
          <a:xfrm>
            <a:off x="1915886" y="3429000"/>
            <a:ext cx="726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پایان</a:t>
            </a:r>
            <a:endParaRPr lang="en-GB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42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1757-FA74-4179-8058-38DB72C4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77" y="374341"/>
            <a:ext cx="9404723" cy="1400530"/>
          </a:xfrm>
        </p:spPr>
        <p:txBody>
          <a:bodyPr/>
          <a:lstStyle/>
          <a:p>
            <a:pPr algn="ctr" rtl="1"/>
            <a:b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</a:br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خود مغز درد را احساس نمی‌کند</a:t>
            </a:r>
            <a:endParaRPr lang="en-GB" sz="3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حقایق شگفت انگیزی درباره مغز">
            <a:extLst>
              <a:ext uri="{FF2B5EF4-FFF2-40B4-BE49-F238E27FC236}">
                <a16:creationId xmlns:a16="http://schemas.microsoft.com/office/drawing/2014/main" id="{16764B70-A991-4F1F-9FF3-9001FEE26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87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F832E9-B0E7-41BF-8AB4-A13A949034C5}"/>
              </a:ext>
            </a:extLst>
          </p:cNvPr>
          <p:cNvSpPr/>
          <p:nvPr/>
        </p:nvSpPr>
        <p:spPr>
          <a:xfrm>
            <a:off x="7550331" y="2107474"/>
            <a:ext cx="975360" cy="583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9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4CFA-6DE9-4803-AB0E-EA445AE9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1" y="444009"/>
            <a:ext cx="9926095" cy="1400530"/>
          </a:xfrm>
        </p:spPr>
        <p:txBody>
          <a:bodyPr/>
          <a:lstStyle/>
          <a:p>
            <a:r>
              <a:rPr lang="fa-IR" sz="2800" b="0" i="0" dirty="0">
                <a:solidFill>
                  <a:srgbClr val="000000"/>
                </a:solidFill>
                <a:effectLst/>
                <a:latin typeface="IRANSans"/>
              </a:rPr>
              <a:t>مغز تنها حدود ۳ درصد از وزن بدن را تشکیل می‌دهد، اما حدود ۳۰ درصد از خونی که قلب پمپاژ می‌کند را دریافت می‌کند.</a:t>
            </a:r>
            <a:endParaRPr lang="en-GB" sz="2800" dirty="0"/>
          </a:p>
        </p:txBody>
      </p:sp>
      <p:pic>
        <p:nvPicPr>
          <p:cNvPr id="2050" name="Picture 2" descr="حقایق شگفت انگیزی درباره مغز">
            <a:extLst>
              <a:ext uri="{FF2B5EF4-FFF2-40B4-BE49-F238E27FC236}">
                <a16:creationId xmlns:a16="http://schemas.microsoft.com/office/drawing/2014/main" id="{A24750C0-A0B6-4648-8E2E-5394DC1C5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57FBB-078E-481E-AB0F-B8634B259A67}"/>
              </a:ext>
            </a:extLst>
          </p:cNvPr>
          <p:cNvSpPr/>
          <p:nvPr/>
        </p:nvSpPr>
        <p:spPr>
          <a:xfrm>
            <a:off x="7829006" y="2072640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1484-E493-4866-952B-B4308A0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461427"/>
            <a:ext cx="9404723" cy="1400530"/>
          </a:xfrm>
        </p:spPr>
        <p:txBody>
          <a:bodyPr/>
          <a:lstStyle/>
          <a:p>
            <a:pPr algn="ctr"/>
            <a:r>
              <a:rPr lang="fa-IR" sz="4000" b="1" i="0" dirty="0">
                <a:solidFill>
                  <a:srgbClr val="000000"/>
                </a:solidFill>
                <a:effectLst/>
                <a:latin typeface="IRANSans"/>
              </a:rPr>
              <a:t>امواج مغز خواب هستیم فعالتر هستند</a:t>
            </a:r>
            <a:endParaRPr lang="en-GB" sz="4000" dirty="0"/>
          </a:p>
        </p:txBody>
      </p:sp>
      <p:pic>
        <p:nvPicPr>
          <p:cNvPr id="3074" name="Picture 2" descr="حقایق شگفت انگیزی درباره مغز">
            <a:extLst>
              <a:ext uri="{FF2B5EF4-FFF2-40B4-BE49-F238E27FC236}">
                <a16:creationId xmlns:a16="http://schemas.microsoft.com/office/drawing/2014/main" id="{5B3353C2-AB5F-4FBA-80D2-670A06ADF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28FE6A-1DA7-43E6-84AE-72438B7F5E0A}"/>
              </a:ext>
            </a:extLst>
          </p:cNvPr>
          <p:cNvSpPr/>
          <p:nvPr/>
        </p:nvSpPr>
        <p:spPr>
          <a:xfrm>
            <a:off x="7829006" y="2072640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4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E757-9E0D-4778-BFAF-CCB8FCCF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تقریبا نیمی از انرژی کودک صرف مغزش می‌شود</a:t>
            </a:r>
            <a:endParaRPr lang="en-GB" sz="3600" dirty="0"/>
          </a:p>
        </p:txBody>
      </p:sp>
      <p:pic>
        <p:nvPicPr>
          <p:cNvPr id="4098" name="Picture 2" descr="حقایق شگفت انگیزی درباره مغز">
            <a:extLst>
              <a:ext uri="{FF2B5EF4-FFF2-40B4-BE49-F238E27FC236}">
                <a16:creationId xmlns:a16="http://schemas.microsoft.com/office/drawing/2014/main" id="{FD8F1AF1-7E37-4B57-BABE-CA67D25FE1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56" y="1852613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080FFE-977C-4EB7-BF2F-B38DFE385A0E}"/>
              </a:ext>
            </a:extLst>
          </p:cNvPr>
          <p:cNvSpPr/>
          <p:nvPr/>
        </p:nvSpPr>
        <p:spPr>
          <a:xfrm>
            <a:off x="7553101" y="1933302"/>
            <a:ext cx="1036781" cy="583475"/>
          </a:xfrm>
          <a:custGeom>
            <a:avLst/>
            <a:gdLst>
              <a:gd name="connsiteX0" fmla="*/ 461 w 1036781"/>
              <a:gd name="connsiteY0" fmla="*/ 69669 h 583475"/>
              <a:gd name="connsiteX1" fmla="*/ 17878 w 1036781"/>
              <a:gd name="connsiteY1" fmla="*/ 139338 h 583475"/>
              <a:gd name="connsiteX2" fmla="*/ 70130 w 1036781"/>
              <a:gd name="connsiteY2" fmla="*/ 200298 h 583475"/>
              <a:gd name="connsiteX3" fmla="*/ 96255 w 1036781"/>
              <a:gd name="connsiteY3" fmla="*/ 217715 h 583475"/>
              <a:gd name="connsiteX4" fmla="*/ 113673 w 1036781"/>
              <a:gd name="connsiteY4" fmla="*/ 235132 h 583475"/>
              <a:gd name="connsiteX5" fmla="*/ 131090 w 1036781"/>
              <a:gd name="connsiteY5" fmla="*/ 261258 h 583475"/>
              <a:gd name="connsiteX6" fmla="*/ 183341 w 1036781"/>
              <a:gd name="connsiteY6" fmla="*/ 296092 h 583475"/>
              <a:gd name="connsiteX7" fmla="*/ 209467 w 1036781"/>
              <a:gd name="connsiteY7" fmla="*/ 313509 h 583475"/>
              <a:gd name="connsiteX8" fmla="*/ 261718 w 1036781"/>
              <a:gd name="connsiteY8" fmla="*/ 339635 h 583475"/>
              <a:gd name="connsiteX9" fmla="*/ 305261 w 1036781"/>
              <a:gd name="connsiteY9" fmla="*/ 383178 h 583475"/>
              <a:gd name="connsiteX10" fmla="*/ 322678 w 1036781"/>
              <a:gd name="connsiteY10" fmla="*/ 444138 h 583475"/>
              <a:gd name="connsiteX11" fmla="*/ 340095 w 1036781"/>
              <a:gd name="connsiteY11" fmla="*/ 539932 h 583475"/>
              <a:gd name="connsiteX12" fmla="*/ 357513 w 1036781"/>
              <a:gd name="connsiteY12" fmla="*/ 557349 h 583475"/>
              <a:gd name="connsiteX13" fmla="*/ 418473 w 1036781"/>
              <a:gd name="connsiteY13" fmla="*/ 583475 h 583475"/>
              <a:gd name="connsiteX14" fmla="*/ 566518 w 1036781"/>
              <a:gd name="connsiteY14" fmla="*/ 566058 h 583475"/>
              <a:gd name="connsiteX15" fmla="*/ 601353 w 1036781"/>
              <a:gd name="connsiteY15" fmla="*/ 548640 h 583475"/>
              <a:gd name="connsiteX16" fmla="*/ 627478 w 1036781"/>
              <a:gd name="connsiteY16" fmla="*/ 539932 h 583475"/>
              <a:gd name="connsiteX17" fmla="*/ 662313 w 1036781"/>
              <a:gd name="connsiteY17" fmla="*/ 531223 h 583475"/>
              <a:gd name="connsiteX18" fmla="*/ 775524 w 1036781"/>
              <a:gd name="connsiteY18" fmla="*/ 487680 h 583475"/>
              <a:gd name="connsiteX19" fmla="*/ 801650 w 1036781"/>
              <a:gd name="connsiteY19" fmla="*/ 470263 h 583475"/>
              <a:gd name="connsiteX20" fmla="*/ 836484 w 1036781"/>
              <a:gd name="connsiteY20" fmla="*/ 452846 h 583475"/>
              <a:gd name="connsiteX21" fmla="*/ 906153 w 1036781"/>
              <a:gd name="connsiteY21" fmla="*/ 400595 h 583475"/>
              <a:gd name="connsiteX22" fmla="*/ 923570 w 1036781"/>
              <a:gd name="connsiteY22" fmla="*/ 374469 h 583475"/>
              <a:gd name="connsiteX23" fmla="*/ 967113 w 1036781"/>
              <a:gd name="connsiteY23" fmla="*/ 330926 h 583475"/>
              <a:gd name="connsiteX24" fmla="*/ 975821 w 1036781"/>
              <a:gd name="connsiteY24" fmla="*/ 304800 h 583475"/>
              <a:gd name="connsiteX25" fmla="*/ 993238 w 1036781"/>
              <a:gd name="connsiteY25" fmla="*/ 278675 h 583475"/>
              <a:gd name="connsiteX26" fmla="*/ 1028073 w 1036781"/>
              <a:gd name="connsiteY26" fmla="*/ 209006 h 583475"/>
              <a:gd name="connsiteX27" fmla="*/ 1036781 w 1036781"/>
              <a:gd name="connsiteY27" fmla="*/ 174172 h 583475"/>
              <a:gd name="connsiteX28" fmla="*/ 1010655 w 1036781"/>
              <a:gd name="connsiteY28" fmla="*/ 113212 h 583475"/>
              <a:gd name="connsiteX29" fmla="*/ 993238 w 1036781"/>
              <a:gd name="connsiteY29" fmla="*/ 87086 h 583475"/>
              <a:gd name="connsiteX30" fmla="*/ 967113 w 1036781"/>
              <a:gd name="connsiteY30" fmla="*/ 69669 h 583475"/>
              <a:gd name="connsiteX31" fmla="*/ 949695 w 1036781"/>
              <a:gd name="connsiteY31" fmla="*/ 52252 h 583475"/>
              <a:gd name="connsiteX32" fmla="*/ 914861 w 1036781"/>
              <a:gd name="connsiteY32" fmla="*/ 26126 h 583475"/>
              <a:gd name="connsiteX33" fmla="*/ 888735 w 1036781"/>
              <a:gd name="connsiteY33" fmla="*/ 8709 h 583475"/>
              <a:gd name="connsiteX34" fmla="*/ 784233 w 1036781"/>
              <a:gd name="connsiteY34" fmla="*/ 0 h 583475"/>
              <a:gd name="connsiteX35" fmla="*/ 644895 w 1036781"/>
              <a:gd name="connsiteY35" fmla="*/ 8709 h 583475"/>
              <a:gd name="connsiteX36" fmla="*/ 610061 w 1036781"/>
              <a:gd name="connsiteY36" fmla="*/ 17418 h 583475"/>
              <a:gd name="connsiteX37" fmla="*/ 549101 w 1036781"/>
              <a:gd name="connsiteY37" fmla="*/ 26126 h 583475"/>
              <a:gd name="connsiteX38" fmla="*/ 35295 w 1036781"/>
              <a:gd name="connsiteY38" fmla="*/ 26126 h 583475"/>
              <a:gd name="connsiteX39" fmla="*/ 461 w 1036781"/>
              <a:gd name="connsiteY39" fmla="*/ 69669 h 5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6781" h="583475">
                <a:moveTo>
                  <a:pt x="461" y="69669"/>
                </a:moveTo>
                <a:cubicBezTo>
                  <a:pt x="-2442" y="88538"/>
                  <a:pt x="8954" y="121489"/>
                  <a:pt x="17878" y="139338"/>
                </a:cubicBezTo>
                <a:cubicBezTo>
                  <a:pt x="27726" y="159035"/>
                  <a:pt x="54062" y="189586"/>
                  <a:pt x="70130" y="200298"/>
                </a:cubicBezTo>
                <a:cubicBezTo>
                  <a:pt x="78838" y="206104"/>
                  <a:pt x="88082" y="211177"/>
                  <a:pt x="96255" y="217715"/>
                </a:cubicBezTo>
                <a:cubicBezTo>
                  <a:pt x="102666" y="222844"/>
                  <a:pt x="108544" y="228721"/>
                  <a:pt x="113673" y="235132"/>
                </a:cubicBezTo>
                <a:cubicBezTo>
                  <a:pt x="120211" y="243305"/>
                  <a:pt x="123213" y="254366"/>
                  <a:pt x="131090" y="261258"/>
                </a:cubicBezTo>
                <a:cubicBezTo>
                  <a:pt x="146843" y="275042"/>
                  <a:pt x="165924" y="284481"/>
                  <a:pt x="183341" y="296092"/>
                </a:cubicBezTo>
                <a:cubicBezTo>
                  <a:pt x="192050" y="301898"/>
                  <a:pt x="199538" y="310199"/>
                  <a:pt x="209467" y="313509"/>
                </a:cubicBezTo>
                <a:cubicBezTo>
                  <a:pt x="234133" y="321731"/>
                  <a:pt x="240941" y="321455"/>
                  <a:pt x="261718" y="339635"/>
                </a:cubicBezTo>
                <a:cubicBezTo>
                  <a:pt x="277166" y="353152"/>
                  <a:pt x="305261" y="383178"/>
                  <a:pt x="305261" y="383178"/>
                </a:cubicBezTo>
                <a:cubicBezTo>
                  <a:pt x="312166" y="403891"/>
                  <a:pt x="319032" y="422259"/>
                  <a:pt x="322678" y="444138"/>
                </a:cubicBezTo>
                <a:cubicBezTo>
                  <a:pt x="324431" y="454657"/>
                  <a:pt x="327162" y="518377"/>
                  <a:pt x="340095" y="539932"/>
                </a:cubicBezTo>
                <a:cubicBezTo>
                  <a:pt x="344319" y="546973"/>
                  <a:pt x="350681" y="552795"/>
                  <a:pt x="357513" y="557349"/>
                </a:cubicBezTo>
                <a:cubicBezTo>
                  <a:pt x="379035" y="571697"/>
                  <a:pt x="395250" y="575734"/>
                  <a:pt x="418473" y="583475"/>
                </a:cubicBezTo>
                <a:cubicBezTo>
                  <a:pt x="439702" y="581706"/>
                  <a:pt x="530208" y="578161"/>
                  <a:pt x="566518" y="566058"/>
                </a:cubicBezTo>
                <a:cubicBezTo>
                  <a:pt x="578834" y="561953"/>
                  <a:pt x="589420" y="553754"/>
                  <a:pt x="601353" y="548640"/>
                </a:cubicBezTo>
                <a:cubicBezTo>
                  <a:pt x="609790" y="545024"/>
                  <a:pt x="618652" y="542454"/>
                  <a:pt x="627478" y="539932"/>
                </a:cubicBezTo>
                <a:cubicBezTo>
                  <a:pt x="638987" y="536644"/>
                  <a:pt x="651265" y="535826"/>
                  <a:pt x="662313" y="531223"/>
                </a:cubicBezTo>
                <a:cubicBezTo>
                  <a:pt x="777108" y="483391"/>
                  <a:pt x="688342" y="505117"/>
                  <a:pt x="775524" y="487680"/>
                </a:cubicBezTo>
                <a:cubicBezTo>
                  <a:pt x="784233" y="481874"/>
                  <a:pt x="792563" y="475456"/>
                  <a:pt x="801650" y="470263"/>
                </a:cubicBezTo>
                <a:cubicBezTo>
                  <a:pt x="812921" y="463822"/>
                  <a:pt x="825352" y="459525"/>
                  <a:pt x="836484" y="452846"/>
                </a:cubicBezTo>
                <a:cubicBezTo>
                  <a:pt x="857908" y="439992"/>
                  <a:pt x="888704" y="422405"/>
                  <a:pt x="906153" y="400595"/>
                </a:cubicBezTo>
                <a:cubicBezTo>
                  <a:pt x="912691" y="392422"/>
                  <a:pt x="916678" y="382346"/>
                  <a:pt x="923570" y="374469"/>
                </a:cubicBezTo>
                <a:cubicBezTo>
                  <a:pt x="937087" y="359021"/>
                  <a:pt x="967113" y="330926"/>
                  <a:pt x="967113" y="330926"/>
                </a:cubicBezTo>
                <a:cubicBezTo>
                  <a:pt x="970016" y="322217"/>
                  <a:pt x="971716" y="313011"/>
                  <a:pt x="975821" y="304800"/>
                </a:cubicBezTo>
                <a:cubicBezTo>
                  <a:pt x="980502" y="295439"/>
                  <a:pt x="988987" y="288239"/>
                  <a:pt x="993238" y="278675"/>
                </a:cubicBezTo>
                <a:cubicBezTo>
                  <a:pt x="1025259" y="206626"/>
                  <a:pt x="992302" y="244775"/>
                  <a:pt x="1028073" y="209006"/>
                </a:cubicBezTo>
                <a:cubicBezTo>
                  <a:pt x="1030976" y="197395"/>
                  <a:pt x="1036781" y="186141"/>
                  <a:pt x="1036781" y="174172"/>
                </a:cubicBezTo>
                <a:cubicBezTo>
                  <a:pt x="1036781" y="122906"/>
                  <a:pt x="1032816" y="140913"/>
                  <a:pt x="1010655" y="113212"/>
                </a:cubicBezTo>
                <a:cubicBezTo>
                  <a:pt x="1004117" y="105039"/>
                  <a:pt x="1000639" y="94487"/>
                  <a:pt x="993238" y="87086"/>
                </a:cubicBezTo>
                <a:cubicBezTo>
                  <a:pt x="985837" y="79685"/>
                  <a:pt x="975286" y="76207"/>
                  <a:pt x="967113" y="69669"/>
                </a:cubicBezTo>
                <a:cubicBezTo>
                  <a:pt x="960702" y="64540"/>
                  <a:pt x="956003" y="57508"/>
                  <a:pt x="949695" y="52252"/>
                </a:cubicBezTo>
                <a:cubicBezTo>
                  <a:pt x="938545" y="42960"/>
                  <a:pt x="926672" y="34562"/>
                  <a:pt x="914861" y="26126"/>
                </a:cubicBezTo>
                <a:cubicBezTo>
                  <a:pt x="906344" y="20042"/>
                  <a:pt x="898998" y="10762"/>
                  <a:pt x="888735" y="8709"/>
                </a:cubicBezTo>
                <a:cubicBezTo>
                  <a:pt x="854459" y="1854"/>
                  <a:pt x="819067" y="2903"/>
                  <a:pt x="784233" y="0"/>
                </a:cubicBezTo>
                <a:cubicBezTo>
                  <a:pt x="737787" y="2903"/>
                  <a:pt x="691201" y="4078"/>
                  <a:pt x="644895" y="8709"/>
                </a:cubicBezTo>
                <a:cubicBezTo>
                  <a:pt x="632986" y="9900"/>
                  <a:pt x="621837" y="15277"/>
                  <a:pt x="610061" y="17418"/>
                </a:cubicBezTo>
                <a:cubicBezTo>
                  <a:pt x="589866" y="21090"/>
                  <a:pt x="569421" y="23223"/>
                  <a:pt x="549101" y="26126"/>
                </a:cubicBezTo>
                <a:cubicBezTo>
                  <a:pt x="493081" y="24526"/>
                  <a:pt x="127367" y="6945"/>
                  <a:pt x="35295" y="26126"/>
                </a:cubicBezTo>
                <a:cubicBezTo>
                  <a:pt x="23928" y="28494"/>
                  <a:pt x="3364" y="50800"/>
                  <a:pt x="461" y="6966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71CE-2FAC-4905-8447-5D476524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ورزش برای مغز هم به اندازه جسم مفید است</a:t>
            </a:r>
            <a:endParaRPr lang="en-GB" sz="3600" dirty="0"/>
          </a:p>
        </p:txBody>
      </p:sp>
      <p:pic>
        <p:nvPicPr>
          <p:cNvPr id="5122" name="Picture 2" descr="حقایق شگفت انگیزی درباره مغز">
            <a:extLst>
              <a:ext uri="{FF2B5EF4-FFF2-40B4-BE49-F238E27FC236}">
                <a16:creationId xmlns:a16="http://schemas.microsoft.com/office/drawing/2014/main" id="{DFB2492C-5FDA-42AF-9D5E-5824565C6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21EE82-0844-465F-9B9E-250E552FBFCA}"/>
              </a:ext>
            </a:extLst>
          </p:cNvPr>
          <p:cNvSpPr/>
          <p:nvPr/>
        </p:nvSpPr>
        <p:spPr>
          <a:xfrm>
            <a:off x="7829006" y="2072640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7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DE6E-F6BB-4C34-AEFC-ACAFA2D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افراد نا بینا می‌توانند از طریق گوش‌ها ببینند</a:t>
            </a:r>
            <a:endParaRPr lang="en-GB" sz="3600" dirty="0"/>
          </a:p>
        </p:txBody>
      </p:sp>
      <p:pic>
        <p:nvPicPr>
          <p:cNvPr id="6146" name="Picture 2" descr="حقایق شگفت انگیزی درباره مغز">
            <a:extLst>
              <a:ext uri="{FF2B5EF4-FFF2-40B4-BE49-F238E27FC236}">
                <a16:creationId xmlns:a16="http://schemas.microsoft.com/office/drawing/2014/main" id="{513D2AA3-FF8B-46D1-870E-DAF1B1CD1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5" y="2052638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F31C83-1A34-440F-84A3-452ACF2A9B45}"/>
              </a:ext>
            </a:extLst>
          </p:cNvPr>
          <p:cNvSpPr/>
          <p:nvPr/>
        </p:nvSpPr>
        <p:spPr>
          <a:xfrm>
            <a:off x="7829006" y="2072640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B50D-7301-4479-BCDD-D8343ED3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مناطق بینایی مغز پشت سر قرار دارند</a:t>
            </a:r>
            <a:b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</a:br>
            <a:br>
              <a:rPr lang="fa-IR" sz="3600" b="1" dirty="0"/>
            </a:br>
            <a:endParaRPr lang="en-GB" sz="3600" b="1" dirty="0"/>
          </a:p>
        </p:txBody>
      </p:sp>
      <p:pic>
        <p:nvPicPr>
          <p:cNvPr id="7170" name="Picture 2" descr="حقایق شگفت انگیزی درباره مغز">
            <a:extLst>
              <a:ext uri="{FF2B5EF4-FFF2-40B4-BE49-F238E27FC236}">
                <a16:creationId xmlns:a16="http://schemas.microsoft.com/office/drawing/2014/main" id="{A7B14332-741B-490A-84FE-EAA82A918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25" y="1852613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E4D9-DD82-41D0-B4AF-D9AE3AF20851}"/>
              </a:ext>
            </a:extLst>
          </p:cNvPr>
          <p:cNvSpPr/>
          <p:nvPr/>
        </p:nvSpPr>
        <p:spPr>
          <a:xfrm>
            <a:off x="7598262" y="1919288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2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D7ED-54EB-45F2-9B0A-2186FC66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i="0" dirty="0">
                <a:solidFill>
                  <a:srgbClr val="000000"/>
                </a:solidFill>
                <a:effectLst/>
                <a:latin typeface="IRANSans"/>
              </a:rPr>
              <a:t>تنوع سلولی مغز بیشتر از سایر بافت‌های بدن است</a:t>
            </a:r>
            <a:endParaRPr lang="en-GB" sz="3600" dirty="0"/>
          </a:p>
        </p:txBody>
      </p:sp>
      <p:pic>
        <p:nvPicPr>
          <p:cNvPr id="8194" name="Picture 2" descr="حقایق شگفت انگیزی درباره مغز">
            <a:extLst>
              <a:ext uri="{FF2B5EF4-FFF2-40B4-BE49-F238E27FC236}">
                <a16:creationId xmlns:a16="http://schemas.microsoft.com/office/drawing/2014/main" id="{DD3A90B2-94AC-46E5-930B-C31C275A7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25" y="1922463"/>
            <a:ext cx="628792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FDC864-E3E4-4667-B39E-1209F5C056DE}"/>
              </a:ext>
            </a:extLst>
          </p:cNvPr>
          <p:cNvSpPr/>
          <p:nvPr/>
        </p:nvSpPr>
        <p:spPr>
          <a:xfrm>
            <a:off x="7580844" y="2006375"/>
            <a:ext cx="827314" cy="653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00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202</TotalTime>
  <Words>161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IRANSans</vt:lpstr>
      <vt:lpstr>Wingdings 3</vt:lpstr>
      <vt:lpstr>Ion</vt:lpstr>
      <vt:lpstr>مغز انسان </vt:lpstr>
      <vt:lpstr> خود مغز درد را احساس نمی‌کند</vt:lpstr>
      <vt:lpstr>مغز تنها حدود ۳ درصد از وزن بدن را تشکیل می‌دهد، اما حدود ۳۰ درصد از خونی که قلب پمپاژ می‌کند را دریافت می‌کند.</vt:lpstr>
      <vt:lpstr>امواج مغز خواب هستیم فعالتر هستند</vt:lpstr>
      <vt:lpstr>تقریبا نیمی از انرژی کودک صرف مغزش می‌شود</vt:lpstr>
      <vt:lpstr>ورزش برای مغز هم به اندازه جسم مفید است</vt:lpstr>
      <vt:lpstr>افراد نا بینا می‌توانند از طریق گوش‌ها ببینند</vt:lpstr>
      <vt:lpstr>مناطق بینایی مغز پشت سر قرار دارند  </vt:lpstr>
      <vt:lpstr>تنوع سلولی مغز بیشتر از سایر بافت‌های بدن است</vt:lpstr>
      <vt:lpstr>در بیداری مغز الکتریسیته کافی برای روشن کردن یک لامپ کوچک را تولید می‌کند</vt:lpstr>
      <vt:lpstr>شصت درصد از مغز چربی است</vt:lpstr>
      <vt:lpstr>سلول‌های مغز تنها با اکسیژن و گلوکز زنده می‌مانند</vt:lpstr>
      <vt:lpstr>ظرفیت مغز نامحدود است</vt:lpstr>
      <vt:lpstr>حافظه کوتاه مدت ۲۰ تا ۳۰ ثانیه طول می‌کشد</vt:lpstr>
      <vt:lpstr>می‌توان نیمی از مغز را برداشت بدون اینکه روی شخصیت یا حافظه اثر بگذارد</vt:lpstr>
      <vt:lpstr>ممنون از توجه شما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مغز انسان</dc:title>
  <dc:creator>Mohammad Vesal</dc:creator>
  <cp:lastModifiedBy>Mohammad Vesal</cp:lastModifiedBy>
  <cp:revision>5</cp:revision>
  <dcterms:created xsi:type="dcterms:W3CDTF">2020-12-27T15:36:04Z</dcterms:created>
  <dcterms:modified xsi:type="dcterms:W3CDTF">2020-12-28T09:28:38Z</dcterms:modified>
</cp:coreProperties>
</file>