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30"/>
  </p:notesMasterIdLst>
  <p:sldIdLst>
    <p:sldId id="285" r:id="rId5"/>
    <p:sldId id="289" r:id="rId6"/>
    <p:sldId id="297" r:id="rId7"/>
    <p:sldId id="290" r:id="rId8"/>
    <p:sldId id="291" r:id="rId9"/>
    <p:sldId id="292" r:id="rId10"/>
    <p:sldId id="293" r:id="rId11"/>
    <p:sldId id="294" r:id="rId12"/>
    <p:sldId id="295" r:id="rId13"/>
    <p:sldId id="296"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660"/>
  </p:normalViewPr>
  <p:slideViewPr>
    <p:cSldViewPr snapToGrid="0">
      <p:cViewPr varScale="1">
        <p:scale>
          <a:sx n="72" d="100"/>
          <a:sy n="72" d="100"/>
        </p:scale>
        <p:origin x="6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4/12/2021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4/12/2021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4/12/2021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4/12/2021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2"/>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fa-IR" dirty="0">
                <a:solidFill>
                  <a:schemeClr val="tx1"/>
                </a:solidFill>
              </a:rPr>
              <a:t>زادگاه من و پدر و مادرم</a:t>
            </a:r>
            <a:endParaRPr lang="en-US" dirty="0">
              <a:solidFill>
                <a:schemeClr val="tx1"/>
              </a:solidFill>
            </a:endParaRP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352544"/>
            <a:ext cx="6801612" cy="1239894"/>
          </a:xfrm>
        </p:spPr>
        <p:txBody>
          <a:bodyPr>
            <a:normAutofit/>
          </a:bodyPr>
          <a:lstStyle/>
          <a:p>
            <a:r>
              <a:rPr lang="fa-IR" sz="2800" dirty="0">
                <a:solidFill>
                  <a:srgbClr val="FFFFFF"/>
                </a:solidFill>
              </a:rPr>
              <a:t>کاری از: امیرحسین مراد</a:t>
            </a:r>
            <a:endParaRPr lang="en-US" sz="2800" dirty="0">
              <a:solidFill>
                <a:srgbClr val="FFFFFF"/>
              </a:solidFill>
            </a:endParaRPr>
          </a:p>
        </p:txBody>
      </p:sp>
    </p:spTree>
    <p:extLst>
      <p:ext uri="{BB962C8B-B14F-4D97-AF65-F5344CB8AC3E}">
        <p14:creationId xmlns:p14="http://schemas.microsoft.com/office/powerpoint/2010/main" val="2401068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3000-3BEB-488C-966C-7D6D95BE905E}"/>
              </a:ext>
            </a:extLst>
          </p:cNvPr>
          <p:cNvSpPr>
            <a:spLocks noGrp="1"/>
          </p:cNvSpPr>
          <p:nvPr>
            <p:ph type="title"/>
          </p:nvPr>
        </p:nvSpPr>
        <p:spPr/>
        <p:txBody>
          <a:bodyPr/>
          <a:lstStyle/>
          <a:p>
            <a:r>
              <a:rPr lang="fa-IR" dirty="0"/>
              <a:t>برج آزادی تهران</a:t>
            </a:r>
            <a:endParaRPr lang="en-US" dirty="0"/>
          </a:p>
        </p:txBody>
      </p:sp>
      <p:pic>
        <p:nvPicPr>
          <p:cNvPr id="6" name="Content Placeholder 5">
            <a:extLst>
              <a:ext uri="{FF2B5EF4-FFF2-40B4-BE49-F238E27FC236}">
                <a16:creationId xmlns:a16="http://schemas.microsoft.com/office/drawing/2014/main" id="{FACE549D-0CA1-4FCE-87FD-E2A464A1FEA1}"/>
              </a:ext>
            </a:extLst>
          </p:cNvPr>
          <p:cNvPicPr>
            <a:picLocks noGrp="1" noChangeAspect="1"/>
          </p:cNvPicPr>
          <p:nvPr>
            <p:ph sz="half" idx="1"/>
          </p:nvPr>
        </p:nvPicPr>
        <p:blipFill>
          <a:blip r:embed="rId2"/>
          <a:stretch>
            <a:fillRect/>
          </a:stretch>
        </p:blipFill>
        <p:spPr>
          <a:xfrm>
            <a:off x="1815547" y="2860962"/>
            <a:ext cx="3646578" cy="3342697"/>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24F19BD4-9F9B-45A8-B848-A9B3F35D05A0}"/>
              </a:ext>
            </a:extLst>
          </p:cNvPr>
          <p:cNvSpPr>
            <a:spLocks noGrp="1"/>
          </p:cNvSpPr>
          <p:nvPr>
            <p:ph sz="half" idx="2"/>
          </p:nvPr>
        </p:nvSpPr>
        <p:spPr>
          <a:xfrm>
            <a:off x="6338315" y="2860963"/>
            <a:ext cx="4422450" cy="3032346"/>
          </a:xfrm>
        </p:spPr>
        <p:txBody>
          <a:bodyPr>
            <a:normAutofit/>
          </a:bodyPr>
          <a:lstStyle/>
          <a:p>
            <a:pPr marL="0" indent="0" algn="r" rtl="1">
              <a:buNone/>
            </a:pPr>
            <a:r>
              <a:rPr lang="fa-IR" sz="2000" dirty="0"/>
              <a:t>یکی دیگر از برج های معروف پایتخت، درست در میان بزرگ ترین میدان شهر قرار گرفته است، </a:t>
            </a:r>
            <a:r>
              <a:rPr lang="fa-IR" sz="2000" b="1" dirty="0"/>
              <a:t>برج آزادی </a:t>
            </a:r>
            <a:r>
              <a:rPr lang="fa-IR" sz="2000" dirty="0"/>
              <a:t>با قدمتی بیش از نیم قرن یکی از نماد های اصلی تهران به حساب می آید، تاریخچه ساخت این برج به سال 1345 باز می گردد. نام این برج در ابتدا برج شهیاد بوده. ارتفاع برج آزادی 45 متر بوده و طراحی آن بسیار خاص و جالب توجه می باشد، کمتر کسی را می توان یافت که در نگاه اول چندین ثانیه به آن خیره نشود، روزانه گردشگران بسیاری برای بازدید از این برج به میدان آزادی می روند.</a:t>
            </a:r>
          </a:p>
          <a:p>
            <a:pPr marL="0" indent="0" algn="r" rtl="1">
              <a:buNone/>
            </a:pPr>
            <a:endParaRPr lang="fa-IR" sz="2000" dirty="0"/>
          </a:p>
          <a:p>
            <a:pPr marL="0" indent="0" algn="r" rtl="1">
              <a:buNone/>
            </a:pPr>
            <a:endParaRPr lang="en-US" sz="2000" dirty="0"/>
          </a:p>
        </p:txBody>
      </p:sp>
    </p:spTree>
    <p:extLst>
      <p:ext uri="{BB962C8B-B14F-4D97-AF65-F5344CB8AC3E}">
        <p14:creationId xmlns:p14="http://schemas.microsoft.com/office/powerpoint/2010/main" val="35917824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BC74-BFB1-438E-AAB0-2392C30027B9}"/>
              </a:ext>
            </a:extLst>
          </p:cNvPr>
          <p:cNvSpPr>
            <a:spLocks noGrp="1"/>
          </p:cNvSpPr>
          <p:nvPr>
            <p:ph type="title"/>
          </p:nvPr>
        </p:nvSpPr>
        <p:spPr/>
        <p:txBody>
          <a:bodyPr/>
          <a:lstStyle/>
          <a:p>
            <a:r>
              <a:rPr lang="fa-IR" dirty="0"/>
              <a:t>کرمان</a:t>
            </a:r>
            <a:endParaRPr lang="en-US" dirty="0"/>
          </a:p>
        </p:txBody>
      </p:sp>
    </p:spTree>
    <p:extLst>
      <p:ext uri="{BB962C8B-B14F-4D97-AF65-F5344CB8AC3E}">
        <p14:creationId xmlns:p14="http://schemas.microsoft.com/office/powerpoint/2010/main" val="88636813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726A40-0A8E-4E75-AF16-9A3DDE290141}"/>
              </a:ext>
            </a:extLst>
          </p:cNvPr>
          <p:cNvSpPr>
            <a:spLocks noGrp="1"/>
          </p:cNvSpPr>
          <p:nvPr>
            <p:ph type="title"/>
          </p:nvPr>
        </p:nvSpPr>
        <p:spPr/>
        <p:txBody>
          <a:bodyPr/>
          <a:lstStyle/>
          <a:p>
            <a:r>
              <a:rPr lang="fa-IR" dirty="0"/>
              <a:t>کرمان</a:t>
            </a:r>
            <a:endParaRPr lang="en-US" dirty="0"/>
          </a:p>
        </p:txBody>
      </p:sp>
      <p:pic>
        <p:nvPicPr>
          <p:cNvPr id="8" name="Content Placeholder 7">
            <a:extLst>
              <a:ext uri="{FF2B5EF4-FFF2-40B4-BE49-F238E27FC236}">
                <a16:creationId xmlns:a16="http://schemas.microsoft.com/office/drawing/2014/main" id="{DF169C29-E8B9-475F-8912-E306CEFFE6AD}"/>
              </a:ext>
            </a:extLst>
          </p:cNvPr>
          <p:cNvPicPr>
            <a:picLocks noGrp="1" noChangeAspect="1"/>
          </p:cNvPicPr>
          <p:nvPr>
            <p:ph sz="half" idx="1"/>
          </p:nvPr>
        </p:nvPicPr>
        <p:blipFill>
          <a:blip r:embed="rId2"/>
          <a:stretch>
            <a:fillRect/>
          </a:stretch>
        </p:blipFill>
        <p:spPr>
          <a:xfrm>
            <a:off x="1733627" y="2791333"/>
            <a:ext cx="3834489" cy="3101975"/>
          </a:xfrm>
          <a:prstGeom prst="rect">
            <a:avLst/>
          </a:prstGeom>
          <a:ln w="228600" cap="sq" cmpd="thickThin">
            <a:solidFill>
              <a:srgbClr val="000000"/>
            </a:solidFill>
            <a:prstDash val="solid"/>
            <a:miter lim="800000"/>
          </a:ln>
          <a:effectLst>
            <a:innerShdw blurRad="76200">
              <a:srgbClr val="000000"/>
            </a:innerShdw>
          </a:effectLst>
        </p:spPr>
      </p:pic>
      <p:sp>
        <p:nvSpPr>
          <p:cNvPr id="6" name="Content Placeholder 5">
            <a:extLst>
              <a:ext uri="{FF2B5EF4-FFF2-40B4-BE49-F238E27FC236}">
                <a16:creationId xmlns:a16="http://schemas.microsoft.com/office/drawing/2014/main" id="{475EB4D6-5DE6-4101-9771-50E9A9B0EE4C}"/>
              </a:ext>
            </a:extLst>
          </p:cNvPr>
          <p:cNvSpPr>
            <a:spLocks noGrp="1"/>
          </p:cNvSpPr>
          <p:nvPr>
            <p:ph sz="half" idx="2"/>
          </p:nvPr>
        </p:nvSpPr>
        <p:spPr>
          <a:xfrm>
            <a:off x="6788889" y="2791326"/>
            <a:ext cx="4270247" cy="3101982"/>
          </a:xfrm>
        </p:spPr>
        <p:txBody>
          <a:bodyPr>
            <a:noAutofit/>
          </a:bodyPr>
          <a:lstStyle/>
          <a:p>
            <a:pPr marL="0" indent="0" algn="r" rtl="1">
              <a:buNone/>
            </a:pPr>
            <a:r>
              <a:rPr lang="fa-IR" sz="2000" dirty="0"/>
              <a:t>استان کرمان به عنوان یکی از تاریخی ترین استان های کشور از دیرباز مورد توجه بسیاری از افراد بوده و هست. این استان دارای نقاط جذاب بسیاری می باشد. استان کرمان از بزرگترین استان های کشور با جاذبه های تفریحی، تاریخی، گردشگری و مذهبی بسیار می باشد.</a:t>
            </a:r>
          </a:p>
          <a:p>
            <a:pPr marL="0" indent="0" algn="r" rtl="1">
              <a:buNone/>
            </a:pPr>
            <a:r>
              <a:rPr lang="fa-IR" sz="2000" dirty="0"/>
              <a:t>که نه تنها به دلیل وجود این جاذبه ها بلکه به خاطر داشتن صنایع بزرگ و با اهمیت و همچنین داشتن محصولات کشاورزی که مایحتاج سایر استان ها را تامین می کنند و به خارج از مرزها نیز صادر می شود، از استان های با اهمیت کشور به شمار می آید.</a:t>
            </a:r>
          </a:p>
          <a:p>
            <a:pPr marL="0" indent="0" algn="r" rtl="1">
              <a:buNone/>
            </a:pPr>
            <a:endParaRPr lang="en-US" sz="2000" dirty="0"/>
          </a:p>
        </p:txBody>
      </p:sp>
    </p:spTree>
    <p:extLst>
      <p:ext uri="{BB962C8B-B14F-4D97-AF65-F5344CB8AC3E}">
        <p14:creationId xmlns:p14="http://schemas.microsoft.com/office/powerpoint/2010/main" val="40791453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BD68DD-3910-48A2-AB19-A11D068AC7C5}"/>
              </a:ext>
            </a:extLst>
          </p:cNvPr>
          <p:cNvSpPr>
            <a:spLocks noGrp="1"/>
          </p:cNvSpPr>
          <p:nvPr>
            <p:ph type="title"/>
          </p:nvPr>
        </p:nvSpPr>
        <p:spPr/>
        <p:txBody>
          <a:bodyPr/>
          <a:lstStyle/>
          <a:p>
            <a:r>
              <a:rPr lang="fa-IR" dirty="0"/>
              <a:t>مکانهای دیدنی کرمان</a:t>
            </a:r>
            <a:endParaRPr lang="en-US" dirty="0"/>
          </a:p>
        </p:txBody>
      </p:sp>
      <p:pic>
        <p:nvPicPr>
          <p:cNvPr id="9" name="Picture Placeholder 8">
            <a:extLst>
              <a:ext uri="{FF2B5EF4-FFF2-40B4-BE49-F238E27FC236}">
                <a16:creationId xmlns:a16="http://schemas.microsoft.com/office/drawing/2014/main" id="{AA4C160F-6ADB-44D4-9B6F-104A17A9C2B7}"/>
              </a:ext>
            </a:extLst>
          </p:cNvPr>
          <p:cNvPicPr>
            <a:picLocks noGrp="1" noChangeAspect="1"/>
          </p:cNvPicPr>
          <p:nvPr>
            <p:ph type="pic" idx="1"/>
          </p:nvPr>
        </p:nvPicPr>
        <p:blipFill>
          <a:blip r:embed="rId2"/>
          <a:srcRect l="5509" r="5509"/>
          <a:stretch>
            <a:fillRect/>
          </a:stretch>
        </p:blipFill>
        <p:spPr/>
      </p:pic>
      <p:sp>
        <p:nvSpPr>
          <p:cNvPr id="7" name="Text Placeholder 6">
            <a:extLst>
              <a:ext uri="{FF2B5EF4-FFF2-40B4-BE49-F238E27FC236}">
                <a16:creationId xmlns:a16="http://schemas.microsoft.com/office/drawing/2014/main" id="{6A62E05D-6D67-4917-81D0-83A360860BE3}"/>
              </a:ext>
            </a:extLst>
          </p:cNvPr>
          <p:cNvSpPr>
            <a:spLocks noGrp="1"/>
          </p:cNvSpPr>
          <p:nvPr>
            <p:ph type="body" sz="half" idx="2"/>
          </p:nvPr>
        </p:nvSpPr>
        <p:spPr/>
        <p:txBody>
          <a:bodyPr>
            <a:noAutofit/>
          </a:bodyPr>
          <a:lstStyle/>
          <a:p>
            <a:r>
              <a:rPr lang="fa-IR" sz="2400" dirty="0">
                <a:solidFill>
                  <a:schemeClr val="tx1"/>
                </a:solidFill>
              </a:rPr>
              <a:t>کتابخانه ملی کرمان</a:t>
            </a:r>
          </a:p>
          <a:p>
            <a:r>
              <a:rPr lang="fa-IR" sz="2400" dirty="0">
                <a:solidFill>
                  <a:schemeClr val="tx1"/>
                </a:solidFill>
              </a:rPr>
              <a:t>باغ هرندی</a:t>
            </a:r>
          </a:p>
          <a:p>
            <a:r>
              <a:rPr lang="fa-IR" sz="2400" dirty="0">
                <a:solidFill>
                  <a:schemeClr val="tx1"/>
                </a:solidFill>
              </a:rPr>
              <a:t>بازار مسگری کرمان</a:t>
            </a:r>
          </a:p>
          <a:p>
            <a:r>
              <a:rPr lang="fa-IR" sz="2400" dirty="0">
                <a:solidFill>
                  <a:schemeClr val="tx1"/>
                </a:solidFill>
              </a:rPr>
              <a:t>بازار  گنجعلی خان</a:t>
            </a:r>
          </a:p>
          <a:p>
            <a:r>
              <a:rPr lang="fa-IR" sz="2400" dirty="0">
                <a:solidFill>
                  <a:schemeClr val="tx1"/>
                </a:solidFill>
              </a:rPr>
              <a:t>موزه حمام</a:t>
            </a:r>
            <a:endParaRPr lang="en-US" sz="2400" dirty="0">
              <a:solidFill>
                <a:schemeClr val="tx1"/>
              </a:solidFill>
            </a:endParaRPr>
          </a:p>
        </p:txBody>
      </p:sp>
    </p:spTree>
    <p:extLst>
      <p:ext uri="{BB962C8B-B14F-4D97-AF65-F5344CB8AC3E}">
        <p14:creationId xmlns:p14="http://schemas.microsoft.com/office/powerpoint/2010/main" val="375358834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B0904B-00CB-4924-8986-46840A9E47AD}"/>
              </a:ext>
            </a:extLst>
          </p:cNvPr>
          <p:cNvSpPr>
            <a:spLocks noGrp="1"/>
          </p:cNvSpPr>
          <p:nvPr>
            <p:ph type="title"/>
          </p:nvPr>
        </p:nvSpPr>
        <p:spPr/>
        <p:txBody>
          <a:bodyPr/>
          <a:lstStyle/>
          <a:p>
            <a:r>
              <a:rPr lang="fa-IR" dirty="0"/>
              <a:t>بازار گنجعلی خان</a:t>
            </a:r>
            <a:endParaRPr lang="en-US" dirty="0"/>
          </a:p>
        </p:txBody>
      </p:sp>
      <p:sp>
        <p:nvSpPr>
          <p:cNvPr id="7" name="Content Placeholder 6">
            <a:extLst>
              <a:ext uri="{FF2B5EF4-FFF2-40B4-BE49-F238E27FC236}">
                <a16:creationId xmlns:a16="http://schemas.microsoft.com/office/drawing/2014/main" id="{A84B2565-5830-412C-86D4-CE4E6D25CAE5}"/>
              </a:ext>
            </a:extLst>
          </p:cNvPr>
          <p:cNvSpPr>
            <a:spLocks noGrp="1"/>
          </p:cNvSpPr>
          <p:nvPr>
            <p:ph sz="half" idx="2"/>
          </p:nvPr>
        </p:nvSpPr>
        <p:spPr>
          <a:xfrm>
            <a:off x="6974419" y="2638044"/>
            <a:ext cx="4270247" cy="3101982"/>
          </a:xfrm>
        </p:spPr>
        <p:txBody>
          <a:bodyPr>
            <a:noAutofit/>
          </a:bodyPr>
          <a:lstStyle/>
          <a:p>
            <a:pPr marL="0" indent="0" algn="r" rtl="1">
              <a:buNone/>
            </a:pPr>
            <a:r>
              <a:rPr lang="fa-IR" sz="2000" dirty="0"/>
              <a:t>بازار گنجعلی‌خان در بخش جنوبی میدان گنجعلی‌خان واقع شده است. در سمت راست بازار، حمام تاریخی گنجعلی‌خان و هجده مغازه قرار دارند و در سمت چپ آن، طاق‌نماهایی طراحی شده‌اند که زیر آن‌ها دستفروشان به کار مشغول هستند. ۱۶ طاق‌نما این بازار را به میدان مربوط می‌کند. در انتهای بازار گنجعلی‌خان، بازار زرگری قرار دارد که به قیصریه معروف است. بازار گنجعلی‌خان که سبک معماری بسیار جالبی را از عصر صفوی به نمایش گذاشته، خط مستقیمی است که دو سوی آن به دو دروازه‌ی ورودی و خروجی شهر، دروازه‌ی ارگ و دروازه‌ی مسجد (وکیل) منتهی می‌شود. </a:t>
            </a:r>
            <a:endParaRPr lang="en-US" sz="2000" dirty="0"/>
          </a:p>
        </p:txBody>
      </p:sp>
      <p:pic>
        <p:nvPicPr>
          <p:cNvPr id="12" name="Content Placeholder 11">
            <a:extLst>
              <a:ext uri="{FF2B5EF4-FFF2-40B4-BE49-F238E27FC236}">
                <a16:creationId xmlns:a16="http://schemas.microsoft.com/office/drawing/2014/main" id="{F4D669F2-4F52-4208-9619-AF51B399D408}"/>
              </a:ext>
            </a:extLst>
          </p:cNvPr>
          <p:cNvPicPr>
            <a:picLocks noGrp="1" noChangeAspect="1"/>
          </p:cNvPicPr>
          <p:nvPr>
            <p:ph sz="half" idx="1"/>
          </p:nvPr>
        </p:nvPicPr>
        <p:blipFill>
          <a:blip r:embed="rId2"/>
          <a:stretch>
            <a:fillRect/>
          </a:stretch>
        </p:blipFill>
        <p:spPr>
          <a:xfrm>
            <a:off x="810326" y="2663797"/>
            <a:ext cx="5162629" cy="322951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387259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CB2E-415F-4AC9-8B67-303D117C8A60}"/>
              </a:ext>
            </a:extLst>
          </p:cNvPr>
          <p:cNvSpPr>
            <a:spLocks noGrp="1"/>
          </p:cNvSpPr>
          <p:nvPr>
            <p:ph type="title"/>
          </p:nvPr>
        </p:nvSpPr>
        <p:spPr/>
        <p:txBody>
          <a:bodyPr/>
          <a:lstStyle/>
          <a:p>
            <a:r>
              <a:rPr lang="fa-IR" dirty="0"/>
              <a:t>موزه حمام</a:t>
            </a:r>
            <a:endParaRPr lang="en-US" dirty="0"/>
          </a:p>
        </p:txBody>
      </p:sp>
      <p:pic>
        <p:nvPicPr>
          <p:cNvPr id="6" name="Content Placeholder 5">
            <a:extLst>
              <a:ext uri="{FF2B5EF4-FFF2-40B4-BE49-F238E27FC236}">
                <a16:creationId xmlns:a16="http://schemas.microsoft.com/office/drawing/2014/main" id="{587D8A94-87E0-4D52-BA11-6F949ED6E9E9}"/>
              </a:ext>
            </a:extLst>
          </p:cNvPr>
          <p:cNvPicPr>
            <a:picLocks noGrp="1" noChangeAspect="1"/>
          </p:cNvPicPr>
          <p:nvPr>
            <p:ph sz="half" idx="1"/>
          </p:nvPr>
        </p:nvPicPr>
        <p:blipFill>
          <a:blip r:embed="rId2"/>
          <a:stretch>
            <a:fillRect/>
          </a:stretch>
        </p:blipFill>
        <p:spPr>
          <a:xfrm>
            <a:off x="1369115" y="2992495"/>
            <a:ext cx="4271963" cy="2699643"/>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47C97686-7539-4D41-852C-464C7AA39E1E}"/>
              </a:ext>
            </a:extLst>
          </p:cNvPr>
          <p:cNvSpPr>
            <a:spLocks noGrp="1"/>
          </p:cNvSpPr>
          <p:nvPr>
            <p:ph sz="half" idx="2"/>
          </p:nvPr>
        </p:nvSpPr>
        <p:spPr>
          <a:xfrm>
            <a:off x="6896432" y="2791326"/>
            <a:ext cx="4270247" cy="3101982"/>
          </a:xfrm>
        </p:spPr>
        <p:txBody>
          <a:bodyPr>
            <a:noAutofit/>
          </a:bodyPr>
          <a:lstStyle/>
          <a:p>
            <a:pPr marL="0" indent="0" algn="r" rtl="1">
              <a:buNone/>
            </a:pPr>
            <a:r>
              <a:rPr lang="fa-IR" sz="2000" dirty="0"/>
              <a:t>موزه‌ی حمام یکی دیگر از جاهای دیدنی کرمان است. این بنای تاریخی، حمامی قدیمی است که این‌روزها بدل به موزه شده و در آن مجسمه‌هایی مومی برای معرفی بیشتر حال‌وهوای حمام قرار داده شده است. مجسمه‌ها کاربرد هر قسمت حمام را مشخص می‌کنند. در معماری این موزه از سنگ مرمر و آجرهای ساده بهره گرفته شده و نور فضا از طریق سقف تأمین می‌شود. معماری و اشکال هندسی موجود در سقف، به نورپردازی هرچه بیشتر فضا از طریق دریچه‌های روی سقف کمک می‌کند و در قدیم باعث می‌شده تا افراد داخل حمام از ساعت و زمان باخبر بشوند.</a:t>
            </a:r>
            <a:endParaRPr lang="en-US" sz="2000" dirty="0"/>
          </a:p>
        </p:txBody>
      </p:sp>
    </p:spTree>
    <p:extLst>
      <p:ext uri="{BB962C8B-B14F-4D97-AF65-F5344CB8AC3E}">
        <p14:creationId xmlns:p14="http://schemas.microsoft.com/office/powerpoint/2010/main" val="284050488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306E-FDE7-487E-920F-BACE57F47AEB}"/>
              </a:ext>
            </a:extLst>
          </p:cNvPr>
          <p:cNvSpPr>
            <a:spLocks noGrp="1"/>
          </p:cNvSpPr>
          <p:nvPr>
            <p:ph type="title"/>
          </p:nvPr>
        </p:nvSpPr>
        <p:spPr/>
        <p:txBody>
          <a:bodyPr/>
          <a:lstStyle/>
          <a:p>
            <a:r>
              <a:rPr lang="fa-IR" dirty="0"/>
              <a:t>بازار مسگری</a:t>
            </a:r>
            <a:endParaRPr lang="en-US" dirty="0"/>
          </a:p>
        </p:txBody>
      </p:sp>
      <p:pic>
        <p:nvPicPr>
          <p:cNvPr id="6" name="Content Placeholder 5">
            <a:extLst>
              <a:ext uri="{FF2B5EF4-FFF2-40B4-BE49-F238E27FC236}">
                <a16:creationId xmlns:a16="http://schemas.microsoft.com/office/drawing/2014/main" id="{4E25B082-0035-4905-AD97-62BE6AD87486}"/>
              </a:ext>
            </a:extLst>
          </p:cNvPr>
          <p:cNvPicPr>
            <a:picLocks noGrp="1" noChangeAspect="1"/>
          </p:cNvPicPr>
          <p:nvPr>
            <p:ph sz="half" idx="1"/>
          </p:nvPr>
        </p:nvPicPr>
        <p:blipFill>
          <a:blip r:embed="rId2"/>
          <a:stretch>
            <a:fillRect/>
          </a:stretch>
        </p:blipFill>
        <p:spPr>
          <a:xfrm>
            <a:off x="1465928" y="2946184"/>
            <a:ext cx="4135966" cy="3101975"/>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D4F74E4F-EB42-4BA1-9EBA-58368065F226}"/>
              </a:ext>
            </a:extLst>
          </p:cNvPr>
          <p:cNvSpPr>
            <a:spLocks noGrp="1"/>
          </p:cNvSpPr>
          <p:nvPr>
            <p:ph sz="half" idx="2"/>
          </p:nvPr>
        </p:nvSpPr>
        <p:spPr>
          <a:xfrm>
            <a:off x="6590107" y="3429000"/>
            <a:ext cx="4270247" cy="1483382"/>
          </a:xfrm>
        </p:spPr>
        <p:txBody>
          <a:bodyPr>
            <a:normAutofit/>
          </a:bodyPr>
          <a:lstStyle/>
          <a:p>
            <a:pPr marL="0" indent="0" algn="r" rtl="1">
              <a:buNone/>
            </a:pPr>
            <a:r>
              <a:rPr lang="fa-IR" sz="2000" dirty="0"/>
              <a:t>مسگرها مشغول به فعالیت هستند و ظرف‌ و ظروف مسی زیبایی می‌سازند. در برخی از قسمت‌های بازار می‌توانید شاهد صنعتگرانی باشید که در حال ساختن و تولید انواع ظرف مسی و حکاکی روی آنها هستند.</a:t>
            </a:r>
            <a:endParaRPr lang="en-US" sz="2000" dirty="0"/>
          </a:p>
        </p:txBody>
      </p:sp>
    </p:spTree>
    <p:extLst>
      <p:ext uri="{BB962C8B-B14F-4D97-AF65-F5344CB8AC3E}">
        <p14:creationId xmlns:p14="http://schemas.microsoft.com/office/powerpoint/2010/main" val="269778661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1C45-ABD0-4AF5-926B-404C831A2CCC}"/>
              </a:ext>
            </a:extLst>
          </p:cNvPr>
          <p:cNvSpPr>
            <a:spLocks noGrp="1"/>
          </p:cNvSpPr>
          <p:nvPr>
            <p:ph type="title"/>
          </p:nvPr>
        </p:nvSpPr>
        <p:spPr/>
        <p:txBody>
          <a:bodyPr/>
          <a:lstStyle/>
          <a:p>
            <a:r>
              <a:rPr lang="fa-IR" dirty="0"/>
              <a:t>کتابخانه ملی کرمان</a:t>
            </a:r>
            <a:endParaRPr lang="en-US" dirty="0"/>
          </a:p>
        </p:txBody>
      </p:sp>
      <p:pic>
        <p:nvPicPr>
          <p:cNvPr id="6" name="Content Placeholder 5">
            <a:extLst>
              <a:ext uri="{FF2B5EF4-FFF2-40B4-BE49-F238E27FC236}">
                <a16:creationId xmlns:a16="http://schemas.microsoft.com/office/drawing/2014/main" id="{A7C51D4E-4D8F-4398-859A-BFF15C33B03F}"/>
              </a:ext>
            </a:extLst>
          </p:cNvPr>
          <p:cNvPicPr>
            <a:picLocks noGrp="1" noChangeAspect="1"/>
          </p:cNvPicPr>
          <p:nvPr>
            <p:ph sz="half" idx="1"/>
          </p:nvPr>
        </p:nvPicPr>
        <p:blipFill>
          <a:blip r:embed="rId2"/>
          <a:stretch>
            <a:fillRect/>
          </a:stretch>
        </p:blipFill>
        <p:spPr>
          <a:xfrm>
            <a:off x="1009921" y="2751791"/>
            <a:ext cx="4489865" cy="3367399"/>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8752F687-CBAE-443F-8A49-E096A671272B}"/>
              </a:ext>
            </a:extLst>
          </p:cNvPr>
          <p:cNvSpPr>
            <a:spLocks noGrp="1"/>
          </p:cNvSpPr>
          <p:nvPr>
            <p:ph sz="half" idx="2"/>
          </p:nvPr>
        </p:nvSpPr>
        <p:spPr>
          <a:xfrm>
            <a:off x="6878898" y="2865539"/>
            <a:ext cx="4303181" cy="3139904"/>
          </a:xfrm>
        </p:spPr>
        <p:txBody>
          <a:bodyPr>
            <a:noAutofit/>
          </a:bodyPr>
          <a:lstStyle/>
          <a:p>
            <a:pPr marL="0" indent="0" algn="r" rtl="1">
              <a:buNone/>
            </a:pPr>
            <a:r>
              <a:rPr lang="fa-IR" sz="2000" dirty="0"/>
              <a:t>شاید به‌نظر نیاید و چنین چیزی خیلی عنوان نشود، اما کتابخانه‌ ملی کرمان یکی از بزرگ‌ترین مراکز تحقیقاتی ایران و ازجمله جاهای دیدنی کرمان است. چیزی که این کتابخانه‌ی غنی را برای گردشگران خارجی جالب‌توجه می‌کند، ساختمان بنای کتابخانه است. معماری کتابخانه ترکیبی است از معماری دوران قاجار؛ ستون‌های زیبای آجری که گنبد را نگه داشته‌اند و نمای زیبای کلی ساختمان. این ساختمان در سال ۱۰۸ هجری‌شمسی بنا شده و در ابتدا کارخانه‌ی ریسندگی و بافندگی بوده و بعدها به کتابخانه‌ی ملی کرمان تغییر کاربری داده است.</a:t>
            </a:r>
            <a:endParaRPr lang="en-US" sz="2000" dirty="0"/>
          </a:p>
        </p:txBody>
      </p:sp>
    </p:spTree>
    <p:extLst>
      <p:ext uri="{BB962C8B-B14F-4D97-AF65-F5344CB8AC3E}">
        <p14:creationId xmlns:p14="http://schemas.microsoft.com/office/powerpoint/2010/main" val="3556463913"/>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9612-2417-4B14-B190-A860A86BDB11}"/>
              </a:ext>
            </a:extLst>
          </p:cNvPr>
          <p:cNvSpPr>
            <a:spLocks noGrp="1"/>
          </p:cNvSpPr>
          <p:nvPr>
            <p:ph type="title"/>
          </p:nvPr>
        </p:nvSpPr>
        <p:spPr/>
        <p:txBody>
          <a:bodyPr/>
          <a:lstStyle/>
          <a:p>
            <a:r>
              <a:rPr lang="fa-IR" dirty="0"/>
              <a:t>باغ هرندی</a:t>
            </a:r>
            <a:endParaRPr lang="en-US" dirty="0"/>
          </a:p>
        </p:txBody>
      </p:sp>
      <p:pic>
        <p:nvPicPr>
          <p:cNvPr id="6" name="Content Placeholder 5">
            <a:extLst>
              <a:ext uri="{FF2B5EF4-FFF2-40B4-BE49-F238E27FC236}">
                <a16:creationId xmlns:a16="http://schemas.microsoft.com/office/drawing/2014/main" id="{BF198AF8-4538-46CC-9466-3C21CD2B5F18}"/>
              </a:ext>
            </a:extLst>
          </p:cNvPr>
          <p:cNvPicPr>
            <a:picLocks noGrp="1" noChangeAspect="1"/>
          </p:cNvPicPr>
          <p:nvPr>
            <p:ph sz="half" idx="1"/>
          </p:nvPr>
        </p:nvPicPr>
        <p:blipFill>
          <a:blip r:embed="rId2"/>
          <a:stretch>
            <a:fillRect/>
          </a:stretch>
        </p:blipFill>
        <p:spPr>
          <a:xfrm>
            <a:off x="729210" y="2893724"/>
            <a:ext cx="5216669" cy="2999584"/>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D032820B-9A2F-49B9-921F-D95551DE7709}"/>
              </a:ext>
            </a:extLst>
          </p:cNvPr>
          <p:cNvSpPr>
            <a:spLocks noGrp="1"/>
          </p:cNvSpPr>
          <p:nvPr>
            <p:ph sz="half" idx="2"/>
          </p:nvPr>
        </p:nvSpPr>
        <p:spPr>
          <a:xfrm>
            <a:off x="6656368" y="2791326"/>
            <a:ext cx="4270247" cy="3101982"/>
          </a:xfrm>
        </p:spPr>
        <p:txBody>
          <a:bodyPr>
            <a:noAutofit/>
          </a:bodyPr>
          <a:lstStyle/>
          <a:p>
            <a:pPr marL="0" indent="0" algn="r" rtl="1">
              <a:buNone/>
            </a:pPr>
            <a:r>
              <a:rPr lang="fa-IR" sz="2000" dirty="0"/>
              <a:t>دور باغ هرندی با دیوارهای بسیار بلندی محصور شده است. این باغ به دوران قاجار تعلق دارد. بعدها یکی از تاجران خوش‌نام کرمانی که برق‌کشی به این شهر هم از سوابق او عنوان می‌شود، این باغ را خریده است. گفته شده که در جریان تبعید رضاشاه از سوی انگلیسی‌ها، او سه شب در این باغ اقامت داشته است. در این باغ دو ساختمان وجود دارد که به‌شکل موزه درآمده‌اند. در یکی از ساختمان‌ها، دستاوردهای باستان‌شناسی منطقه‌ی جیرفت و شهداد و در دیگری آلات موسیقی به‌نمایش گذاشته شده است. اگر از پارکینگ خیابان دکتر بهشتی ۱۴ به سمت باغ بروید، مسیر حکم میان‌بُر پیدا می‌کند و زودتر می‌رسید.</a:t>
            </a:r>
            <a:endParaRPr lang="en-US" sz="2000" dirty="0"/>
          </a:p>
        </p:txBody>
      </p:sp>
    </p:spTree>
    <p:extLst>
      <p:ext uri="{BB962C8B-B14F-4D97-AF65-F5344CB8AC3E}">
        <p14:creationId xmlns:p14="http://schemas.microsoft.com/office/powerpoint/2010/main" val="150318745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7523B7-E499-4B9E-9CD5-13A32DA5DDFC}"/>
              </a:ext>
            </a:extLst>
          </p:cNvPr>
          <p:cNvSpPr>
            <a:spLocks noGrp="1"/>
          </p:cNvSpPr>
          <p:nvPr>
            <p:ph type="title"/>
          </p:nvPr>
        </p:nvSpPr>
        <p:spPr/>
        <p:txBody>
          <a:bodyPr/>
          <a:lstStyle/>
          <a:p>
            <a:r>
              <a:rPr lang="fa-IR" dirty="0"/>
              <a:t>برمن</a:t>
            </a:r>
            <a:endParaRPr lang="en-US" dirty="0"/>
          </a:p>
        </p:txBody>
      </p:sp>
    </p:spTree>
    <p:extLst>
      <p:ext uri="{BB962C8B-B14F-4D97-AF65-F5344CB8AC3E}">
        <p14:creationId xmlns:p14="http://schemas.microsoft.com/office/powerpoint/2010/main" val="287518148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0620-8485-4E4F-A230-AB4651ED1418}"/>
              </a:ext>
            </a:extLst>
          </p:cNvPr>
          <p:cNvSpPr>
            <a:spLocks noGrp="1"/>
          </p:cNvSpPr>
          <p:nvPr>
            <p:ph type="title"/>
          </p:nvPr>
        </p:nvSpPr>
        <p:spPr>
          <a:xfrm>
            <a:off x="808523" y="1183654"/>
            <a:ext cx="4494998" cy="1134640"/>
          </a:xfrm>
          <a:noFill/>
          <a:ln>
            <a:solidFill>
              <a:schemeClr val="bg1"/>
            </a:solidFill>
          </a:ln>
        </p:spPr>
        <p:txBody>
          <a:bodyPr wrap="square">
            <a:normAutofit/>
          </a:bodyPr>
          <a:lstStyle/>
          <a:p>
            <a:r>
              <a:rPr lang="fa-IR" sz="3600" dirty="0">
                <a:solidFill>
                  <a:schemeClr val="tx1"/>
                </a:solidFill>
              </a:rPr>
              <a:t>فهرست</a:t>
            </a:r>
            <a:endParaRPr lang="en-US" sz="3600" dirty="0">
              <a:solidFill>
                <a:schemeClr val="tx1"/>
              </a:solidFill>
            </a:endParaRPr>
          </a:p>
        </p:txBody>
      </p:sp>
      <p:pic>
        <p:nvPicPr>
          <p:cNvPr id="13" name="Picture Placeholder 12">
            <a:extLst>
              <a:ext uri="{FF2B5EF4-FFF2-40B4-BE49-F238E27FC236}">
                <a16:creationId xmlns:a16="http://schemas.microsoft.com/office/drawing/2014/main" id="{BDF8D0E0-CC10-4190-AC10-E72879801F0E}"/>
              </a:ext>
            </a:extLst>
          </p:cNvPr>
          <p:cNvPicPr>
            <a:picLocks noGrp="1" noChangeAspect="1"/>
          </p:cNvPicPr>
          <p:nvPr>
            <p:ph type="pic" idx="1"/>
          </p:nvPr>
        </p:nvPicPr>
        <p:blipFill>
          <a:blip r:embed="rId2"/>
          <a:srcRect l="1465" r="1465"/>
          <a:stretch>
            <a:fillRect/>
          </a:stretch>
        </p:blipFill>
        <p:spPr/>
      </p:pic>
      <p:sp>
        <p:nvSpPr>
          <p:cNvPr id="14" name="TextBox 13">
            <a:extLst>
              <a:ext uri="{FF2B5EF4-FFF2-40B4-BE49-F238E27FC236}">
                <a16:creationId xmlns:a16="http://schemas.microsoft.com/office/drawing/2014/main" id="{F7BECEE8-DBF7-4E16-B05C-3742B6B7AC0F}"/>
              </a:ext>
            </a:extLst>
          </p:cNvPr>
          <p:cNvSpPr txBox="1"/>
          <p:nvPr/>
        </p:nvSpPr>
        <p:spPr>
          <a:xfrm>
            <a:off x="1167587" y="3016213"/>
            <a:ext cx="3988904" cy="3046988"/>
          </a:xfrm>
          <a:prstGeom prst="rect">
            <a:avLst/>
          </a:prstGeom>
          <a:noFill/>
        </p:spPr>
        <p:txBody>
          <a:bodyPr wrap="square" rtlCol="0">
            <a:spAutoFit/>
          </a:bodyPr>
          <a:lstStyle/>
          <a:p>
            <a:pPr marL="285750" indent="-285750" algn="r" rtl="1">
              <a:buFont typeface="Wingdings" panose="05000000000000000000" pitchFamily="2" charset="2"/>
              <a:buChar char="v"/>
            </a:pPr>
            <a:r>
              <a:rPr lang="fa-IR" sz="2400" dirty="0"/>
              <a:t>پدر:</a:t>
            </a:r>
          </a:p>
          <a:p>
            <a:pPr algn="r" rtl="1"/>
            <a:r>
              <a:rPr lang="fa-IR" sz="2400" dirty="0"/>
              <a:t>تهران</a:t>
            </a:r>
          </a:p>
          <a:p>
            <a:pPr marL="285750" indent="-285750" algn="r" rtl="1">
              <a:buFont typeface="Wingdings" panose="05000000000000000000" pitchFamily="2" charset="2"/>
              <a:buChar char="v"/>
            </a:pPr>
            <a:endParaRPr lang="fa-IR" sz="2400" dirty="0"/>
          </a:p>
          <a:p>
            <a:pPr marL="285750" indent="-285750" algn="r" rtl="1">
              <a:buFont typeface="Wingdings" panose="05000000000000000000" pitchFamily="2" charset="2"/>
              <a:buChar char="v"/>
            </a:pPr>
            <a:r>
              <a:rPr lang="fa-IR" sz="2400" dirty="0"/>
              <a:t>مادر</a:t>
            </a:r>
          </a:p>
          <a:p>
            <a:pPr algn="r" rtl="1"/>
            <a:r>
              <a:rPr lang="fa-IR" sz="2400" dirty="0"/>
              <a:t>کرمان</a:t>
            </a:r>
          </a:p>
          <a:p>
            <a:pPr algn="r" rtl="1"/>
            <a:endParaRPr lang="fa-IR" sz="2400" dirty="0"/>
          </a:p>
          <a:p>
            <a:pPr marL="285750" indent="-285750" algn="r" rtl="1">
              <a:buFont typeface="Wingdings" panose="05000000000000000000" pitchFamily="2" charset="2"/>
              <a:buChar char="v"/>
            </a:pPr>
            <a:r>
              <a:rPr lang="fa-IR" sz="2400" dirty="0"/>
              <a:t>من</a:t>
            </a:r>
          </a:p>
          <a:p>
            <a:pPr algn="r" rtl="1"/>
            <a:r>
              <a:rPr lang="fa-IR" sz="2400" dirty="0"/>
              <a:t>برمن</a:t>
            </a:r>
          </a:p>
        </p:txBody>
      </p:sp>
    </p:spTree>
    <p:extLst>
      <p:ext uri="{BB962C8B-B14F-4D97-AF65-F5344CB8AC3E}">
        <p14:creationId xmlns:p14="http://schemas.microsoft.com/office/powerpoint/2010/main" val="344438576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BC76BD-DA13-44F1-969C-CAE21FCACD1E}"/>
              </a:ext>
            </a:extLst>
          </p:cNvPr>
          <p:cNvSpPr>
            <a:spLocks noGrp="1"/>
          </p:cNvSpPr>
          <p:nvPr>
            <p:ph type="title"/>
          </p:nvPr>
        </p:nvSpPr>
        <p:spPr/>
        <p:txBody>
          <a:bodyPr/>
          <a:lstStyle/>
          <a:p>
            <a:r>
              <a:rPr lang="fa-IR" dirty="0"/>
              <a:t>برمن</a:t>
            </a:r>
            <a:endParaRPr lang="en-US" dirty="0"/>
          </a:p>
        </p:txBody>
      </p:sp>
      <p:pic>
        <p:nvPicPr>
          <p:cNvPr id="8" name="Content Placeholder 7">
            <a:extLst>
              <a:ext uri="{FF2B5EF4-FFF2-40B4-BE49-F238E27FC236}">
                <a16:creationId xmlns:a16="http://schemas.microsoft.com/office/drawing/2014/main" id="{4FA42A11-815E-4EA7-9552-23FFAD53566E}"/>
              </a:ext>
            </a:extLst>
          </p:cNvPr>
          <p:cNvPicPr>
            <a:picLocks noGrp="1" noChangeAspect="1"/>
          </p:cNvPicPr>
          <p:nvPr>
            <p:ph sz="half" idx="1"/>
          </p:nvPr>
        </p:nvPicPr>
        <p:blipFill>
          <a:blip r:embed="rId2"/>
          <a:stretch>
            <a:fillRect/>
          </a:stretch>
        </p:blipFill>
        <p:spPr>
          <a:xfrm>
            <a:off x="1291890" y="2791333"/>
            <a:ext cx="4135966" cy="3101975"/>
          </a:xfrm>
          <a:prstGeom prst="rect">
            <a:avLst/>
          </a:prstGeom>
          <a:ln w="228600" cap="sq" cmpd="thickThin">
            <a:solidFill>
              <a:srgbClr val="000000"/>
            </a:solidFill>
            <a:prstDash val="solid"/>
            <a:miter lim="800000"/>
          </a:ln>
          <a:effectLst>
            <a:innerShdw blurRad="76200">
              <a:srgbClr val="000000"/>
            </a:innerShdw>
          </a:effectLst>
        </p:spPr>
      </p:pic>
      <p:sp>
        <p:nvSpPr>
          <p:cNvPr id="6" name="Content Placeholder 5">
            <a:extLst>
              <a:ext uri="{FF2B5EF4-FFF2-40B4-BE49-F238E27FC236}">
                <a16:creationId xmlns:a16="http://schemas.microsoft.com/office/drawing/2014/main" id="{A35E9A97-AF27-4219-8677-B1B9469D409C}"/>
              </a:ext>
            </a:extLst>
          </p:cNvPr>
          <p:cNvSpPr>
            <a:spLocks noGrp="1"/>
          </p:cNvSpPr>
          <p:nvPr>
            <p:ph sz="half" idx="2"/>
          </p:nvPr>
        </p:nvSpPr>
        <p:spPr>
          <a:xfrm>
            <a:off x="6470837" y="2791333"/>
            <a:ext cx="4270247" cy="3101982"/>
          </a:xfrm>
        </p:spPr>
        <p:txBody>
          <a:bodyPr>
            <a:noAutofit/>
          </a:bodyPr>
          <a:lstStyle/>
          <a:p>
            <a:pPr marL="0" indent="0" algn="r" rtl="1">
              <a:buNone/>
            </a:pPr>
            <a:r>
              <a:rPr lang="fa-IR" sz="2000" dirty="0"/>
              <a:t>این شهر شهر بزرگی است. شما می توانید در خیابان های شهر به گردش و اکتشاف بپردازید و برای این موضوع نیز نیازی به راهنما نخواهید داشت. جمعیت برمن 2.4 میلیون نفر است و به عنوان مرکز مهم اقتصادی و فرهنگی در نواحی شمالی آلمان محسوب می شود. برمن تنها حدود 60 کیلومتر از دهانه ی وزر در دریای شمال فاصله دارد که همین موضوع آن را به شهری مهم در زمینه ی تجارت تبدیل کرده است. برمن دارای آب و هوای معتدل اقیانوسی است و این ویژگی باعث شده که گردشگران زیادی برای بازدید از این شهر زیبای آلمانی به آن مراجعه کنند.</a:t>
            </a:r>
            <a:endParaRPr lang="en-US" sz="2000" dirty="0"/>
          </a:p>
        </p:txBody>
      </p:sp>
    </p:spTree>
    <p:extLst>
      <p:ext uri="{BB962C8B-B14F-4D97-AF65-F5344CB8AC3E}">
        <p14:creationId xmlns:p14="http://schemas.microsoft.com/office/powerpoint/2010/main" val="187649721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DAB685-D148-4F20-8716-E73B1AB52A34}"/>
              </a:ext>
            </a:extLst>
          </p:cNvPr>
          <p:cNvSpPr>
            <a:spLocks noGrp="1"/>
          </p:cNvSpPr>
          <p:nvPr>
            <p:ph type="title"/>
          </p:nvPr>
        </p:nvSpPr>
        <p:spPr/>
        <p:txBody>
          <a:bodyPr/>
          <a:lstStyle/>
          <a:p>
            <a:r>
              <a:rPr lang="fa-IR" dirty="0"/>
              <a:t>مکانهای دیدنی برمن</a:t>
            </a:r>
            <a:endParaRPr lang="en-US" dirty="0"/>
          </a:p>
        </p:txBody>
      </p:sp>
      <p:pic>
        <p:nvPicPr>
          <p:cNvPr id="12" name="Picture Placeholder 11">
            <a:extLst>
              <a:ext uri="{FF2B5EF4-FFF2-40B4-BE49-F238E27FC236}">
                <a16:creationId xmlns:a16="http://schemas.microsoft.com/office/drawing/2014/main" id="{7D5818F4-BF47-432E-AE20-4FE82AB1D8D7}"/>
              </a:ext>
            </a:extLst>
          </p:cNvPr>
          <p:cNvPicPr>
            <a:picLocks noGrp="1" noChangeAspect="1"/>
          </p:cNvPicPr>
          <p:nvPr>
            <p:ph type="pic" idx="1"/>
          </p:nvPr>
        </p:nvPicPr>
        <p:blipFill>
          <a:blip r:embed="rId2"/>
          <a:srcRect l="5509" r="5509"/>
          <a:stretch>
            <a:fillRect/>
          </a:stretch>
        </p:blipFill>
        <p:spPr/>
      </p:pic>
      <p:sp>
        <p:nvSpPr>
          <p:cNvPr id="10" name="Text Placeholder 9">
            <a:extLst>
              <a:ext uri="{FF2B5EF4-FFF2-40B4-BE49-F238E27FC236}">
                <a16:creationId xmlns:a16="http://schemas.microsoft.com/office/drawing/2014/main" id="{C5595063-5F1D-45A3-83A3-0AFC9591122A}"/>
              </a:ext>
            </a:extLst>
          </p:cNvPr>
          <p:cNvSpPr>
            <a:spLocks noGrp="1"/>
          </p:cNvSpPr>
          <p:nvPr>
            <p:ph type="body" sz="half" idx="2"/>
          </p:nvPr>
        </p:nvSpPr>
        <p:spPr/>
        <p:txBody>
          <a:bodyPr>
            <a:normAutofit/>
          </a:bodyPr>
          <a:lstStyle/>
          <a:p>
            <a:r>
              <a:rPr lang="fa-IR" sz="2400" dirty="0">
                <a:solidFill>
                  <a:schemeClr val="tx1"/>
                </a:solidFill>
              </a:rPr>
              <a:t>پارک رودندام</a:t>
            </a:r>
          </a:p>
          <a:p>
            <a:r>
              <a:rPr lang="fa-IR" sz="2400" dirty="0">
                <a:solidFill>
                  <a:schemeClr val="tx1"/>
                </a:solidFill>
              </a:rPr>
              <a:t>تالار برمن</a:t>
            </a:r>
          </a:p>
          <a:p>
            <a:r>
              <a:rPr lang="fa-IR" sz="2400" dirty="0">
                <a:solidFill>
                  <a:schemeClr val="tx1"/>
                </a:solidFill>
              </a:rPr>
              <a:t>رودخانه وزر</a:t>
            </a:r>
            <a:endParaRPr lang="en-US" sz="2400" dirty="0">
              <a:solidFill>
                <a:schemeClr val="tx1"/>
              </a:solidFill>
            </a:endParaRPr>
          </a:p>
        </p:txBody>
      </p:sp>
    </p:spTree>
    <p:extLst>
      <p:ext uri="{BB962C8B-B14F-4D97-AF65-F5344CB8AC3E}">
        <p14:creationId xmlns:p14="http://schemas.microsoft.com/office/powerpoint/2010/main" val="47314534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DFD381-97E8-46C8-8D98-BBDAF1708244}"/>
              </a:ext>
            </a:extLst>
          </p:cNvPr>
          <p:cNvSpPr>
            <a:spLocks noGrp="1"/>
          </p:cNvSpPr>
          <p:nvPr>
            <p:ph type="title"/>
          </p:nvPr>
        </p:nvSpPr>
        <p:spPr/>
        <p:txBody>
          <a:bodyPr/>
          <a:lstStyle/>
          <a:p>
            <a:r>
              <a:rPr lang="fa-IR" dirty="0"/>
              <a:t>تالار برمن</a:t>
            </a:r>
            <a:endParaRPr lang="en-US" dirty="0"/>
          </a:p>
        </p:txBody>
      </p:sp>
      <p:pic>
        <p:nvPicPr>
          <p:cNvPr id="9" name="Content Placeholder 8">
            <a:extLst>
              <a:ext uri="{FF2B5EF4-FFF2-40B4-BE49-F238E27FC236}">
                <a16:creationId xmlns:a16="http://schemas.microsoft.com/office/drawing/2014/main" id="{B37148E9-0B78-4002-BB95-3C250840D8ED}"/>
              </a:ext>
            </a:extLst>
          </p:cNvPr>
          <p:cNvPicPr>
            <a:picLocks noGrp="1" noChangeAspect="1"/>
          </p:cNvPicPr>
          <p:nvPr>
            <p:ph sz="half" idx="1"/>
          </p:nvPr>
        </p:nvPicPr>
        <p:blipFill>
          <a:blip r:embed="rId2"/>
          <a:stretch>
            <a:fillRect/>
          </a:stretch>
        </p:blipFill>
        <p:spPr>
          <a:xfrm>
            <a:off x="1044606" y="3079404"/>
            <a:ext cx="4821760" cy="2712240"/>
          </a:xfrm>
          <a:prstGeom prst="rect">
            <a:avLst/>
          </a:prstGeom>
          <a:ln w="228600" cap="sq" cmpd="thickThin">
            <a:solidFill>
              <a:srgbClr val="000000"/>
            </a:solidFill>
            <a:prstDash val="solid"/>
            <a:miter lim="800000"/>
          </a:ln>
          <a:effectLst>
            <a:innerShdw blurRad="76200">
              <a:srgbClr val="000000"/>
            </a:innerShdw>
          </a:effectLst>
        </p:spPr>
      </p:pic>
      <p:sp>
        <p:nvSpPr>
          <p:cNvPr id="7" name="Content Placeholder 6">
            <a:extLst>
              <a:ext uri="{FF2B5EF4-FFF2-40B4-BE49-F238E27FC236}">
                <a16:creationId xmlns:a16="http://schemas.microsoft.com/office/drawing/2014/main" id="{4484E772-76A4-4150-9B8C-BF96A38B050A}"/>
              </a:ext>
            </a:extLst>
          </p:cNvPr>
          <p:cNvSpPr>
            <a:spLocks noGrp="1"/>
          </p:cNvSpPr>
          <p:nvPr>
            <p:ph sz="half" idx="2"/>
          </p:nvPr>
        </p:nvSpPr>
        <p:spPr>
          <a:xfrm>
            <a:off x="7040681" y="2884533"/>
            <a:ext cx="4270247" cy="3101982"/>
          </a:xfrm>
        </p:spPr>
        <p:txBody>
          <a:bodyPr>
            <a:normAutofit/>
          </a:bodyPr>
          <a:lstStyle/>
          <a:p>
            <a:pPr marL="0" indent="0" algn="r" rtl="1">
              <a:buNone/>
            </a:pPr>
            <a:r>
              <a:rPr lang="fa-IR" sz="2000" dirty="0"/>
              <a:t>یکی دیگر از معروف ترین دیدنی های برمن را می توان تالار این شهر دانست که این تالار دارای معماری بسیار زیبا بوده و بی شک توجه همگان را به خود جلب خواهد کرد. تالار شهر برمن از نظر تاریخی نیز برای این شهر حائز اهمیت می باشد چرا که این تالار در سال 1410 ساخته شده و پس از بازسازی های متعدد هم اکنون می توانید آن را در بافت اولیه خود مشاهده نمایید. توجه داشته باشید که این تالار در میدان باراز واقع شده و دسترسی به آن ساده خواهد بود.</a:t>
            </a:r>
            <a:endParaRPr lang="en-US" sz="2000" dirty="0"/>
          </a:p>
        </p:txBody>
      </p:sp>
    </p:spTree>
    <p:extLst>
      <p:ext uri="{BB962C8B-B14F-4D97-AF65-F5344CB8AC3E}">
        <p14:creationId xmlns:p14="http://schemas.microsoft.com/office/powerpoint/2010/main" val="316413362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1181E-7123-4A3F-8B96-E3713D65F7E7}"/>
              </a:ext>
            </a:extLst>
          </p:cNvPr>
          <p:cNvSpPr>
            <a:spLocks noGrp="1"/>
          </p:cNvSpPr>
          <p:nvPr>
            <p:ph type="title"/>
          </p:nvPr>
        </p:nvSpPr>
        <p:spPr/>
        <p:txBody>
          <a:bodyPr/>
          <a:lstStyle/>
          <a:p>
            <a:r>
              <a:rPr lang="fa-IR" dirty="0"/>
              <a:t>پارک رودندام</a:t>
            </a:r>
            <a:endParaRPr lang="en-US" dirty="0"/>
          </a:p>
        </p:txBody>
      </p:sp>
      <p:pic>
        <p:nvPicPr>
          <p:cNvPr id="6" name="Content Placeholder 5">
            <a:extLst>
              <a:ext uri="{FF2B5EF4-FFF2-40B4-BE49-F238E27FC236}">
                <a16:creationId xmlns:a16="http://schemas.microsoft.com/office/drawing/2014/main" id="{6F1F814D-02F8-4CF3-A3CB-62AB73D1C6BC}"/>
              </a:ext>
            </a:extLst>
          </p:cNvPr>
          <p:cNvPicPr>
            <a:picLocks noGrp="1" noChangeAspect="1"/>
          </p:cNvPicPr>
          <p:nvPr>
            <p:ph sz="half" idx="1"/>
          </p:nvPr>
        </p:nvPicPr>
        <p:blipFill>
          <a:blip r:embed="rId2"/>
          <a:stretch>
            <a:fillRect/>
          </a:stretch>
        </p:blipFill>
        <p:spPr>
          <a:xfrm>
            <a:off x="1670127" y="2910114"/>
            <a:ext cx="4217549" cy="3163162"/>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7186EBA4-4642-4562-AEA9-0E410AA6BBF0}"/>
              </a:ext>
            </a:extLst>
          </p:cNvPr>
          <p:cNvSpPr>
            <a:spLocks noGrp="1"/>
          </p:cNvSpPr>
          <p:nvPr>
            <p:ph sz="half" idx="2"/>
          </p:nvPr>
        </p:nvSpPr>
        <p:spPr>
          <a:xfrm>
            <a:off x="6669620" y="3155762"/>
            <a:ext cx="4270247" cy="2066545"/>
          </a:xfrm>
        </p:spPr>
        <p:txBody>
          <a:bodyPr>
            <a:normAutofit/>
          </a:bodyPr>
          <a:lstStyle/>
          <a:p>
            <a:pPr marL="0" indent="0" algn="r" rtl="1">
              <a:buNone/>
            </a:pPr>
            <a:r>
              <a:rPr lang="fa-IR" sz="2000" dirty="0"/>
              <a:t>یکی از مهمترین دیدنی های برمن را می توان پارک رودندام این شهر دانست. پارک رودندام در سال 1933 تاسیس شد و مساحت آن حدود 114 هکتار می باشد. این پارک می تواند به عنوان یک مکان بسیار مناسب برای پیک نیک باشد در وسط این پارک یک آسیاب بادی قدیمی نیز ساخته شده که این آسیاب در سال 1888 ساخته شده استد.</a:t>
            </a:r>
            <a:endParaRPr lang="en-US" sz="2000" dirty="0"/>
          </a:p>
        </p:txBody>
      </p:sp>
    </p:spTree>
    <p:extLst>
      <p:ext uri="{BB962C8B-B14F-4D97-AF65-F5344CB8AC3E}">
        <p14:creationId xmlns:p14="http://schemas.microsoft.com/office/powerpoint/2010/main" val="2913701275"/>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8693-CF09-4804-B055-C24F35AEF600}"/>
              </a:ext>
            </a:extLst>
          </p:cNvPr>
          <p:cNvSpPr>
            <a:spLocks noGrp="1"/>
          </p:cNvSpPr>
          <p:nvPr>
            <p:ph type="title"/>
          </p:nvPr>
        </p:nvSpPr>
        <p:spPr/>
        <p:txBody>
          <a:bodyPr/>
          <a:lstStyle/>
          <a:p>
            <a:r>
              <a:rPr lang="fa-IR" dirty="0"/>
              <a:t>رودخانه وزر</a:t>
            </a:r>
            <a:endParaRPr lang="en-US" dirty="0"/>
          </a:p>
        </p:txBody>
      </p:sp>
      <p:pic>
        <p:nvPicPr>
          <p:cNvPr id="6" name="Content Placeholder 5">
            <a:extLst>
              <a:ext uri="{FF2B5EF4-FFF2-40B4-BE49-F238E27FC236}">
                <a16:creationId xmlns:a16="http://schemas.microsoft.com/office/drawing/2014/main" id="{987EAC91-08D5-4B2B-9A16-F3421C3E0CB5}"/>
              </a:ext>
            </a:extLst>
          </p:cNvPr>
          <p:cNvPicPr>
            <a:picLocks noGrp="1" noChangeAspect="1"/>
          </p:cNvPicPr>
          <p:nvPr>
            <p:ph sz="half" idx="1"/>
          </p:nvPr>
        </p:nvPicPr>
        <p:blipFill>
          <a:blip r:embed="rId2"/>
          <a:stretch>
            <a:fillRect/>
          </a:stretch>
        </p:blipFill>
        <p:spPr>
          <a:xfrm>
            <a:off x="1488385" y="2985242"/>
            <a:ext cx="4271963" cy="2847975"/>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1B61942E-27B6-45B9-9A9A-3649AC2DBEC7}"/>
              </a:ext>
            </a:extLst>
          </p:cNvPr>
          <p:cNvSpPr>
            <a:spLocks noGrp="1"/>
          </p:cNvSpPr>
          <p:nvPr>
            <p:ph sz="half" idx="2"/>
          </p:nvPr>
        </p:nvSpPr>
        <p:spPr>
          <a:xfrm>
            <a:off x="6671145" y="3680791"/>
            <a:ext cx="4270247" cy="1456878"/>
          </a:xfrm>
        </p:spPr>
        <p:txBody>
          <a:bodyPr>
            <a:normAutofit/>
          </a:bodyPr>
          <a:lstStyle/>
          <a:p>
            <a:pPr marL="0" indent="0" algn="r" rtl="1">
              <a:buNone/>
            </a:pPr>
            <a:r>
              <a:rPr lang="fa-IR" sz="2000" dirty="0">
                <a:solidFill>
                  <a:srgbClr val="000000"/>
                </a:solidFill>
                <a:effectLst/>
                <a:latin typeface="tahoma" panose="020B0604030504040204" pitchFamily="34" charset="0"/>
              </a:rPr>
              <a:t>رودخانه وزر از به هم پیوستن رودخانه ورا به طول ۲۹۲ کیلومتر و رودخانه فولدا به طول ۲۱۸ کیلومتر به‌ وجود می‌آید. علاوه بر داشتن یک مرکز صنعتی و تجاری مهم برمن هم چنین یک مرکز مهم فرهنگی است. </a:t>
            </a:r>
            <a:endParaRPr lang="en-US" sz="2000" dirty="0"/>
          </a:p>
        </p:txBody>
      </p:sp>
    </p:spTree>
    <p:extLst>
      <p:ext uri="{BB962C8B-B14F-4D97-AF65-F5344CB8AC3E}">
        <p14:creationId xmlns:p14="http://schemas.microsoft.com/office/powerpoint/2010/main" val="275393253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E6D77-5DBA-4ADF-84C0-8F3FBA6EC6E5}"/>
              </a:ext>
            </a:extLst>
          </p:cNvPr>
          <p:cNvSpPr>
            <a:spLocks noGrp="1"/>
          </p:cNvSpPr>
          <p:nvPr>
            <p:ph type="title"/>
          </p:nvPr>
        </p:nvSpPr>
        <p:spPr>
          <a:xfrm>
            <a:off x="1494181" y="584448"/>
            <a:ext cx="8991600" cy="1645920"/>
          </a:xfrm>
        </p:spPr>
        <p:txBody>
          <a:bodyPr/>
          <a:lstStyle/>
          <a:p>
            <a:r>
              <a:rPr lang="fa-IR" dirty="0"/>
              <a:t>پایان</a:t>
            </a:r>
            <a:endParaRPr lang="en-US" dirty="0"/>
          </a:p>
        </p:txBody>
      </p:sp>
      <p:pic>
        <p:nvPicPr>
          <p:cNvPr id="8" name="Picture 7">
            <a:extLst>
              <a:ext uri="{FF2B5EF4-FFF2-40B4-BE49-F238E27FC236}">
                <a16:creationId xmlns:a16="http://schemas.microsoft.com/office/drawing/2014/main" id="{DD8044B7-247C-4726-B6AE-D8EBD7847F84}"/>
              </a:ext>
            </a:extLst>
          </p:cNvPr>
          <p:cNvPicPr>
            <a:picLocks noChangeAspect="1"/>
          </p:cNvPicPr>
          <p:nvPr/>
        </p:nvPicPr>
        <p:blipFill>
          <a:blip r:embed="rId2"/>
          <a:stretch>
            <a:fillRect/>
          </a:stretch>
        </p:blipFill>
        <p:spPr>
          <a:xfrm>
            <a:off x="3497330" y="2968079"/>
            <a:ext cx="4985303" cy="330547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25541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50568-6745-4D38-A1CD-9E6DB54BE873}"/>
              </a:ext>
            </a:extLst>
          </p:cNvPr>
          <p:cNvSpPr>
            <a:spLocks noGrp="1"/>
          </p:cNvSpPr>
          <p:nvPr>
            <p:ph type="title"/>
          </p:nvPr>
        </p:nvSpPr>
        <p:spPr/>
        <p:txBody>
          <a:bodyPr/>
          <a:lstStyle/>
          <a:p>
            <a:r>
              <a:rPr lang="fa-IR" dirty="0"/>
              <a:t>تهران</a:t>
            </a:r>
            <a:endParaRPr lang="en-US" dirty="0"/>
          </a:p>
        </p:txBody>
      </p:sp>
    </p:spTree>
    <p:extLst>
      <p:ext uri="{BB962C8B-B14F-4D97-AF65-F5344CB8AC3E}">
        <p14:creationId xmlns:p14="http://schemas.microsoft.com/office/powerpoint/2010/main" val="324408319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2956947-E491-426B-B045-13C469B78CD9}"/>
              </a:ext>
            </a:extLst>
          </p:cNvPr>
          <p:cNvSpPr>
            <a:spLocks noGrp="1"/>
          </p:cNvSpPr>
          <p:nvPr>
            <p:ph type="title"/>
          </p:nvPr>
        </p:nvSpPr>
        <p:spPr>
          <a:xfrm>
            <a:off x="2231136" y="523614"/>
            <a:ext cx="7729728" cy="1188720"/>
          </a:xfrm>
        </p:spPr>
        <p:txBody>
          <a:bodyPr/>
          <a:lstStyle/>
          <a:p>
            <a:r>
              <a:rPr lang="fa-IR" dirty="0"/>
              <a:t>تهران</a:t>
            </a:r>
            <a:endParaRPr lang="en-US" dirty="0"/>
          </a:p>
        </p:txBody>
      </p:sp>
      <p:pic>
        <p:nvPicPr>
          <p:cNvPr id="14" name="Content Placeholder 13">
            <a:extLst>
              <a:ext uri="{FF2B5EF4-FFF2-40B4-BE49-F238E27FC236}">
                <a16:creationId xmlns:a16="http://schemas.microsoft.com/office/drawing/2014/main" id="{F870031D-EBDA-43F6-AA6D-508347286111}"/>
              </a:ext>
            </a:extLst>
          </p:cNvPr>
          <p:cNvPicPr>
            <a:picLocks noGrp="1" noChangeAspect="1"/>
          </p:cNvPicPr>
          <p:nvPr>
            <p:ph sz="half" idx="1"/>
          </p:nvPr>
        </p:nvPicPr>
        <p:blipFill>
          <a:blip r:embed="rId2"/>
          <a:stretch>
            <a:fillRect/>
          </a:stretch>
        </p:blipFill>
        <p:spPr>
          <a:xfrm>
            <a:off x="967409" y="2501031"/>
            <a:ext cx="5128591" cy="3256842"/>
          </a:xfrm>
          <a:prstGeom prst="rect">
            <a:avLst/>
          </a:prstGeom>
          <a:ln w="228600" cap="sq" cmpd="thickThin">
            <a:solidFill>
              <a:srgbClr val="000000"/>
            </a:solidFill>
            <a:prstDash val="solid"/>
            <a:miter lim="800000"/>
          </a:ln>
          <a:effectLst>
            <a:innerShdw blurRad="76200">
              <a:srgbClr val="000000"/>
            </a:innerShdw>
          </a:effectLst>
        </p:spPr>
      </p:pic>
      <p:sp>
        <p:nvSpPr>
          <p:cNvPr id="12" name="Content Placeholder 11">
            <a:extLst>
              <a:ext uri="{FF2B5EF4-FFF2-40B4-BE49-F238E27FC236}">
                <a16:creationId xmlns:a16="http://schemas.microsoft.com/office/drawing/2014/main" id="{676E89EA-71AF-4603-A6B0-FFEB381C79DD}"/>
              </a:ext>
            </a:extLst>
          </p:cNvPr>
          <p:cNvSpPr>
            <a:spLocks noGrp="1"/>
          </p:cNvSpPr>
          <p:nvPr>
            <p:ph sz="half" idx="2"/>
          </p:nvPr>
        </p:nvSpPr>
        <p:spPr>
          <a:xfrm>
            <a:off x="6802140" y="2114430"/>
            <a:ext cx="4271771" cy="4219956"/>
          </a:xfrm>
        </p:spPr>
        <p:txBody>
          <a:bodyPr>
            <a:noAutofit/>
          </a:bodyPr>
          <a:lstStyle/>
          <a:p>
            <a:pPr marL="0" indent="0" algn="r" rtl="1">
              <a:buNone/>
            </a:pPr>
            <a:r>
              <a:rPr lang="fa-IR" sz="2000" dirty="0"/>
              <a:t>تهران یک شهر جهانی در ایران است که </a:t>
            </a:r>
            <a:r>
              <a:rPr lang="fa-IR" sz="2000" b="1" dirty="0"/>
              <a:t>پایتخت ایران</a:t>
            </a:r>
            <a:r>
              <a:rPr lang="fa-IR" sz="2000" dirty="0"/>
              <a:t> بوده و سومین شهر بزرگ خاورمیانه محسوب می شود. تهران دارای موزه ها، پارک ها، رستوران ها و مردمانی خون گرم و مهمان نواز می باشد که از نظر مکان های تفریحی و گردشگری هم بی نظیر است. </a:t>
            </a:r>
          </a:p>
          <a:p>
            <a:pPr marL="0" indent="0" algn="r" rtl="1">
              <a:buNone/>
            </a:pPr>
            <a:r>
              <a:rPr lang="fa-IR" sz="2000" b="1" dirty="0"/>
              <a:t>شهر بزرگ تهران</a:t>
            </a:r>
            <a:r>
              <a:rPr lang="fa-IR" sz="2000" dirty="0"/>
              <a:t> در زمان سلسله زندیه، شهر کوچکی بود که از نظر استراتژیک اهمیت زیادی داشت که نخستین پادشاه قاجار آقا محمد خان، در سال 1778 شهر کوچک تهران را به عنوان پایتخت کشور ایران معرفی کرد و بیشتر رشد این شهر تهران، در زمان سلطنت پادشاهی فتح علی شاه آغاز شد. جمعیت شهر تهران در زمان قاجار دو برابر شد و ساخت کاخ های با شکوه و ساختمان های مجلل در شهرتهران رونق گرفت.</a:t>
            </a:r>
            <a:endParaRPr lang="en-US" sz="2000" dirty="0"/>
          </a:p>
        </p:txBody>
      </p:sp>
    </p:spTree>
    <p:extLst>
      <p:ext uri="{BB962C8B-B14F-4D97-AF65-F5344CB8AC3E}">
        <p14:creationId xmlns:p14="http://schemas.microsoft.com/office/powerpoint/2010/main" val="117964151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6C28-18AD-4241-80AE-B4DD93E5EB51}"/>
              </a:ext>
            </a:extLst>
          </p:cNvPr>
          <p:cNvSpPr>
            <a:spLocks noGrp="1"/>
          </p:cNvSpPr>
          <p:nvPr>
            <p:ph type="title"/>
          </p:nvPr>
        </p:nvSpPr>
        <p:spPr/>
        <p:txBody>
          <a:bodyPr/>
          <a:lstStyle/>
          <a:p>
            <a:r>
              <a:rPr lang="fa-IR" dirty="0"/>
              <a:t>مکانهای دیدنی شهر تهران</a:t>
            </a:r>
            <a:endParaRPr lang="en-US" dirty="0"/>
          </a:p>
        </p:txBody>
      </p:sp>
      <p:sp>
        <p:nvSpPr>
          <p:cNvPr id="5" name="Text Placeholder 4">
            <a:extLst>
              <a:ext uri="{FF2B5EF4-FFF2-40B4-BE49-F238E27FC236}">
                <a16:creationId xmlns:a16="http://schemas.microsoft.com/office/drawing/2014/main" id="{4C6AE47F-A015-4843-92D0-1D775CB2BB69}"/>
              </a:ext>
            </a:extLst>
          </p:cNvPr>
          <p:cNvSpPr>
            <a:spLocks noGrp="1"/>
          </p:cNvSpPr>
          <p:nvPr>
            <p:ph type="body" sz="half" idx="2"/>
          </p:nvPr>
        </p:nvSpPr>
        <p:spPr/>
        <p:txBody>
          <a:bodyPr>
            <a:normAutofit fontScale="85000" lnSpcReduction="20000"/>
          </a:bodyPr>
          <a:lstStyle/>
          <a:p>
            <a:pPr algn="ctr" rtl="1"/>
            <a:r>
              <a:rPr lang="fa-IR" sz="2800" dirty="0">
                <a:solidFill>
                  <a:schemeClr val="tx1"/>
                </a:solidFill>
              </a:rPr>
              <a:t>دربند</a:t>
            </a:r>
          </a:p>
          <a:p>
            <a:pPr algn="ctr" rtl="1"/>
            <a:r>
              <a:rPr lang="fa-IR" sz="2800" dirty="0">
                <a:solidFill>
                  <a:schemeClr val="tx1"/>
                </a:solidFill>
              </a:rPr>
              <a:t>کاخ سعد آباد</a:t>
            </a:r>
          </a:p>
          <a:p>
            <a:pPr algn="ctr" rtl="1"/>
            <a:r>
              <a:rPr lang="fa-IR" sz="2800" dirty="0">
                <a:solidFill>
                  <a:schemeClr val="tx1"/>
                </a:solidFill>
              </a:rPr>
              <a:t>پل طبیعت</a:t>
            </a:r>
          </a:p>
          <a:p>
            <a:pPr algn="ctr" rtl="1"/>
            <a:r>
              <a:rPr lang="fa-IR" sz="2800" dirty="0">
                <a:solidFill>
                  <a:schemeClr val="tx1"/>
                </a:solidFill>
              </a:rPr>
              <a:t>برج میلاد</a:t>
            </a:r>
          </a:p>
          <a:p>
            <a:pPr algn="ctr" rtl="1"/>
            <a:r>
              <a:rPr lang="fa-IR" sz="2800" dirty="0">
                <a:solidFill>
                  <a:schemeClr val="tx1"/>
                </a:solidFill>
              </a:rPr>
              <a:t>برج آزادی</a:t>
            </a:r>
          </a:p>
        </p:txBody>
      </p:sp>
      <p:pic>
        <p:nvPicPr>
          <p:cNvPr id="12" name="Picture Placeholder 11">
            <a:extLst>
              <a:ext uri="{FF2B5EF4-FFF2-40B4-BE49-F238E27FC236}">
                <a16:creationId xmlns:a16="http://schemas.microsoft.com/office/drawing/2014/main" id="{43AA26CF-D8F5-4C68-9FBB-F5D5E482D975}"/>
              </a:ext>
            </a:extLst>
          </p:cNvPr>
          <p:cNvPicPr>
            <a:picLocks noGrp="1" noChangeAspect="1"/>
          </p:cNvPicPr>
          <p:nvPr>
            <p:ph type="pic" idx="1"/>
          </p:nvPr>
        </p:nvPicPr>
        <p:blipFill>
          <a:blip r:embed="rId2"/>
          <a:srcRect l="5509" r="5509"/>
          <a:stretch>
            <a:fillRect/>
          </a:stretch>
        </p:blipFill>
        <p:spPr/>
      </p:pic>
    </p:spTree>
    <p:extLst>
      <p:ext uri="{BB962C8B-B14F-4D97-AF65-F5344CB8AC3E}">
        <p14:creationId xmlns:p14="http://schemas.microsoft.com/office/powerpoint/2010/main" val="204228181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0B0553-68FD-4F33-8208-47DD3F592A0A}"/>
              </a:ext>
            </a:extLst>
          </p:cNvPr>
          <p:cNvSpPr>
            <a:spLocks noGrp="1"/>
          </p:cNvSpPr>
          <p:nvPr>
            <p:ph type="title"/>
          </p:nvPr>
        </p:nvSpPr>
        <p:spPr>
          <a:xfrm>
            <a:off x="2231136" y="461109"/>
            <a:ext cx="7729728" cy="1188720"/>
          </a:xfrm>
        </p:spPr>
        <p:txBody>
          <a:bodyPr/>
          <a:lstStyle/>
          <a:p>
            <a:r>
              <a:rPr lang="fa-IR" dirty="0"/>
              <a:t>کاخ سعد آباد</a:t>
            </a:r>
            <a:endParaRPr lang="en-US" dirty="0"/>
          </a:p>
        </p:txBody>
      </p:sp>
      <p:pic>
        <p:nvPicPr>
          <p:cNvPr id="8" name="Content Placeholder 7">
            <a:extLst>
              <a:ext uri="{FF2B5EF4-FFF2-40B4-BE49-F238E27FC236}">
                <a16:creationId xmlns:a16="http://schemas.microsoft.com/office/drawing/2014/main" id="{D19B498C-CD8B-454E-B940-2E28F4BE9D90}"/>
              </a:ext>
            </a:extLst>
          </p:cNvPr>
          <p:cNvPicPr>
            <a:picLocks noGrp="1" noChangeAspect="1"/>
          </p:cNvPicPr>
          <p:nvPr>
            <p:ph sz="half" idx="1"/>
          </p:nvPr>
        </p:nvPicPr>
        <p:blipFill>
          <a:blip r:embed="rId2"/>
          <a:stretch>
            <a:fillRect/>
          </a:stretch>
        </p:blipFill>
        <p:spPr>
          <a:xfrm>
            <a:off x="1560710" y="2245405"/>
            <a:ext cx="4468213" cy="4095863"/>
          </a:xfrm>
          <a:prstGeom prst="rect">
            <a:avLst/>
          </a:prstGeom>
          <a:ln w="228600" cap="sq" cmpd="thickThin">
            <a:solidFill>
              <a:srgbClr val="000000"/>
            </a:solidFill>
            <a:prstDash val="solid"/>
            <a:miter lim="800000"/>
          </a:ln>
          <a:effectLst>
            <a:innerShdw blurRad="76200">
              <a:srgbClr val="000000"/>
            </a:innerShdw>
          </a:effectLst>
        </p:spPr>
      </p:pic>
      <p:sp>
        <p:nvSpPr>
          <p:cNvPr id="6" name="Content Placeholder 5">
            <a:extLst>
              <a:ext uri="{FF2B5EF4-FFF2-40B4-BE49-F238E27FC236}">
                <a16:creationId xmlns:a16="http://schemas.microsoft.com/office/drawing/2014/main" id="{EE2E2063-7EAD-4ABA-B64F-CEEE74138786}"/>
              </a:ext>
            </a:extLst>
          </p:cNvPr>
          <p:cNvSpPr>
            <a:spLocks noGrp="1"/>
          </p:cNvSpPr>
          <p:nvPr>
            <p:ph sz="half" idx="2"/>
          </p:nvPr>
        </p:nvSpPr>
        <p:spPr>
          <a:xfrm>
            <a:off x="7108467" y="2160966"/>
            <a:ext cx="4270247" cy="3908530"/>
          </a:xfrm>
        </p:spPr>
        <p:txBody>
          <a:bodyPr>
            <a:noAutofit/>
          </a:bodyPr>
          <a:lstStyle/>
          <a:p>
            <a:pPr marL="0" indent="0" algn="r" rtl="1">
              <a:buNone/>
            </a:pPr>
            <a:r>
              <a:rPr lang="fa-IR" sz="2000" dirty="0"/>
              <a:t>تاریخچه ساخت این مجموعه به دوران قاجار باز می گردد، در آن زمان از این کاخ به عنوان مکانی برای ییلاق شاهان استفاده می کرده اند، برخی بخش های این مجموعه تاریخی در دوران پهلوی ساخته شده است. طراحی این بنا ترکیبی از معماری ایرانی و اروپایی را نمایش می دهد.</a:t>
            </a:r>
          </a:p>
          <a:p>
            <a:pPr marL="0" indent="0" algn="r" rtl="1">
              <a:buNone/>
            </a:pPr>
            <a:r>
              <a:rPr lang="fa-IR" sz="2000" dirty="0"/>
              <a:t>کاخ موزه سعدآباد دارای بخش های مختلفی بوده که عبارت اند از: موزه بهزاد، موزه مردم شناسی، موزه استاد فرشچیان، محوطه سعدآباد، موزه اتومبیل های سلطنتی، موزه نگارستان، موزه ظروف سلطنتی، کاخ موزه سبز، موزه آبکار، موزه آشپزخانه سلطنتی، موزه هنر های زیبا، کاخ موزه ملت، موزه هنر ملل، موزه آب، موزه سلاح ها، موزه خط و کتابت میر عماد، موزه پوشاک سلطنتی و موزه نظامی. </a:t>
            </a:r>
            <a:endParaRPr lang="en-US" sz="2000" dirty="0"/>
          </a:p>
        </p:txBody>
      </p:sp>
    </p:spTree>
    <p:extLst>
      <p:ext uri="{BB962C8B-B14F-4D97-AF65-F5344CB8AC3E}">
        <p14:creationId xmlns:p14="http://schemas.microsoft.com/office/powerpoint/2010/main" val="207872138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AD07-2230-45D2-8BF0-CC9D92C187E1}"/>
              </a:ext>
            </a:extLst>
          </p:cNvPr>
          <p:cNvSpPr>
            <a:spLocks noGrp="1"/>
          </p:cNvSpPr>
          <p:nvPr>
            <p:ph type="title"/>
          </p:nvPr>
        </p:nvSpPr>
        <p:spPr>
          <a:xfrm>
            <a:off x="2231136" y="523614"/>
            <a:ext cx="7729728" cy="1188720"/>
          </a:xfrm>
        </p:spPr>
        <p:txBody>
          <a:bodyPr/>
          <a:lstStyle/>
          <a:p>
            <a:r>
              <a:rPr lang="fa-IR" dirty="0"/>
              <a:t>پل طبیعت</a:t>
            </a:r>
            <a:endParaRPr lang="en-US" dirty="0"/>
          </a:p>
        </p:txBody>
      </p:sp>
      <p:pic>
        <p:nvPicPr>
          <p:cNvPr id="6" name="Content Placeholder 5">
            <a:extLst>
              <a:ext uri="{FF2B5EF4-FFF2-40B4-BE49-F238E27FC236}">
                <a16:creationId xmlns:a16="http://schemas.microsoft.com/office/drawing/2014/main" id="{3183BDE6-D764-42FC-B774-362EABCC7FC3}"/>
              </a:ext>
            </a:extLst>
          </p:cNvPr>
          <p:cNvPicPr>
            <a:picLocks noGrp="1" noChangeAspect="1"/>
          </p:cNvPicPr>
          <p:nvPr>
            <p:ph sz="half" idx="1"/>
          </p:nvPr>
        </p:nvPicPr>
        <p:blipFill>
          <a:blip r:embed="rId2"/>
          <a:stretch>
            <a:fillRect/>
          </a:stretch>
        </p:blipFill>
        <p:spPr>
          <a:xfrm>
            <a:off x="1267060" y="2219714"/>
            <a:ext cx="4296698" cy="3938641"/>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A2045224-9A6D-4567-8D53-88E8CAF1D10B}"/>
              </a:ext>
            </a:extLst>
          </p:cNvPr>
          <p:cNvSpPr>
            <a:spLocks noGrp="1"/>
          </p:cNvSpPr>
          <p:nvPr>
            <p:ph sz="half" idx="2"/>
          </p:nvPr>
        </p:nvSpPr>
        <p:spPr>
          <a:xfrm>
            <a:off x="6497341" y="2016109"/>
            <a:ext cx="4270247" cy="4345852"/>
          </a:xfrm>
        </p:spPr>
        <p:txBody>
          <a:bodyPr>
            <a:noAutofit/>
          </a:bodyPr>
          <a:lstStyle/>
          <a:p>
            <a:pPr marL="0" indent="0" algn="r" rtl="1">
              <a:buNone/>
            </a:pPr>
            <a:r>
              <a:rPr lang="fa-IR" sz="2000" dirty="0"/>
              <a:t>یکی از دیدنی های تهران که امروزه توجه افراد بسیاری را به سمت خود جلب نموده، پل طبیعت تهران می باشد، ساختار این پل بسیار مدرن بوده و معمار پل برای طراحی آن سنگ تمام گذاشته است، پل طبیعت از روی بزرگراه مدرس گذشته و دو پارک آب و آتش و طالقانی را به یکدیگر متصل می کند. پل طبیعت برای عبور عابران پیاده ساخته شده اما برای ساخت آن از شیوه ای نوین استفاده کرده اند، ساخت پل بدین شکل آن را به یکی از جاذبه های گردشگری محبوب در پایتخت تبدیل کرده است، طول این پل در حدود 300 متر بوده و در 3 طبقه مجزا ساخته شده، همچنین ارتفاع آن از سطح زمین 40 متر بیان شده است، ساخت این پل در سال 1388 آغاز و پس از 5 سال در سال 1393 پایان یافت، مساحت این پل در حدود 8 هزار متر مربع و هزینه ساخت 18 میلیون دلار است. </a:t>
            </a:r>
          </a:p>
          <a:p>
            <a:pPr marL="0" indent="0" algn="r" rtl="1">
              <a:buNone/>
            </a:pPr>
            <a:endParaRPr lang="en-US" sz="2000" dirty="0"/>
          </a:p>
        </p:txBody>
      </p:sp>
    </p:spTree>
    <p:extLst>
      <p:ext uri="{BB962C8B-B14F-4D97-AF65-F5344CB8AC3E}">
        <p14:creationId xmlns:p14="http://schemas.microsoft.com/office/powerpoint/2010/main" val="161582240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06A2-4DA6-4CEC-AC8E-E17FF3BC329F}"/>
              </a:ext>
            </a:extLst>
          </p:cNvPr>
          <p:cNvSpPr>
            <a:spLocks noGrp="1"/>
          </p:cNvSpPr>
          <p:nvPr>
            <p:ph type="title"/>
          </p:nvPr>
        </p:nvSpPr>
        <p:spPr/>
        <p:txBody>
          <a:bodyPr/>
          <a:lstStyle/>
          <a:p>
            <a:r>
              <a:rPr lang="fa-IR" dirty="0"/>
              <a:t>دربند</a:t>
            </a:r>
            <a:endParaRPr lang="en-US" dirty="0"/>
          </a:p>
        </p:txBody>
      </p:sp>
      <p:pic>
        <p:nvPicPr>
          <p:cNvPr id="6" name="Content Placeholder 5">
            <a:extLst>
              <a:ext uri="{FF2B5EF4-FFF2-40B4-BE49-F238E27FC236}">
                <a16:creationId xmlns:a16="http://schemas.microsoft.com/office/drawing/2014/main" id="{6E472E73-9BA4-43D5-A493-8F933B9700AA}"/>
              </a:ext>
            </a:extLst>
          </p:cNvPr>
          <p:cNvPicPr>
            <a:picLocks noGrp="1" noChangeAspect="1"/>
          </p:cNvPicPr>
          <p:nvPr>
            <p:ph sz="half" idx="1"/>
          </p:nvPr>
        </p:nvPicPr>
        <p:blipFill>
          <a:blip r:embed="rId2"/>
          <a:stretch>
            <a:fillRect/>
          </a:stretch>
        </p:blipFill>
        <p:spPr>
          <a:xfrm>
            <a:off x="1234108" y="2786235"/>
            <a:ext cx="4861892" cy="3241261"/>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9D09EA1C-3C1D-490F-9A03-E3D0ABD7D6E9}"/>
              </a:ext>
            </a:extLst>
          </p:cNvPr>
          <p:cNvSpPr>
            <a:spLocks noGrp="1"/>
          </p:cNvSpPr>
          <p:nvPr>
            <p:ph sz="half" idx="2"/>
          </p:nvPr>
        </p:nvSpPr>
        <p:spPr>
          <a:xfrm>
            <a:off x="7088985" y="2511220"/>
            <a:ext cx="4270247" cy="4003327"/>
          </a:xfrm>
        </p:spPr>
        <p:txBody>
          <a:bodyPr>
            <a:noAutofit/>
          </a:bodyPr>
          <a:lstStyle/>
          <a:p>
            <a:pPr marL="0" indent="0" algn="r" rtl="1">
              <a:buNone/>
            </a:pPr>
            <a:r>
              <a:rPr lang="fa-IR" sz="2000" dirty="0"/>
              <a:t>دربند یکی دیگر از مناطق دیدنی و گردشگری در پایتخت به حساب می آید، محله دربند یکی از قدیمی ترین و معروف ترین مناطع تهران بوده که تاریخچه آن به دوران قاجار باز می گردد.  آب و هوای بسیار مناسب این منطقه و جاذبه های تفریحی آن امروزه نظر افراد بسیاری را به سمت خود جلب کرده، دربند محله سنتی بوده و مردم محلی آن هنوز ب شکل سنتی زندگی می کنند، این محله که در کوه پایه البرز و در ارتفاع 1700 متری از سطح آب دریا قرار گرفته، یکی از راه های دسترسی و صعود به کوه های البرز محسوب می شود، روزانه کوهنوردان بسیاری برای بالا رفتن از کوه به این منطقه مراجعه می کنند، انتهای مسیر کوهنوردی دربند، پناهگاه شیرپلا می باشد.</a:t>
            </a:r>
          </a:p>
        </p:txBody>
      </p:sp>
    </p:spTree>
    <p:extLst>
      <p:ext uri="{BB962C8B-B14F-4D97-AF65-F5344CB8AC3E}">
        <p14:creationId xmlns:p14="http://schemas.microsoft.com/office/powerpoint/2010/main" val="24346157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E553-3797-4F18-8F33-EF12FDFCF6DA}"/>
              </a:ext>
            </a:extLst>
          </p:cNvPr>
          <p:cNvSpPr>
            <a:spLocks noGrp="1"/>
          </p:cNvSpPr>
          <p:nvPr>
            <p:ph type="title"/>
          </p:nvPr>
        </p:nvSpPr>
        <p:spPr/>
        <p:txBody>
          <a:bodyPr/>
          <a:lstStyle/>
          <a:p>
            <a:r>
              <a:rPr lang="fa-IR" dirty="0"/>
              <a:t>برج میلاد</a:t>
            </a:r>
            <a:endParaRPr lang="en-US" dirty="0"/>
          </a:p>
        </p:txBody>
      </p:sp>
      <p:pic>
        <p:nvPicPr>
          <p:cNvPr id="6" name="Content Placeholder 5">
            <a:extLst>
              <a:ext uri="{FF2B5EF4-FFF2-40B4-BE49-F238E27FC236}">
                <a16:creationId xmlns:a16="http://schemas.microsoft.com/office/drawing/2014/main" id="{78732AA3-3DFD-45FA-ADAF-EFEAB02C21D4}"/>
              </a:ext>
            </a:extLst>
          </p:cNvPr>
          <p:cNvPicPr>
            <a:picLocks noGrp="1" noChangeAspect="1"/>
          </p:cNvPicPr>
          <p:nvPr>
            <p:ph sz="half" idx="1"/>
          </p:nvPr>
        </p:nvPicPr>
        <p:blipFill>
          <a:blip r:embed="rId2"/>
          <a:stretch>
            <a:fillRect/>
          </a:stretch>
        </p:blipFill>
        <p:spPr>
          <a:xfrm>
            <a:off x="1200712" y="2667331"/>
            <a:ext cx="4652974" cy="3101982"/>
          </a:xfrm>
          <a:prstGeom prst="rect">
            <a:avLst/>
          </a:prstGeom>
          <a:ln w="2286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id="{B9E8E029-3B9D-43CF-AEA6-05443FD23E2E}"/>
              </a:ext>
            </a:extLst>
          </p:cNvPr>
          <p:cNvSpPr>
            <a:spLocks noGrp="1"/>
          </p:cNvSpPr>
          <p:nvPr>
            <p:ph sz="half" idx="2"/>
          </p:nvPr>
        </p:nvSpPr>
        <p:spPr>
          <a:xfrm>
            <a:off x="7050157" y="2667331"/>
            <a:ext cx="4219427" cy="3379039"/>
          </a:xfrm>
        </p:spPr>
        <p:txBody>
          <a:bodyPr>
            <a:normAutofit/>
          </a:bodyPr>
          <a:lstStyle/>
          <a:p>
            <a:pPr marL="0" indent="0" algn="r" rtl="1">
              <a:buNone/>
            </a:pPr>
            <a:r>
              <a:rPr lang="fa-IR" sz="2000" dirty="0"/>
              <a:t>بلندترین برج ایران واقع در قلب پایتخت، برج میلاد نام دارد، معروفیت این برج به حدی است که حتی گردشگران غیر ایرانی نیز از وجود آن در تهران آگاه هستند، این سازه عظیم ارتفاعی بالغ بر 345 متر داشته و ساخت آن بیش از 11 سال به طول انجامیده است. </a:t>
            </a:r>
          </a:p>
          <a:p>
            <a:pPr marL="0" indent="0" algn="r" rtl="1">
              <a:buNone/>
            </a:pPr>
            <a:r>
              <a:rPr lang="fa-IR" sz="2000" dirty="0"/>
              <a:t>ساخت برج میلاد با زیربنای 13 هزار متر در سال 1376 آغاز و در سال 1387 پایان یافت، فضای داخلی این برج دارای امکانات رفاهی و تفریحی متنوعی بوده، همچنین امروزه با محبوبیت روز افزون این برج، تفریحات بسیاری در اطراف برج وجود دارد.</a:t>
            </a:r>
          </a:p>
          <a:p>
            <a:pPr marL="0" indent="0" algn="r" rtl="1">
              <a:buNone/>
            </a:pPr>
            <a:endParaRPr lang="en-US" sz="2000" dirty="0"/>
          </a:p>
        </p:txBody>
      </p:sp>
    </p:spTree>
    <p:extLst>
      <p:ext uri="{BB962C8B-B14F-4D97-AF65-F5344CB8AC3E}">
        <p14:creationId xmlns:p14="http://schemas.microsoft.com/office/powerpoint/2010/main" val="828253330"/>
      </p:ext>
    </p:extLst>
  </p:cSld>
  <p:clrMapOvr>
    <a:masterClrMapping/>
  </p:clrMapOvr>
  <p:transition spd="med">
    <p:pull/>
  </p:transition>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75A23-75CA-4614-9647-C9B2CE742CA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 design</Template>
  <TotalTime>196</TotalTime>
  <Words>1752</Words>
  <Application>Microsoft Office PowerPoint</Application>
  <PresentationFormat>Widescreen</PresentationFormat>
  <Paragraphs>67</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Gill Sans MT</vt:lpstr>
      <vt:lpstr>tahoma</vt:lpstr>
      <vt:lpstr>Wingdings</vt:lpstr>
      <vt:lpstr>Parcel</vt:lpstr>
      <vt:lpstr>زادگاه من و پدر و مادرم</vt:lpstr>
      <vt:lpstr>فهرست</vt:lpstr>
      <vt:lpstr>تهران</vt:lpstr>
      <vt:lpstr>تهران</vt:lpstr>
      <vt:lpstr>مکانهای دیدنی شهر تهران</vt:lpstr>
      <vt:lpstr>کاخ سعد آباد</vt:lpstr>
      <vt:lpstr>پل طبیعت</vt:lpstr>
      <vt:lpstr>دربند</vt:lpstr>
      <vt:lpstr>برج میلاد</vt:lpstr>
      <vt:lpstr>برج آزادی تهران</vt:lpstr>
      <vt:lpstr>کرمان</vt:lpstr>
      <vt:lpstr>کرمان</vt:lpstr>
      <vt:lpstr>مکانهای دیدنی کرمان</vt:lpstr>
      <vt:lpstr>بازار گنجعلی خان</vt:lpstr>
      <vt:lpstr>موزه حمام</vt:lpstr>
      <vt:lpstr>بازار مسگری</vt:lpstr>
      <vt:lpstr>کتابخانه ملی کرمان</vt:lpstr>
      <vt:lpstr>باغ هرندی</vt:lpstr>
      <vt:lpstr>برمن</vt:lpstr>
      <vt:lpstr>برمن</vt:lpstr>
      <vt:lpstr>مکانهای دیدنی برمن</vt:lpstr>
      <vt:lpstr>تالار برمن</vt:lpstr>
      <vt:lpstr>پارک رودندام</vt:lpstr>
      <vt:lpstr>رودخانه وزر</vt:lpstr>
      <vt:lpstr>پایان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زادگاه من و پدر و مادرم</dc:title>
  <dc:creator>Student</dc:creator>
  <cp:lastModifiedBy>Student</cp:lastModifiedBy>
  <cp:revision>19</cp:revision>
  <dcterms:created xsi:type="dcterms:W3CDTF">2021-04-10T10:51:57Z</dcterms:created>
  <dcterms:modified xsi:type="dcterms:W3CDTF">2021-04-12T09:46:07Z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