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65" r:id="rId3"/>
    <p:sldId id="266" r:id="rId4"/>
    <p:sldId id="267" r:id="rId5"/>
    <p:sldId id="276" r:id="rId6"/>
    <p:sldId id="277" r:id="rId7"/>
    <p:sldId id="275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IRAN" panose="020B0606030804020204" pitchFamily="34" charset="-78"/>
      <p:regular r:id="rId15"/>
      <p:bold r:id="rId16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F6C9"/>
    <a:srgbClr val="93DDE9"/>
    <a:srgbClr val="F8B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8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E666-9C7D-427A-8DE9-B7CBD0883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D6398-0EC6-4702-BC5C-5C45755D3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69EC6-1F00-4F9C-A568-88ED6867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A4A32-07D6-4AC4-8485-6D6E7597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008C-FA99-4C11-9B0E-615F1AE5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936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E83B-78AD-4995-B0B8-1009EBA5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1F3FC-D639-4444-87AB-0E6772565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CE78A-2202-4570-B7C8-7A19AC78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0DEFB-1185-44FD-B113-D4E46B41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779F7-8E2F-4515-AC4D-4C18AD18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571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7D9BF3-E29C-49FB-BC5B-EC9F9CB9A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32C17-A0AF-4CBF-A077-99A2884B6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1013-41BE-4665-BEF4-1E954A7B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61644-5FD9-4696-884B-43CCF0CF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E3F26-0DBB-41A5-9E4C-64795F62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080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D063-1596-4C05-BEDE-AFD0AC4B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4FA6F-637E-493E-926E-E2070C8C8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0ED4-321A-45B1-8E26-618740AB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8D5EA-F46E-4E14-9E17-B1C1EB07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E5735-2D2F-45F9-9C7B-23D26FA7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04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9C38-F322-4976-99CD-6CD4F684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6726A-5D08-4F9C-B09E-8D1418353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2CC6C-8588-4660-8884-B43494AD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0F377-6526-41F8-AE25-C3561DE1D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5F90E-E08D-4924-AD3F-6A5A8EA4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790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CE80F-34F2-4623-A07D-52FCCBC6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16603-4EDA-4A9D-ABC8-C05A5031D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93307-4297-4AB2-81A4-BCC97A6B3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703D8-13F9-4A25-B58A-44D0DB56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358BD-2620-4D7D-8299-6237695C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82F24-C9A7-42CD-8FB5-07397D18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54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86AC-8A7E-46EC-A921-3EC7D0C1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03D61-38C6-48D1-8424-BF07D802C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ED3B4-E7CD-45CE-AA31-E5D6AD2F4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26BDC-F6F7-401B-AD2D-08059E30E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3B423-D6B5-4E1B-926C-A4104F7D2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B0A8F-727B-4738-B8E6-FF35DB8F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917A5-0830-4485-A4B9-C7CC7D36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C0B431-20C2-4A04-BE08-70746FAE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696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37659-F2FA-4666-84C3-A367F188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04616-C848-468C-AF69-25A07DC9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E85C2-2F71-4CD4-9E57-1F596C4E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93B07-965B-4A67-BC57-F0C662855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597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AB4C35-8E6D-4624-A266-7E2ACE28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B0FA35-0056-44FF-8910-722DCB37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5BD75-FC4F-4D6F-9FB5-830DDFC8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34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9C75-9666-4140-B091-134D5005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D0F09-D3F5-4931-8315-97E3AC07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76D97-EF31-4A43-8589-87F533821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C3C97-766C-425E-9E05-A6A066248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7F558-02B9-4C1C-9362-DE55D20B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238E2-CEA0-468C-9592-6851CC53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975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444B-59F0-4EA4-9D70-1709AF1C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C2ACA-EBD0-49BF-A430-F94C10E5C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83E38-1FF2-4065-BB4F-415DFECCB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7027D-6748-4FFF-88E6-116AC41F4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A1B5A-F279-4487-948F-91D5F3CF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07270-12A6-4CBC-B795-0E9D0197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31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37174-D295-4079-BA37-B9513F13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B422A-8B53-4AE0-86F3-D96639116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96F01-15D5-4512-A010-6504E59AC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080EC-88E0-4919-A4DC-B1242276C15D}" type="datetimeFigureOut">
              <a:rPr lang="fa-IR" smtClean="0"/>
              <a:t>19/05/1442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C238C-7C87-41E1-9761-7C58218D1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69F8-C862-4D2D-8AEF-EF2F2D3B2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39B2D-8016-4506-A923-DC5AB6A4D0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197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2148A-D3D5-4D36-A5D7-70616A540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27" y="1000513"/>
            <a:ext cx="3343275" cy="139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1259B-7C76-4783-AF42-E619B29E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1" y="3085"/>
            <a:ext cx="3343275" cy="1390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2B7C2-258F-494E-A215-65361288F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" y="3936455"/>
            <a:ext cx="12192000" cy="2918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F543C-1B25-499F-8172-B2FD058AC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7" y="5629597"/>
            <a:ext cx="1750020" cy="1350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D056F0-C68F-4432-BDDE-E70DBCE86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719" y="4902580"/>
            <a:ext cx="2529056" cy="20015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ED2EBF-024B-4A89-83BE-BD5E0FD90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41" y="5269015"/>
            <a:ext cx="4154209" cy="1588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858C6C-AA06-4985-AE96-D81FED135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15" y="5395690"/>
            <a:ext cx="2321126" cy="14623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6C4EF7-C7E4-4E87-839B-4BBF9548B2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1" y="4852609"/>
            <a:ext cx="3005492" cy="2023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32A4F-AEA3-40C2-BEDA-E1938D4DC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17" y="4834302"/>
            <a:ext cx="2019659" cy="2023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6EFD91-9486-40D6-B445-63CDA3D4F86E}"/>
              </a:ext>
            </a:extLst>
          </p:cNvPr>
          <p:cNvSpPr txBox="1"/>
          <p:nvPr/>
        </p:nvSpPr>
        <p:spPr>
          <a:xfrm>
            <a:off x="3847431" y="2734326"/>
            <a:ext cx="449713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noProof="0" dirty="0">
                <a:solidFill>
                  <a:srgbClr val="FFC50D"/>
                </a:solidFill>
                <a:latin typeface="Calibri" panose="020F0502020204030204"/>
                <a:cs typeface="A EntezareZohoor 1 **" panose="00000700000000000000" pitchFamily="2" charset="-78"/>
              </a:rPr>
              <a:t>گوش کن و بگو</a:t>
            </a:r>
            <a:endParaRPr kumimoji="0" lang="fa-IR" sz="5400" b="0" i="0" u="none" strike="noStrike" kern="1200" cap="none" spc="0" normalizeH="0" baseline="0" noProof="0" dirty="0">
              <a:ln>
                <a:noFill/>
              </a:ln>
              <a:solidFill>
                <a:srgbClr val="FFC50D"/>
              </a:solidFill>
              <a:effectLst/>
              <a:uLnTx/>
              <a:uFillTx/>
              <a:latin typeface="Calibri" panose="020F0502020204030204"/>
              <a:ea typeface="+mn-ea"/>
              <a:cs typeface="A EntezareZohoor 1 **" panose="000007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ADC40-4A86-4E45-B16C-5510FDF91246}"/>
              </a:ext>
            </a:extLst>
          </p:cNvPr>
          <p:cNvSpPr txBox="1"/>
          <p:nvPr/>
        </p:nvSpPr>
        <p:spPr>
          <a:xfrm>
            <a:off x="9056441" y="3036405"/>
            <a:ext cx="29396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 EntezareZohoor 1 **" panose="00000700000000000000" pitchFamily="2" charset="-78"/>
              </a:rPr>
              <a:t>درس نهم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400C4-D76D-4B2F-B4EE-C3C1DA6B2592}"/>
              </a:ext>
            </a:extLst>
          </p:cNvPr>
          <p:cNvSpPr txBox="1"/>
          <p:nvPr/>
        </p:nvSpPr>
        <p:spPr>
          <a:xfrm>
            <a:off x="264020" y="2869282"/>
            <a:ext cx="3707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4000" dirty="0">
                <a:solidFill>
                  <a:srgbClr val="F32959"/>
                </a:solidFill>
                <a:latin typeface="Calibri" panose="020F0502020204030204"/>
                <a:cs typeface="A EntezareZohoor 1 **" panose="00000700000000000000" pitchFamily="2" charset="-78"/>
              </a:rPr>
              <a:t>پرواز روباه</a:t>
            </a:r>
            <a:endParaRPr kumimoji="0" lang="fa-IR" sz="4000" b="0" i="0" u="none" strike="noStrike" kern="1200" cap="none" spc="0" normalizeH="0" baseline="0" noProof="0" dirty="0">
              <a:ln>
                <a:noFill/>
              </a:ln>
              <a:solidFill>
                <a:srgbClr val="F32959"/>
              </a:solidFill>
              <a:effectLst/>
              <a:uLnTx/>
              <a:uFillTx/>
              <a:latin typeface="Calibri" panose="020F0502020204030204"/>
              <a:ea typeface="+mn-ea"/>
              <a:cs typeface="A EntezareZohoor 1 **" panose="000007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D46F3-706E-4C9C-98D5-724279531586}"/>
              </a:ext>
            </a:extLst>
          </p:cNvPr>
          <p:cNvSpPr txBox="1"/>
          <p:nvPr/>
        </p:nvSpPr>
        <p:spPr>
          <a:xfrm>
            <a:off x="3321162" y="1749212"/>
            <a:ext cx="519208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B Koodak" panose="00000700000000000000" pitchFamily="2" charset="-78"/>
              </a:rPr>
              <a:t>به نام خدای مهربان</a:t>
            </a:r>
          </a:p>
        </p:txBody>
      </p:sp>
    </p:spTree>
    <p:extLst>
      <p:ext uri="{BB962C8B-B14F-4D97-AF65-F5344CB8AC3E}">
        <p14:creationId xmlns:p14="http://schemas.microsoft.com/office/powerpoint/2010/main" val="3346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50000"/>
    </mc:Choice>
    <mc:Fallback xmlns="">
      <p:transition spd="slow" advClick="0" advTm="1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4731" y="1410094"/>
            <a:ext cx="10467703" cy="4959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زبان چهار اصل دارد : گوش دادن – سخن گفتن – خواندن – نوشتن </a:t>
            </a:r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راه گوش دادن و خواندن منظور دیگران را در می یابیم .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راه سخن گفتن و نوشتن دیگران را از منظور خود آگاه می کنیم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یکی از راه های درست فهمیدن و درک سخن دیگران خوب گوش دادن است . گوش دادن با شنیدن فرق دارد . هم اکنون که در کلاس نشسته اید صداهایی از بیرون به گوشتان می آید این شنیدن است یعنی این صداها را می شنویم اما از میان همه ی صداها فقط به صدای معلمتان توجه می کنید این گوش دادن است یعنی فقط به یک صدا دقت می کنید و هدفی دارید 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خوب گوش دادن یعنی یک شخص با میل و اراده ی خودش به یک صدا دقت می کند و از میان دیگر صداها فقط آن را انتخاب می کند از آن صدا چیزهایی را یاد می گیرد و اگر لازم شد به آن پاسخ می دهد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خوب گوش دادن یک مهارت است و به تمرین زیادی نیاز دارد . ما بخشی از سواد و دانش خود را از راه خوب گوش دادن به دست می آوریم . پس باید بیشتر گوش بدیم و کم تر حرف بزنیم 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گوش دادن ابزار یادگیری و یک اصل مهم در یادگیری و بخش جدایی ناپذیر مهارت زبانی است . تقویت گفتار نیاز به خوب گوش دادن دارد . همانطور که نوشتن کلمه ها به طور صحیح لازمه تلفظ صحیح است . به همان اندازه که درک خوانده ها مهم است . درک شنیده ها نیز اهمیت دارد . از طرفی گوش دادن یک منبع مهم کسب اطلاعات است 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457200" algn="just" rtl="1">
              <a:lnSpc>
                <a:spcPct val="107000"/>
              </a:lnSpc>
              <a:spcAft>
                <a:spcPts val="800"/>
              </a:spcAft>
            </a:pPr>
            <a:r>
              <a:rPr lang="ar-SA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8A9A4-64BF-4AB9-A88D-DA8C1AD9817E}"/>
              </a:ext>
            </a:extLst>
          </p:cNvPr>
          <p:cNvSpPr txBox="1"/>
          <p:nvPr/>
        </p:nvSpPr>
        <p:spPr>
          <a:xfrm>
            <a:off x="964218" y="488343"/>
            <a:ext cx="1026356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>
                <a:cs typeface="B Nazanin" panose="00000400000000000000" pitchFamily="2" charset="-78"/>
              </a:rPr>
              <a:t>بیشتر از آنچه حرف می زنیم باید گوش بدهیم؛ زیرا "یک زبان داریم و دو گوش"</a:t>
            </a:r>
          </a:p>
        </p:txBody>
      </p:sp>
    </p:spTree>
    <p:extLst>
      <p:ext uri="{BB962C8B-B14F-4D97-AF65-F5344CB8AC3E}">
        <p14:creationId xmlns:p14="http://schemas.microsoft.com/office/powerpoint/2010/main" val="15832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F2A7B7-B8B9-4785-9F14-78708A8E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7" y="2545016"/>
            <a:ext cx="8438226" cy="302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0E5C9-199B-4202-91F6-6BB68CEC1660}"/>
              </a:ext>
            </a:extLst>
          </p:cNvPr>
          <p:cNvSpPr txBox="1"/>
          <p:nvPr/>
        </p:nvSpPr>
        <p:spPr>
          <a:xfrm>
            <a:off x="8355106" y="593230"/>
            <a:ext cx="29008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000" dirty="0">
                <a:solidFill>
                  <a:srgbClr val="00B0F0"/>
                </a:solidFill>
                <a:cs typeface="A EntezareZohoor 5 **" panose="00000700000000000000" pitchFamily="2" charset="-78"/>
              </a:rPr>
              <a:t>گوش کن و بگو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1F671-06B7-4750-A2A7-7E05BB17271A}"/>
              </a:ext>
            </a:extLst>
          </p:cNvPr>
          <p:cNvSpPr txBox="1"/>
          <p:nvPr/>
        </p:nvSpPr>
        <p:spPr>
          <a:xfrm>
            <a:off x="1068176" y="1395887"/>
            <a:ext cx="107360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>
                <a:cs typeface="B Nazanin" panose="00000400000000000000" pitchFamily="2" charset="-78"/>
              </a:rPr>
              <a:t>به قصّه ی "پرواز روباه" که برای شما پخش می شود، با دقّت گوش دهید و براساس آن جدول زیر را در کتاب خود کامل نمایید و سپس به پرسش ها پاسخ دهید.</a:t>
            </a:r>
          </a:p>
        </p:txBody>
      </p:sp>
      <p:pic>
        <p:nvPicPr>
          <p:cNvPr id="3" name="شنیداری پرواز روباه">
            <a:hlinkClick r:id="" action="ppaction://media"/>
            <a:extLst>
              <a:ext uri="{FF2B5EF4-FFF2-40B4-BE49-F238E27FC236}">
                <a16:creationId xmlns:a16="http://schemas.microsoft.com/office/drawing/2014/main" id="{AA406802-E03B-409C-A65A-567D055CA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95" y="43410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922175-201F-4FB8-B1CB-C90464CC00D5}"/>
              </a:ext>
            </a:extLst>
          </p:cNvPr>
          <p:cNvSpPr txBox="1"/>
          <p:nvPr/>
        </p:nvSpPr>
        <p:spPr>
          <a:xfrm>
            <a:off x="1068175" y="5592901"/>
            <a:ext cx="107360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400" dirty="0">
                <a:cs typeface="B Nazanin" panose="00000400000000000000" pitchFamily="2" charset="-78"/>
              </a:rPr>
              <a:t>توجه: تکمیل کردن این جدول به شما کمک خواهد کرد که داستان را به صورت خلاصه و منظم در اختیار داشته باشید. حتما این جدول را برای خود تکمیل نمایید، ولی نیازی به ارسال این جدول در قسمت تکالیف نیست.</a:t>
            </a:r>
          </a:p>
        </p:txBody>
      </p:sp>
    </p:spTree>
    <p:extLst>
      <p:ext uri="{BB962C8B-B14F-4D97-AF65-F5344CB8AC3E}">
        <p14:creationId xmlns:p14="http://schemas.microsoft.com/office/powerpoint/2010/main" val="334726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7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89D0C-C12A-4DD1-9BB0-B34BA43D8101}"/>
              </a:ext>
            </a:extLst>
          </p:cNvPr>
          <p:cNvSpPr txBox="1"/>
          <p:nvPr/>
        </p:nvSpPr>
        <p:spPr>
          <a:xfrm>
            <a:off x="4755776" y="183617"/>
            <a:ext cx="22942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dirty="0">
                <a:solidFill>
                  <a:schemeClr val="accent4">
                    <a:lumMod val="60000"/>
                    <a:lumOff val="40000"/>
                  </a:schemeClr>
                </a:solidFill>
                <a:cs typeface="A EntezareZohoor 5 **" panose="00000700000000000000" pitchFamily="2" charset="-78"/>
              </a:rPr>
              <a:t>پرسش ها</a:t>
            </a:r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EA64F6BB-E63E-4D29-8CF3-4C9851C8D698}"/>
              </a:ext>
            </a:extLst>
          </p:cNvPr>
          <p:cNvSpPr/>
          <p:nvPr/>
        </p:nvSpPr>
        <p:spPr>
          <a:xfrm>
            <a:off x="10569389" y="1484545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اول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C6781-F327-4743-A6E0-E12ACBB2C02E}"/>
              </a:ext>
            </a:extLst>
          </p:cNvPr>
          <p:cNvSpPr txBox="1"/>
          <p:nvPr/>
        </p:nvSpPr>
        <p:spPr>
          <a:xfrm>
            <a:off x="4258236" y="2021538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شروع داستان چگونه بود؟</a:t>
            </a:r>
          </a:p>
        </p:txBody>
      </p:sp>
      <p:sp>
        <p:nvSpPr>
          <p:cNvPr id="9" name="Star: 10 Points 8">
            <a:extLst>
              <a:ext uri="{FF2B5EF4-FFF2-40B4-BE49-F238E27FC236}">
                <a16:creationId xmlns:a16="http://schemas.microsoft.com/office/drawing/2014/main" id="{9CF75A7A-C939-430D-8D02-093D4A8E94E0}"/>
              </a:ext>
            </a:extLst>
          </p:cNvPr>
          <p:cNvSpPr/>
          <p:nvPr/>
        </p:nvSpPr>
        <p:spPr>
          <a:xfrm>
            <a:off x="10578354" y="2918900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دوم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89C77-B984-4C16-B6E1-D7B766DEA207}"/>
              </a:ext>
            </a:extLst>
          </p:cNvPr>
          <p:cNvSpPr txBox="1"/>
          <p:nvPr/>
        </p:nvSpPr>
        <p:spPr>
          <a:xfrm>
            <a:off x="4267201" y="3455893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زمان سفر، مربوط به چه دوره ای بود؟</a:t>
            </a:r>
          </a:p>
        </p:txBody>
      </p:sp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8FAE6FB2-8878-4A78-8674-3A6B0019BC0B}"/>
              </a:ext>
            </a:extLst>
          </p:cNvPr>
          <p:cNvSpPr/>
          <p:nvPr/>
        </p:nvSpPr>
        <p:spPr>
          <a:xfrm>
            <a:off x="10578355" y="4353257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سوم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27358-AA86-4D9A-819F-5B3340672215}"/>
              </a:ext>
            </a:extLst>
          </p:cNvPr>
          <p:cNvSpPr txBox="1"/>
          <p:nvPr/>
        </p:nvSpPr>
        <p:spPr>
          <a:xfrm>
            <a:off x="4267202" y="4890250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چرا مهماندار، روباه را از هواپیما اخراج کرد؟</a:t>
            </a:r>
          </a:p>
        </p:txBody>
      </p:sp>
    </p:spTree>
    <p:extLst>
      <p:ext uri="{BB962C8B-B14F-4D97-AF65-F5344CB8AC3E}">
        <p14:creationId xmlns:p14="http://schemas.microsoft.com/office/powerpoint/2010/main" val="198735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89D0C-C12A-4DD1-9BB0-B34BA43D8101}"/>
              </a:ext>
            </a:extLst>
          </p:cNvPr>
          <p:cNvSpPr txBox="1"/>
          <p:nvPr/>
        </p:nvSpPr>
        <p:spPr>
          <a:xfrm>
            <a:off x="4755776" y="183617"/>
            <a:ext cx="22942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dirty="0">
                <a:solidFill>
                  <a:schemeClr val="accent4">
                    <a:lumMod val="60000"/>
                    <a:lumOff val="40000"/>
                  </a:schemeClr>
                </a:solidFill>
                <a:cs typeface="A EntezareZohoor 5 **" panose="00000700000000000000" pitchFamily="2" charset="-78"/>
              </a:rPr>
              <a:t>پرسش ها</a:t>
            </a:r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EA64F6BB-E63E-4D29-8CF3-4C9851C8D698}"/>
              </a:ext>
            </a:extLst>
          </p:cNvPr>
          <p:cNvSpPr/>
          <p:nvPr/>
        </p:nvSpPr>
        <p:spPr>
          <a:xfrm>
            <a:off x="10569389" y="1484545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چهارم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C6781-F327-4743-A6E0-E12ACBB2C02E}"/>
              </a:ext>
            </a:extLst>
          </p:cNvPr>
          <p:cNvSpPr txBox="1"/>
          <p:nvPr/>
        </p:nvSpPr>
        <p:spPr>
          <a:xfrm>
            <a:off x="4258236" y="2021538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در این داستان از چه ضرب المثل هایی استفاده شده است؟</a:t>
            </a:r>
          </a:p>
        </p:txBody>
      </p:sp>
      <p:sp>
        <p:nvSpPr>
          <p:cNvPr id="9" name="Star: 10 Points 8">
            <a:extLst>
              <a:ext uri="{FF2B5EF4-FFF2-40B4-BE49-F238E27FC236}">
                <a16:creationId xmlns:a16="http://schemas.microsoft.com/office/drawing/2014/main" id="{9CF75A7A-C939-430D-8D02-093D4A8E94E0}"/>
              </a:ext>
            </a:extLst>
          </p:cNvPr>
          <p:cNvSpPr/>
          <p:nvPr/>
        </p:nvSpPr>
        <p:spPr>
          <a:xfrm>
            <a:off x="10578354" y="2918900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پنجم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89C77-B984-4C16-B6E1-D7B766DEA207}"/>
              </a:ext>
            </a:extLst>
          </p:cNvPr>
          <p:cNvSpPr txBox="1"/>
          <p:nvPr/>
        </p:nvSpPr>
        <p:spPr>
          <a:xfrm>
            <a:off x="4267201" y="3455893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مسیر سفر از کجا به کجا بود؟</a:t>
            </a:r>
          </a:p>
        </p:txBody>
      </p:sp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8FAE6FB2-8878-4A78-8674-3A6B0019BC0B}"/>
              </a:ext>
            </a:extLst>
          </p:cNvPr>
          <p:cNvSpPr/>
          <p:nvPr/>
        </p:nvSpPr>
        <p:spPr>
          <a:xfrm>
            <a:off x="10578355" y="4353257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ششم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27358-AA86-4D9A-819F-5B3340672215}"/>
              </a:ext>
            </a:extLst>
          </p:cNvPr>
          <p:cNvSpPr txBox="1"/>
          <p:nvPr/>
        </p:nvSpPr>
        <p:spPr>
          <a:xfrm>
            <a:off x="4267202" y="4890250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چرا روباه به گریه افتاد؟</a:t>
            </a:r>
          </a:p>
        </p:txBody>
      </p:sp>
    </p:spTree>
    <p:extLst>
      <p:ext uri="{BB962C8B-B14F-4D97-AF65-F5344CB8AC3E}">
        <p14:creationId xmlns:p14="http://schemas.microsoft.com/office/powerpoint/2010/main" val="365523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89D0C-C12A-4DD1-9BB0-B34BA43D8101}"/>
              </a:ext>
            </a:extLst>
          </p:cNvPr>
          <p:cNvSpPr txBox="1"/>
          <p:nvPr/>
        </p:nvSpPr>
        <p:spPr>
          <a:xfrm>
            <a:off x="4755776" y="183617"/>
            <a:ext cx="22942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dirty="0">
                <a:solidFill>
                  <a:schemeClr val="accent4">
                    <a:lumMod val="60000"/>
                    <a:lumOff val="40000"/>
                  </a:schemeClr>
                </a:solidFill>
                <a:cs typeface="A EntezareZohoor 5 **" panose="00000700000000000000" pitchFamily="2" charset="-78"/>
              </a:rPr>
              <a:t>پرسش ها</a:t>
            </a:r>
          </a:p>
        </p:txBody>
      </p:sp>
      <p:sp>
        <p:nvSpPr>
          <p:cNvPr id="2" name="Star: 10 Points 1">
            <a:extLst>
              <a:ext uri="{FF2B5EF4-FFF2-40B4-BE49-F238E27FC236}">
                <a16:creationId xmlns:a16="http://schemas.microsoft.com/office/drawing/2014/main" id="{EA64F6BB-E63E-4D29-8CF3-4C9851C8D698}"/>
              </a:ext>
            </a:extLst>
          </p:cNvPr>
          <p:cNvSpPr/>
          <p:nvPr/>
        </p:nvSpPr>
        <p:spPr>
          <a:xfrm>
            <a:off x="10569389" y="1484545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هفتم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C6781-F327-4743-A6E0-E12ACBB2C02E}"/>
              </a:ext>
            </a:extLst>
          </p:cNvPr>
          <p:cNvSpPr txBox="1"/>
          <p:nvPr/>
        </p:nvSpPr>
        <p:spPr>
          <a:xfrm>
            <a:off x="4258236" y="2021538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چرا مهماندار کلاغ و دارکوب را از هواپیما بیرون نینداخت؟</a:t>
            </a:r>
          </a:p>
        </p:txBody>
      </p:sp>
      <p:sp>
        <p:nvSpPr>
          <p:cNvPr id="9" name="Star: 10 Points 8">
            <a:extLst>
              <a:ext uri="{FF2B5EF4-FFF2-40B4-BE49-F238E27FC236}">
                <a16:creationId xmlns:a16="http://schemas.microsoft.com/office/drawing/2014/main" id="{9CF75A7A-C939-430D-8D02-093D4A8E94E0}"/>
              </a:ext>
            </a:extLst>
          </p:cNvPr>
          <p:cNvSpPr/>
          <p:nvPr/>
        </p:nvSpPr>
        <p:spPr>
          <a:xfrm>
            <a:off x="10578354" y="2918900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هشتم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89C77-B984-4C16-B6E1-D7B766DEA207}"/>
              </a:ext>
            </a:extLst>
          </p:cNvPr>
          <p:cNvSpPr txBox="1"/>
          <p:nvPr/>
        </p:nvSpPr>
        <p:spPr>
          <a:xfrm>
            <a:off x="4267201" y="3455893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روباه پس از اخراج از هواپیما، کجا افتاد و چه کرد؟</a:t>
            </a:r>
          </a:p>
        </p:txBody>
      </p:sp>
      <p:sp>
        <p:nvSpPr>
          <p:cNvPr id="11" name="Star: 10 Points 10">
            <a:extLst>
              <a:ext uri="{FF2B5EF4-FFF2-40B4-BE49-F238E27FC236}">
                <a16:creationId xmlns:a16="http://schemas.microsoft.com/office/drawing/2014/main" id="{8FAE6FB2-8878-4A78-8674-3A6B0019BC0B}"/>
              </a:ext>
            </a:extLst>
          </p:cNvPr>
          <p:cNvSpPr/>
          <p:nvPr/>
        </p:nvSpPr>
        <p:spPr>
          <a:xfrm>
            <a:off x="10578355" y="4353257"/>
            <a:ext cx="1326777" cy="144331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Koodak" panose="00000700000000000000" pitchFamily="2" charset="-78"/>
              </a:rPr>
              <a:t>سوال نهم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27358-AA86-4D9A-819F-5B3340672215}"/>
              </a:ext>
            </a:extLst>
          </p:cNvPr>
          <p:cNvSpPr txBox="1"/>
          <p:nvPr/>
        </p:nvSpPr>
        <p:spPr>
          <a:xfrm>
            <a:off x="4267202" y="4890250"/>
            <a:ext cx="58718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latin typeface="IRAN" panose="020B0606030804020204" pitchFamily="34" charset="-78"/>
                <a:cs typeface="IRAN" panose="020B0606030804020204" pitchFamily="34" charset="-78"/>
              </a:rPr>
              <a:t>کدام جمله های داستان به نظر شما خنده دار بود؟</a:t>
            </a:r>
          </a:p>
        </p:txBody>
      </p:sp>
    </p:spTree>
    <p:extLst>
      <p:ext uri="{BB962C8B-B14F-4D97-AF65-F5344CB8AC3E}">
        <p14:creationId xmlns:p14="http://schemas.microsoft.com/office/powerpoint/2010/main" val="3243957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EDFA5-D670-4080-B93C-B4DBDEE68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39" y="0"/>
            <a:ext cx="8274205" cy="82742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A022FA-39EF-43B8-A50B-E80632614E8C}"/>
              </a:ext>
            </a:extLst>
          </p:cNvPr>
          <p:cNvSpPr/>
          <p:nvPr/>
        </p:nvSpPr>
        <p:spPr>
          <a:xfrm>
            <a:off x="4977161" y="847493"/>
            <a:ext cx="2237678" cy="10593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7200" b="0" i="0" u="none" strike="noStrike" kern="1200" cap="none" spc="0" normalizeH="0" baseline="0" noProof="0" dirty="0">
                <a:ln>
                  <a:noFill/>
                </a:ln>
                <a:solidFill>
                  <a:srgbClr val="F32959"/>
                </a:solidFill>
                <a:effectLst/>
                <a:uLnTx/>
                <a:uFillTx/>
                <a:latin typeface="Calibri" panose="020F0502020204030204"/>
                <a:ea typeface="+mn-ea"/>
                <a:cs typeface="B Koodak" panose="00000700000000000000" pitchFamily="2" charset="-78"/>
              </a:rPr>
              <a:t>پایان</a:t>
            </a:r>
          </a:p>
        </p:txBody>
      </p:sp>
    </p:spTree>
    <p:extLst>
      <p:ext uri="{BB962C8B-B14F-4D97-AF65-F5344CB8AC3E}">
        <p14:creationId xmlns:p14="http://schemas.microsoft.com/office/powerpoint/2010/main" val="1235885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499</Words>
  <Application>Microsoft Office PowerPoint</Application>
  <PresentationFormat>Widescreen</PresentationFormat>
  <Paragraphs>38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Calibri Light</vt:lpstr>
      <vt:lpstr>Arial</vt:lpstr>
      <vt:lpstr>IRAN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Mizan-PC</cp:lastModifiedBy>
  <cp:revision>48</cp:revision>
  <dcterms:created xsi:type="dcterms:W3CDTF">2020-08-10T16:35:05Z</dcterms:created>
  <dcterms:modified xsi:type="dcterms:W3CDTF">2021-01-02T08:05:11Z</dcterms:modified>
</cp:coreProperties>
</file>