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70" r:id="rId1"/>
  </p:sldMasterIdLst>
  <p:sldIdLst>
    <p:sldId id="256" r:id="rId2"/>
    <p:sldId id="259" r:id="rId3"/>
    <p:sldId id="257" r:id="rId4"/>
    <p:sldId id="258" r:id="rId5"/>
    <p:sldId id="261" r:id="rId6"/>
    <p:sldId id="263" r:id="rId7"/>
    <p:sldId id="264" r:id="rId8"/>
    <p:sldId id="265" r:id="rId9"/>
    <p:sldId id="266" r:id="rId10"/>
    <p:sldId id="267" r:id="rId11"/>
    <p:sldId id="260" r:id="rId12"/>
  </p:sldIdLst>
  <p:sldSz cx="12192000" cy="6858000"/>
  <p:notesSz cx="6858000" cy="9144000"/>
  <p:embeddedFontLst>
    <p:embeddedFont>
      <p:font typeface="B Davat" panose="00000400000000000000" pitchFamily="2" charset="-78"/>
      <p:regular r:id="rId13"/>
    </p:embeddedFont>
    <p:embeddedFont>
      <p:font typeface="B Nazanin" panose="00000400000000000000" pitchFamily="2" charset="-78"/>
      <p:regular r:id="rId14"/>
      <p:bold r:id="rId15"/>
    </p:embeddedFont>
    <p:embeddedFont>
      <p:font typeface="Gill Sans MT" panose="020B0502020104020203" pitchFamily="34" charset="0"/>
      <p:regular r:id="rId16"/>
      <p:bold r:id="rId17"/>
      <p:italic r:id="rId18"/>
      <p:boldItalic r:id="rId19"/>
    </p:embeddedFont>
  </p:embeddedFontLst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1442/07/18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86597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1442/07/18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80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1442/07/18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21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1442/07/18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72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1442/07/18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7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1442/07/18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62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1442/07/18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15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1442/07/18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17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1442/07/18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4094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C7F0-36B3-485B-9519-2B4BE6CCFFA2}" type="datetimeFigureOut">
              <a:rPr lang="fa-IR" smtClean="0"/>
              <a:t>1442/07/18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73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887C7F0-36B3-485B-9519-2B4BE6CCFFA2}" type="datetimeFigureOut">
              <a:rPr lang="fa-IR" smtClean="0"/>
              <a:t>1442/07/18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28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7C7F0-36B3-485B-9519-2B4BE6CCFFA2}" type="datetimeFigureOut">
              <a:rPr lang="fa-IR" smtClean="0"/>
              <a:t>1442/07/18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FBBF7B7-2B88-49C5-99DF-BA4BFB527B4D}" type="slidenum">
              <a:rPr lang="fa-IR" smtClean="0"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09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3504" y="296214"/>
            <a:ext cx="6272011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6600" dirty="0" smtClean="0">
                <a:cs typeface="B Davat" panose="00000400000000000000" pitchFamily="2" charset="-78"/>
              </a:rPr>
              <a:t>بسم الله الرحمن الرحیم</a:t>
            </a:r>
            <a:endParaRPr lang="fa-IR" sz="6600" dirty="0">
              <a:cs typeface="B Davat" panose="00000400000000000000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0858" y="2275005"/>
            <a:ext cx="6299915" cy="1015663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fa-IR" sz="6000" b="1" dirty="0" smtClean="0">
                <a:ln/>
                <a:solidFill>
                  <a:schemeClr val="accent4"/>
                </a:solidFill>
                <a:cs typeface="B Davat" panose="00000400000000000000" pitchFamily="2" charset="-78"/>
              </a:rPr>
              <a:t>واژه آموزی درس سیزدهم</a:t>
            </a:r>
            <a:endParaRPr lang="fa-IR" sz="6000" b="1" dirty="0">
              <a:ln/>
              <a:solidFill>
                <a:schemeClr val="accent4"/>
              </a:solidFill>
              <a:cs typeface="B Davat" panose="00000400000000000000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52315" y="4088486"/>
            <a:ext cx="5739685" cy="1015663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fa-IR" sz="6000" b="1" dirty="0" smtClean="0">
                <a:ln/>
                <a:solidFill>
                  <a:schemeClr val="accent4"/>
                </a:solidFill>
                <a:cs typeface="B Davat" panose="00000400000000000000" pitchFamily="2" charset="-78"/>
              </a:rPr>
              <a:t>آشنایی با پسوند "نویس"</a:t>
            </a:r>
            <a:endParaRPr lang="fa-IR" sz="6000" b="1" dirty="0">
              <a:ln/>
              <a:solidFill>
                <a:schemeClr val="accent4"/>
              </a:solidFill>
              <a:cs typeface="B Davat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734" y="257870"/>
            <a:ext cx="1367739" cy="20171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418" y="5599306"/>
            <a:ext cx="3804234" cy="162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17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0" grpId="0"/>
      <p:bldP spid="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971468" y="2806662"/>
            <a:ext cx="3820878" cy="783150"/>
            <a:chOff x="7320610" y="627930"/>
            <a:chExt cx="3820878" cy="783150"/>
          </a:xfrm>
        </p:grpSpPr>
        <p:sp>
          <p:nvSpPr>
            <p:cNvPr id="67" name="Freeform 66"/>
            <p:cNvSpPr/>
            <p:nvPr/>
          </p:nvSpPr>
          <p:spPr>
            <a:xfrm>
              <a:off x="9963793" y="675057"/>
              <a:ext cx="1177695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ترکیب وصفی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320610" y="627930"/>
              <a:ext cx="2645458" cy="736023"/>
              <a:chOff x="4823063" y="627930"/>
              <a:chExt cx="2645458" cy="736023"/>
            </a:xfrm>
          </p:grpSpPr>
          <p:sp>
            <p:nvSpPr>
              <p:cNvPr id="41" name="Freeform 40"/>
              <p:cNvSpPr/>
              <p:nvPr/>
            </p:nvSpPr>
            <p:spPr>
              <a:xfrm>
                <a:off x="4823063" y="627930"/>
                <a:ext cx="1802483" cy="736023"/>
              </a:xfrm>
              <a:custGeom>
                <a:avLst/>
                <a:gdLst>
                  <a:gd name="connsiteX0" fmla="*/ 0 w 1146140"/>
                  <a:gd name="connsiteY0" fmla="*/ 102197 h 1021966"/>
                  <a:gd name="connsiteX1" fmla="*/ 102197 w 1146140"/>
                  <a:gd name="connsiteY1" fmla="*/ 0 h 1021966"/>
                  <a:gd name="connsiteX2" fmla="*/ 1043943 w 1146140"/>
                  <a:gd name="connsiteY2" fmla="*/ 0 h 1021966"/>
                  <a:gd name="connsiteX3" fmla="*/ 1146140 w 1146140"/>
                  <a:gd name="connsiteY3" fmla="*/ 102197 h 1021966"/>
                  <a:gd name="connsiteX4" fmla="*/ 1146140 w 1146140"/>
                  <a:gd name="connsiteY4" fmla="*/ 919769 h 1021966"/>
                  <a:gd name="connsiteX5" fmla="*/ 1043943 w 1146140"/>
                  <a:gd name="connsiteY5" fmla="*/ 1021966 h 1021966"/>
                  <a:gd name="connsiteX6" fmla="*/ 102197 w 1146140"/>
                  <a:gd name="connsiteY6" fmla="*/ 1021966 h 1021966"/>
                  <a:gd name="connsiteX7" fmla="*/ 0 w 1146140"/>
                  <a:gd name="connsiteY7" fmla="*/ 919769 h 1021966"/>
                  <a:gd name="connsiteX8" fmla="*/ 0 w 1146140"/>
                  <a:gd name="connsiteY8" fmla="*/ 102197 h 1021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6140" h="1021966">
                    <a:moveTo>
                      <a:pt x="0" y="102197"/>
                    </a:moveTo>
                    <a:cubicBezTo>
                      <a:pt x="0" y="45755"/>
                      <a:pt x="45755" y="0"/>
                      <a:pt x="102197" y="0"/>
                    </a:cubicBezTo>
                    <a:lnTo>
                      <a:pt x="1043943" y="0"/>
                    </a:lnTo>
                    <a:cubicBezTo>
                      <a:pt x="1100385" y="0"/>
                      <a:pt x="1146140" y="45755"/>
                      <a:pt x="1146140" y="102197"/>
                    </a:cubicBezTo>
                    <a:lnTo>
                      <a:pt x="1146140" y="919769"/>
                    </a:lnTo>
                    <a:cubicBezTo>
                      <a:pt x="1146140" y="976211"/>
                      <a:pt x="1100385" y="1021966"/>
                      <a:pt x="1043943" y="1021966"/>
                    </a:cubicBezTo>
                    <a:lnTo>
                      <a:pt x="102197" y="1021966"/>
                    </a:lnTo>
                    <a:cubicBezTo>
                      <a:pt x="45755" y="1021966"/>
                      <a:pt x="0" y="976211"/>
                      <a:pt x="0" y="919769"/>
                    </a:cubicBezTo>
                    <a:lnTo>
                      <a:pt x="0" y="102197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9457" tIns="39457" rIns="39457" bIns="39457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a-IR" sz="2000" b="1" dirty="0" smtClean="0">
                    <a:solidFill>
                      <a:sysClr val="windowText" lastClr="000000"/>
                    </a:solidFill>
                    <a:cs typeface="B Nazanin" panose="00000400000000000000" pitchFamily="2" charset="-78"/>
                  </a:rPr>
                  <a:t>موصوف + صفت</a:t>
                </a:r>
                <a:endParaRPr lang="en-US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6625547" y="1020210"/>
                <a:ext cx="842974" cy="45719"/>
              </a:xfrm>
              <a:custGeom>
                <a:avLst/>
                <a:gdLst>
                  <a:gd name="connsiteX0" fmla="*/ 0 w 1194985"/>
                  <a:gd name="connsiteY0" fmla="*/ 20214 h 40429"/>
                  <a:gd name="connsiteX1" fmla="*/ 1194985 w 1194985"/>
                  <a:gd name="connsiteY1" fmla="*/ 20214 h 40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94985" h="40429">
                    <a:moveTo>
                      <a:pt x="1194985" y="20215"/>
                    </a:moveTo>
                    <a:lnTo>
                      <a:pt x="0" y="20215"/>
                    </a:lnTo>
                  </a:path>
                </a:pathLst>
              </a:custGeom>
              <a:ln w="381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580318" tIns="-9658" rIns="580318" bIns="-9661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700" b="1" kern="1200">
                  <a:solidFill>
                    <a:sysClr val="windowText" lastClr="000000"/>
                  </a:solidFill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892515" y="2853789"/>
            <a:ext cx="3882125" cy="785347"/>
            <a:chOff x="7320610" y="3680234"/>
            <a:chExt cx="3882125" cy="785347"/>
          </a:xfrm>
        </p:grpSpPr>
        <p:sp>
          <p:nvSpPr>
            <p:cNvPr id="23" name="Freeform 22"/>
            <p:cNvSpPr/>
            <p:nvPr/>
          </p:nvSpPr>
          <p:spPr>
            <a:xfrm>
              <a:off x="9963793" y="3680234"/>
              <a:ext cx="1238942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ترکیب اضافی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7320610" y="3729558"/>
              <a:ext cx="2645457" cy="736023"/>
              <a:chOff x="4823063" y="4725850"/>
              <a:chExt cx="2645457" cy="736023"/>
            </a:xfrm>
          </p:grpSpPr>
          <p:sp>
            <p:nvSpPr>
              <p:cNvPr id="42" name="Freeform 41"/>
              <p:cNvSpPr/>
              <p:nvPr/>
            </p:nvSpPr>
            <p:spPr>
              <a:xfrm>
                <a:off x="4823063" y="4725850"/>
                <a:ext cx="1802483" cy="736023"/>
              </a:xfrm>
              <a:custGeom>
                <a:avLst/>
                <a:gdLst>
                  <a:gd name="connsiteX0" fmla="*/ 0 w 1146140"/>
                  <a:gd name="connsiteY0" fmla="*/ 102197 h 1021966"/>
                  <a:gd name="connsiteX1" fmla="*/ 102197 w 1146140"/>
                  <a:gd name="connsiteY1" fmla="*/ 0 h 1021966"/>
                  <a:gd name="connsiteX2" fmla="*/ 1043943 w 1146140"/>
                  <a:gd name="connsiteY2" fmla="*/ 0 h 1021966"/>
                  <a:gd name="connsiteX3" fmla="*/ 1146140 w 1146140"/>
                  <a:gd name="connsiteY3" fmla="*/ 102197 h 1021966"/>
                  <a:gd name="connsiteX4" fmla="*/ 1146140 w 1146140"/>
                  <a:gd name="connsiteY4" fmla="*/ 919769 h 1021966"/>
                  <a:gd name="connsiteX5" fmla="*/ 1043943 w 1146140"/>
                  <a:gd name="connsiteY5" fmla="*/ 1021966 h 1021966"/>
                  <a:gd name="connsiteX6" fmla="*/ 102197 w 1146140"/>
                  <a:gd name="connsiteY6" fmla="*/ 1021966 h 1021966"/>
                  <a:gd name="connsiteX7" fmla="*/ 0 w 1146140"/>
                  <a:gd name="connsiteY7" fmla="*/ 919769 h 1021966"/>
                  <a:gd name="connsiteX8" fmla="*/ 0 w 1146140"/>
                  <a:gd name="connsiteY8" fmla="*/ 102197 h 1021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6140" h="1021966">
                    <a:moveTo>
                      <a:pt x="0" y="102197"/>
                    </a:moveTo>
                    <a:cubicBezTo>
                      <a:pt x="0" y="45755"/>
                      <a:pt x="45755" y="0"/>
                      <a:pt x="102197" y="0"/>
                    </a:cubicBezTo>
                    <a:lnTo>
                      <a:pt x="1043943" y="0"/>
                    </a:lnTo>
                    <a:cubicBezTo>
                      <a:pt x="1100385" y="0"/>
                      <a:pt x="1146140" y="45755"/>
                      <a:pt x="1146140" y="102197"/>
                    </a:cubicBezTo>
                    <a:lnTo>
                      <a:pt x="1146140" y="919769"/>
                    </a:lnTo>
                    <a:cubicBezTo>
                      <a:pt x="1146140" y="976211"/>
                      <a:pt x="1100385" y="1021966"/>
                      <a:pt x="1043943" y="1021966"/>
                    </a:cubicBezTo>
                    <a:lnTo>
                      <a:pt x="102197" y="1021966"/>
                    </a:lnTo>
                    <a:cubicBezTo>
                      <a:pt x="45755" y="1021966"/>
                      <a:pt x="0" y="976211"/>
                      <a:pt x="0" y="919769"/>
                    </a:cubicBezTo>
                    <a:lnTo>
                      <a:pt x="0" y="102197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9457" tIns="39457" rIns="39457" bIns="39457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a-IR" sz="2000" b="1" dirty="0" smtClean="0">
                    <a:solidFill>
                      <a:sysClr val="windowText" lastClr="000000"/>
                    </a:solidFill>
                    <a:cs typeface="B Nazanin" panose="00000400000000000000" pitchFamily="2" charset="-78"/>
                  </a:rPr>
                  <a:t>مضاف + مضاف الیه</a:t>
                </a:r>
                <a:endParaRPr lang="en-US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6625546" y="5055716"/>
                <a:ext cx="842974" cy="45719"/>
              </a:xfrm>
              <a:custGeom>
                <a:avLst/>
                <a:gdLst>
                  <a:gd name="connsiteX0" fmla="*/ 0 w 1194985"/>
                  <a:gd name="connsiteY0" fmla="*/ 20214 h 40429"/>
                  <a:gd name="connsiteX1" fmla="*/ 1194985 w 1194985"/>
                  <a:gd name="connsiteY1" fmla="*/ 20214 h 40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94985" h="40429">
                    <a:moveTo>
                      <a:pt x="1194985" y="20215"/>
                    </a:moveTo>
                    <a:lnTo>
                      <a:pt x="0" y="20215"/>
                    </a:lnTo>
                  </a:path>
                </a:pathLst>
              </a:custGeom>
              <a:ln w="381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580318" tIns="-9658" rIns="580318" bIns="-9661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700" b="1" kern="1200">
                  <a:solidFill>
                    <a:sysClr val="windowText" lastClr="000000"/>
                  </a:solidFill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7861111" y="177940"/>
            <a:ext cx="4216147" cy="1015663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 rtl="1"/>
            <a:r>
              <a:rPr lang="fa-IR" sz="6000" b="1" dirty="0" smtClean="0">
                <a:ln/>
                <a:solidFill>
                  <a:schemeClr val="accent4"/>
                </a:solidFill>
                <a:cs typeface="B Davat" panose="00000400000000000000" pitchFamily="2" charset="-78"/>
              </a:rPr>
              <a:t>راه های تشخیص:</a:t>
            </a:r>
            <a:endParaRPr lang="fa-IR" sz="6000" b="1" dirty="0">
              <a:ln/>
              <a:solidFill>
                <a:schemeClr val="accent4"/>
              </a:solidFill>
              <a:cs typeface="B Davat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5094" y="1293022"/>
            <a:ext cx="1072041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Nazanin" panose="00000400000000000000" pitchFamily="2" charset="-78"/>
              </a:rPr>
              <a:t>راه چهارم: اگر به ترکیب " این ، است" اضافه کردیم و معنادار بود، ترکیب وصفی است و در غیر این صورت ترکیب اضافی است.</a:t>
            </a:r>
            <a:endParaRPr lang="fa-IR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5705473" y="3898446"/>
            <a:ext cx="1362045" cy="569970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پسر باهوش</a:t>
            </a:r>
            <a:endParaRPr lang="fa-IR" b="1" dirty="0" smtClean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5705473" y="4543868"/>
            <a:ext cx="1362045" cy="569970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کلاس فارسی</a:t>
            </a:r>
            <a:endParaRPr lang="fa-IR" b="1" dirty="0" smtClean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5705472" y="5264742"/>
            <a:ext cx="1362045" cy="569970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معلم مهربان</a:t>
            </a:r>
            <a:endParaRPr lang="fa-IR" b="1" dirty="0" smtClean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185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4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6 L 0.3168 -0.0050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81481E-6 L -0.35925 -0.0189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69" y="-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22222E-6 L 0.31797 -0.0069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98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690879" y="1710229"/>
            <a:ext cx="4614486" cy="31547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fa-IR" sz="19900" b="1" dirty="0" smtClean="0">
                <a:ln/>
                <a:solidFill>
                  <a:schemeClr val="accent4"/>
                </a:solidFill>
                <a:cs typeface="B Davat" panose="00000400000000000000" pitchFamily="2" charset="-78"/>
              </a:rPr>
              <a:t>پایان</a:t>
            </a:r>
            <a:endParaRPr lang="fa-IR" sz="19900" b="1" dirty="0">
              <a:ln/>
              <a:solidFill>
                <a:schemeClr val="accent4"/>
              </a:solidFill>
              <a:cs typeface="B Dava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18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8751955" y="424045"/>
            <a:ext cx="1626942" cy="3127689"/>
            <a:chOff x="7420691" y="513652"/>
            <a:chExt cx="1626942" cy="3127689"/>
          </a:xfrm>
        </p:grpSpPr>
        <p:sp>
          <p:nvSpPr>
            <p:cNvPr id="7" name="Freeform 6"/>
            <p:cNvSpPr/>
            <p:nvPr/>
          </p:nvSpPr>
          <p:spPr>
            <a:xfrm rot="3780158" flipV="1">
              <a:off x="7509021" y="2102729"/>
              <a:ext cx="2848084" cy="229140"/>
            </a:xfrm>
            <a:custGeom>
              <a:avLst/>
              <a:gdLst>
                <a:gd name="connsiteX0" fmla="*/ 0 w 2879115"/>
                <a:gd name="connsiteY0" fmla="*/ 20214 h 40429"/>
                <a:gd name="connsiteX1" fmla="*/ 2879115 w 287911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79115" h="40429">
                  <a:moveTo>
                    <a:pt x="2879115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80280" tIns="-51763" rIns="1380279" bIns="-51763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420691" y="513652"/>
              <a:ext cx="1361840" cy="1021966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092" tIns="40092" rIns="40092" bIns="400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6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اسم ساده</a:t>
              </a:r>
              <a:endParaRPr lang="en-US" sz="16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591355" y="228110"/>
            <a:ext cx="4191566" cy="1556675"/>
            <a:chOff x="114127" y="285837"/>
            <a:chExt cx="7280344" cy="1173377"/>
          </a:xfrm>
        </p:grpSpPr>
        <p:sp>
          <p:nvSpPr>
            <p:cNvPr id="9" name="Freeform 8"/>
            <p:cNvSpPr/>
            <p:nvPr/>
          </p:nvSpPr>
          <p:spPr>
            <a:xfrm>
              <a:off x="5974594" y="832095"/>
              <a:ext cx="1419877" cy="40430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114127" y="285837"/>
              <a:ext cx="5914252" cy="1173377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کلماتی که از یک بخش (یا یک جز) تشکیل شده است و نمی توان آن را به بخش های کوچکتر تقسیم کرد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794842" y="2506823"/>
            <a:ext cx="4073293" cy="1493732"/>
            <a:chOff x="3497930" y="1823237"/>
            <a:chExt cx="4073293" cy="1493732"/>
          </a:xfrm>
        </p:grpSpPr>
        <p:sp>
          <p:nvSpPr>
            <p:cNvPr id="13" name="Freeform 12"/>
            <p:cNvSpPr/>
            <p:nvPr/>
          </p:nvSpPr>
          <p:spPr>
            <a:xfrm>
              <a:off x="6151346" y="2549888"/>
              <a:ext cx="1419877" cy="40430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0318" tIns="-9660" rIns="580318" bIns="-9659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497930" y="1823237"/>
              <a:ext cx="3179712" cy="1493732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275" tIns="53275" rIns="53275" bIns="532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کلماتی که از دو یا چند بخش تشکیل شده است و می توان آن را به بخش های کوچکتری تقسیم کرد</a:t>
              </a:r>
              <a:endParaRPr lang="en-US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908633" y="2681338"/>
            <a:ext cx="2779348" cy="1021966"/>
            <a:chOff x="7919162" y="292446"/>
            <a:chExt cx="2723297" cy="1021966"/>
          </a:xfrm>
        </p:grpSpPr>
        <p:sp>
          <p:nvSpPr>
            <p:cNvPr id="11" name="Freeform 10"/>
            <p:cNvSpPr/>
            <p:nvPr/>
          </p:nvSpPr>
          <p:spPr>
            <a:xfrm flipV="1">
              <a:off x="8337297" y="513578"/>
              <a:ext cx="2305162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7919162" y="292446"/>
              <a:ext cx="1361840" cy="1021966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اسم غیرساده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6" name="Freeform 5"/>
          <p:cNvSpPr/>
          <p:nvPr/>
        </p:nvSpPr>
        <p:spPr>
          <a:xfrm>
            <a:off x="10807604" y="2380921"/>
            <a:ext cx="1226840" cy="1518529"/>
          </a:xfrm>
          <a:custGeom>
            <a:avLst/>
            <a:gdLst>
              <a:gd name="connsiteX0" fmla="*/ 0 w 1337756"/>
              <a:gd name="connsiteY0" fmla="*/ 133776 h 1820306"/>
              <a:gd name="connsiteX1" fmla="*/ 133776 w 1337756"/>
              <a:gd name="connsiteY1" fmla="*/ 0 h 1820306"/>
              <a:gd name="connsiteX2" fmla="*/ 1203980 w 1337756"/>
              <a:gd name="connsiteY2" fmla="*/ 0 h 1820306"/>
              <a:gd name="connsiteX3" fmla="*/ 1337756 w 1337756"/>
              <a:gd name="connsiteY3" fmla="*/ 133776 h 1820306"/>
              <a:gd name="connsiteX4" fmla="*/ 1337756 w 1337756"/>
              <a:gd name="connsiteY4" fmla="*/ 1686530 h 1820306"/>
              <a:gd name="connsiteX5" fmla="*/ 1203980 w 1337756"/>
              <a:gd name="connsiteY5" fmla="*/ 1820306 h 1820306"/>
              <a:gd name="connsiteX6" fmla="*/ 133776 w 1337756"/>
              <a:gd name="connsiteY6" fmla="*/ 1820306 h 1820306"/>
              <a:gd name="connsiteX7" fmla="*/ 0 w 1337756"/>
              <a:gd name="connsiteY7" fmla="*/ 1686530 h 1820306"/>
              <a:gd name="connsiteX8" fmla="*/ 0 w 1337756"/>
              <a:gd name="connsiteY8" fmla="*/ 133776 h 182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7756" h="1820306">
                <a:moveTo>
                  <a:pt x="0" y="133776"/>
                </a:moveTo>
                <a:cubicBezTo>
                  <a:pt x="0" y="59894"/>
                  <a:pt x="59894" y="0"/>
                  <a:pt x="133776" y="0"/>
                </a:cubicBezTo>
                <a:lnTo>
                  <a:pt x="1203980" y="0"/>
                </a:lnTo>
                <a:cubicBezTo>
                  <a:pt x="1277862" y="0"/>
                  <a:pt x="1337756" y="59894"/>
                  <a:pt x="1337756" y="133776"/>
                </a:cubicBezTo>
                <a:lnTo>
                  <a:pt x="1337756" y="1686530"/>
                </a:lnTo>
                <a:cubicBezTo>
                  <a:pt x="1337756" y="1760412"/>
                  <a:pt x="1277862" y="1820306"/>
                  <a:pt x="1203980" y="1820306"/>
                </a:cubicBezTo>
                <a:lnTo>
                  <a:pt x="133776" y="1820306"/>
                </a:lnTo>
                <a:cubicBezTo>
                  <a:pt x="59894" y="1820306"/>
                  <a:pt x="0" y="1760412"/>
                  <a:pt x="0" y="1686530"/>
                </a:cubicBezTo>
                <a:lnTo>
                  <a:pt x="0" y="13377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707" tIns="48707" rIns="48707" bIns="48707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rPr>
              <a:t>انواع </a:t>
            </a:r>
            <a:r>
              <a:rPr lang="fa-IR" sz="1500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اسم از نظر ساختمان</a:t>
            </a:r>
            <a:endParaRPr lang="en-US" sz="1500" b="1" kern="1200" dirty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74783" y="251721"/>
            <a:ext cx="4229301" cy="1556675"/>
            <a:chOff x="274783" y="251721"/>
            <a:chExt cx="4229301" cy="1556675"/>
          </a:xfrm>
        </p:grpSpPr>
        <p:sp>
          <p:nvSpPr>
            <p:cNvPr id="31" name="Freeform 30"/>
            <p:cNvSpPr/>
            <p:nvPr/>
          </p:nvSpPr>
          <p:spPr>
            <a:xfrm>
              <a:off x="3686608" y="952810"/>
              <a:ext cx="817476" cy="53637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274783" y="251721"/>
              <a:ext cx="3405056" cy="1556675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مانند: درخت ، گل ، کتاب ، خانه ، آش و... 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910627" y="2746149"/>
            <a:ext cx="1911231" cy="736023"/>
            <a:chOff x="8258381" y="508161"/>
            <a:chExt cx="1647375" cy="736023"/>
          </a:xfrm>
        </p:grpSpPr>
        <p:sp>
          <p:nvSpPr>
            <p:cNvPr id="34" name="Freeform 33"/>
            <p:cNvSpPr/>
            <p:nvPr/>
          </p:nvSpPr>
          <p:spPr>
            <a:xfrm flipV="1">
              <a:off x="9259367" y="647478"/>
              <a:ext cx="646389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8258381" y="508161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مشتق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910624" y="3063549"/>
            <a:ext cx="1815382" cy="1259807"/>
            <a:chOff x="8258381" y="-15623"/>
            <a:chExt cx="1564759" cy="1259807"/>
          </a:xfrm>
        </p:grpSpPr>
        <p:sp>
          <p:nvSpPr>
            <p:cNvPr id="37" name="Freeform 36"/>
            <p:cNvSpPr/>
            <p:nvPr/>
          </p:nvSpPr>
          <p:spPr>
            <a:xfrm rot="18706738" flipV="1">
              <a:off x="9015365" y="292481"/>
              <a:ext cx="1115879" cy="49967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8258381" y="508161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مرکب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910623" y="3180826"/>
            <a:ext cx="1815383" cy="1975122"/>
            <a:chOff x="8059538" y="-730938"/>
            <a:chExt cx="1778773" cy="1975122"/>
          </a:xfrm>
        </p:grpSpPr>
        <p:sp>
          <p:nvSpPr>
            <p:cNvPr id="40" name="Freeform 39"/>
            <p:cNvSpPr/>
            <p:nvPr/>
          </p:nvSpPr>
          <p:spPr>
            <a:xfrm rot="17769675" flipV="1">
              <a:off x="8703557" y="-164195"/>
              <a:ext cx="1701498" cy="56801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8059538" y="508161"/>
              <a:ext cx="1213957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مشتق-مرکب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659" y="2670224"/>
            <a:ext cx="2894834" cy="778338"/>
            <a:chOff x="22659" y="2670224"/>
            <a:chExt cx="2894834" cy="778338"/>
          </a:xfrm>
        </p:grpSpPr>
        <p:sp>
          <p:nvSpPr>
            <p:cNvPr id="43" name="Freeform 42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معنی دار + </a:t>
              </a:r>
              <a:r>
                <a:rPr lang="fa-IR" sz="2000" b="1" kern="120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معنی ساز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479" y="3545018"/>
            <a:ext cx="2894834" cy="778338"/>
            <a:chOff x="22659" y="2670224"/>
            <a:chExt cx="2894834" cy="778338"/>
          </a:xfrm>
        </p:grpSpPr>
        <p:sp>
          <p:nvSpPr>
            <p:cNvPr id="45" name="Freeform 44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معنی دار + معنی دار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0511" y="4393844"/>
            <a:ext cx="2894834" cy="778338"/>
            <a:chOff x="22659" y="2670224"/>
            <a:chExt cx="2894834" cy="778338"/>
          </a:xfrm>
        </p:grpSpPr>
        <p:sp>
          <p:nvSpPr>
            <p:cNvPr id="48" name="Freeform 47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معنی دار + معنی ساز+ معنی دار 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14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10294216" y="836671"/>
            <a:ext cx="1911231" cy="736023"/>
            <a:chOff x="8258381" y="508161"/>
            <a:chExt cx="1647375" cy="736023"/>
          </a:xfrm>
        </p:grpSpPr>
        <p:sp>
          <p:nvSpPr>
            <p:cNvPr id="34" name="Freeform 33"/>
            <p:cNvSpPr/>
            <p:nvPr/>
          </p:nvSpPr>
          <p:spPr>
            <a:xfrm flipV="1">
              <a:off x="9259367" y="647478"/>
              <a:ext cx="646389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8258381" y="508161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مشتق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0294213" y="1154071"/>
            <a:ext cx="1815382" cy="1259807"/>
            <a:chOff x="8258381" y="-15623"/>
            <a:chExt cx="1564759" cy="1259807"/>
          </a:xfrm>
        </p:grpSpPr>
        <p:sp>
          <p:nvSpPr>
            <p:cNvPr id="37" name="Freeform 36"/>
            <p:cNvSpPr/>
            <p:nvPr/>
          </p:nvSpPr>
          <p:spPr>
            <a:xfrm rot="18706738" flipV="1">
              <a:off x="9015365" y="292481"/>
              <a:ext cx="1115879" cy="49967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8258381" y="508161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مرکب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0294212" y="1271348"/>
            <a:ext cx="1815383" cy="1975122"/>
            <a:chOff x="8059538" y="-730938"/>
            <a:chExt cx="1778773" cy="1975122"/>
          </a:xfrm>
        </p:grpSpPr>
        <p:sp>
          <p:nvSpPr>
            <p:cNvPr id="40" name="Freeform 39"/>
            <p:cNvSpPr/>
            <p:nvPr/>
          </p:nvSpPr>
          <p:spPr>
            <a:xfrm rot="17769675" flipV="1">
              <a:off x="8703557" y="-164195"/>
              <a:ext cx="1701498" cy="56801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8059538" y="508161"/>
              <a:ext cx="1213957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مشتق-مرکب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404100" y="777352"/>
            <a:ext cx="2894834" cy="778338"/>
            <a:chOff x="22659" y="2670224"/>
            <a:chExt cx="2894834" cy="778338"/>
          </a:xfrm>
        </p:grpSpPr>
        <p:sp>
          <p:nvSpPr>
            <p:cNvPr id="43" name="Freeform 42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معنی دار + </a:t>
              </a:r>
              <a:r>
                <a:rPr lang="fa-IR" sz="2000" b="1" kern="120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معنی ساز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391068" y="1635540"/>
            <a:ext cx="2894834" cy="778338"/>
            <a:chOff x="22659" y="2670224"/>
            <a:chExt cx="2894834" cy="778338"/>
          </a:xfrm>
        </p:grpSpPr>
        <p:sp>
          <p:nvSpPr>
            <p:cNvPr id="45" name="Freeform 44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معنی دار + معنی دار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404100" y="2484366"/>
            <a:ext cx="2894834" cy="778338"/>
            <a:chOff x="22659" y="2670224"/>
            <a:chExt cx="2894834" cy="778338"/>
          </a:xfrm>
        </p:grpSpPr>
        <p:sp>
          <p:nvSpPr>
            <p:cNvPr id="48" name="Freeform 47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معنی دار + </a:t>
              </a:r>
              <a:r>
                <a:rPr lang="fa-IR" sz="2000" b="1" kern="120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معنی ساز</a:t>
              </a:r>
              <a:r>
                <a:rPr lang="fa-IR" sz="2000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+ معنی دار 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85800" y="777352"/>
            <a:ext cx="6701446" cy="778338"/>
            <a:chOff x="22659" y="2670224"/>
            <a:chExt cx="2894834" cy="778338"/>
          </a:xfrm>
        </p:grpSpPr>
        <p:sp>
          <p:nvSpPr>
            <p:cNvPr id="51" name="Freeform 50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مانند: مسگر ، آموزگار ، کدوبن ، هنردوست، خوش نویس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81311" y="1607999"/>
            <a:ext cx="6701446" cy="778338"/>
            <a:chOff x="22659" y="2670224"/>
            <a:chExt cx="2894834" cy="778338"/>
          </a:xfrm>
        </p:grpSpPr>
        <p:sp>
          <p:nvSpPr>
            <p:cNvPr id="54" name="Freeform 53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مانند: کتابخانه ،  آشپزخانه 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62156" y="2484366"/>
            <a:ext cx="6701446" cy="778338"/>
            <a:chOff x="22659" y="2670224"/>
            <a:chExt cx="2894834" cy="778338"/>
          </a:xfrm>
        </p:grpSpPr>
        <p:sp>
          <p:nvSpPr>
            <p:cNvPr id="57" name="Freeform 56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مانند: سرتاسر، گفت و گو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610593" y="3979790"/>
            <a:ext cx="1911231" cy="736023"/>
            <a:chOff x="8258381" y="508161"/>
            <a:chExt cx="1647375" cy="736023"/>
          </a:xfrm>
        </p:grpSpPr>
        <p:sp>
          <p:nvSpPr>
            <p:cNvPr id="63" name="Freeform 62"/>
            <p:cNvSpPr/>
            <p:nvPr/>
          </p:nvSpPr>
          <p:spPr>
            <a:xfrm flipV="1">
              <a:off x="9259367" y="647478"/>
              <a:ext cx="646389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8258381" y="508161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پیشوند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610590" y="4297190"/>
            <a:ext cx="1815382" cy="1259807"/>
            <a:chOff x="8258381" y="-15623"/>
            <a:chExt cx="1564759" cy="1259807"/>
          </a:xfrm>
        </p:grpSpPr>
        <p:sp>
          <p:nvSpPr>
            <p:cNvPr id="66" name="Freeform 65"/>
            <p:cNvSpPr/>
            <p:nvPr/>
          </p:nvSpPr>
          <p:spPr>
            <a:xfrm rot="18706738" flipV="1">
              <a:off x="9015365" y="292481"/>
              <a:ext cx="1115879" cy="49967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7" name="Freeform 66"/>
            <p:cNvSpPr/>
            <p:nvPr/>
          </p:nvSpPr>
          <p:spPr>
            <a:xfrm>
              <a:off x="8258381" y="508161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میانوند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610589" y="4414467"/>
            <a:ext cx="1815383" cy="1975122"/>
            <a:chOff x="8059538" y="-730938"/>
            <a:chExt cx="1778773" cy="1975122"/>
          </a:xfrm>
        </p:grpSpPr>
        <p:sp>
          <p:nvSpPr>
            <p:cNvPr id="69" name="Freeform 68"/>
            <p:cNvSpPr/>
            <p:nvPr/>
          </p:nvSpPr>
          <p:spPr>
            <a:xfrm rot="17769675" flipV="1">
              <a:off x="8703557" y="-164195"/>
              <a:ext cx="1701498" cy="56801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>
              <a:off x="8059538" y="508161"/>
              <a:ext cx="1213957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پسوند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61" name="Freeform 60"/>
          <p:cNvSpPr/>
          <p:nvPr/>
        </p:nvSpPr>
        <p:spPr>
          <a:xfrm>
            <a:off x="6436719" y="4156069"/>
            <a:ext cx="5096435" cy="778338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به قسمت 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معنی ساز </a:t>
            </a:r>
            <a:r>
              <a:rPr lang="fa-IR" sz="2000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این گونه کلمات، 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وند</a:t>
            </a:r>
            <a:r>
              <a:rPr lang="fa-IR" sz="2000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 گفته می شود</a:t>
            </a:r>
            <a:endParaRPr lang="en-US" sz="2000" b="1" kern="12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27218" y="3937475"/>
            <a:ext cx="4283371" cy="778338"/>
            <a:chOff x="22659" y="2670224"/>
            <a:chExt cx="2894834" cy="778338"/>
          </a:xfrm>
        </p:grpSpPr>
        <p:sp>
          <p:nvSpPr>
            <p:cNvPr id="72" name="Freeform 71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مانند: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نا</a:t>
              </a: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 در کلمه ناشنوا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22729" y="4768122"/>
            <a:ext cx="4283371" cy="778338"/>
            <a:chOff x="22659" y="2670224"/>
            <a:chExt cx="2894834" cy="778338"/>
          </a:xfrm>
        </p:grpSpPr>
        <p:sp>
          <p:nvSpPr>
            <p:cNvPr id="75" name="Freeform 74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6" name="Freeform 75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مانند: </a:t>
              </a:r>
              <a:r>
                <a:rPr lang="fa-IR" sz="2000" b="1" kern="120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و</a:t>
              </a:r>
              <a:r>
                <a:rPr lang="fa-IR" sz="2000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 در کلمه گفت و گو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03574" y="5644489"/>
            <a:ext cx="4283371" cy="778338"/>
            <a:chOff x="22659" y="2670224"/>
            <a:chExt cx="2894834" cy="778338"/>
          </a:xfrm>
        </p:grpSpPr>
        <p:sp>
          <p:nvSpPr>
            <p:cNvPr id="78" name="Freeform 77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22659" y="2670224"/>
              <a:ext cx="2369221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مانند: گر ، گار ، بن ، دوست، آمیز، انگیز، نویس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255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7253334" y="2356378"/>
            <a:ext cx="2171051" cy="2152630"/>
            <a:chOff x="7482566" y="-773417"/>
            <a:chExt cx="2127268" cy="2152630"/>
          </a:xfrm>
        </p:grpSpPr>
        <p:sp>
          <p:nvSpPr>
            <p:cNvPr id="22" name="Freeform 21"/>
            <p:cNvSpPr/>
            <p:nvPr/>
          </p:nvSpPr>
          <p:spPr>
            <a:xfrm rot="18539119" flipV="1">
              <a:off x="8303024" y="-34619"/>
              <a:ext cx="2045607" cy="56801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7482566" y="643190"/>
              <a:ext cx="1213957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صفت + نویس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220596" y="1319846"/>
            <a:ext cx="2802864" cy="1096452"/>
            <a:chOff x="7786168" y="-6643"/>
            <a:chExt cx="2415914" cy="1096452"/>
          </a:xfrm>
        </p:grpSpPr>
        <p:sp>
          <p:nvSpPr>
            <p:cNvPr id="66" name="Freeform 65"/>
            <p:cNvSpPr/>
            <p:nvPr/>
          </p:nvSpPr>
          <p:spPr>
            <a:xfrm rot="2195439" flipV="1">
              <a:off x="8641522" y="510107"/>
              <a:ext cx="1560560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7" name="Freeform 66"/>
            <p:cNvSpPr/>
            <p:nvPr/>
          </p:nvSpPr>
          <p:spPr>
            <a:xfrm>
              <a:off x="7786168" y="-6643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اسم + نویس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61" name="Freeform 60"/>
          <p:cNvSpPr/>
          <p:nvPr/>
        </p:nvSpPr>
        <p:spPr>
          <a:xfrm>
            <a:off x="8884137" y="976254"/>
            <a:ext cx="3016496" cy="3511664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"نویس" از مصدر نوشتن می باشد.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معمولاً در ترکیب با </a:t>
            </a:r>
            <a:r>
              <a:rPr lang="fa-IR" sz="2400" b="1" kern="1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اسم</a:t>
            </a:r>
            <a:r>
              <a:rPr lang="fa-IR" sz="2400" b="1" kern="1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یا </a:t>
            </a:r>
            <a:r>
              <a:rPr lang="fa-IR" sz="2400" b="1" kern="1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صفت</a:t>
            </a:r>
            <a:r>
              <a:rPr lang="fa-IR" sz="2400" b="1" kern="1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می آید.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kern="1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107520" y="22884"/>
            <a:ext cx="5555543" cy="778338"/>
            <a:chOff x="22659" y="2670224"/>
            <a:chExt cx="2560619" cy="778338"/>
          </a:xfrm>
        </p:grpSpPr>
        <p:sp>
          <p:nvSpPr>
            <p:cNvPr id="60" name="Freeform 59"/>
            <p:cNvSpPr/>
            <p:nvPr/>
          </p:nvSpPr>
          <p:spPr>
            <a:xfrm>
              <a:off x="2098163" y="3080576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22659" y="2670224"/>
              <a:ext cx="2056499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کسی که داستان می نویسد.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483352" y="131964"/>
            <a:ext cx="1755987" cy="1588570"/>
            <a:chOff x="7876453" y="-286732"/>
            <a:chExt cx="1513564" cy="1588570"/>
          </a:xfrm>
        </p:grpSpPr>
        <p:sp>
          <p:nvSpPr>
            <p:cNvPr id="34" name="Freeform 33"/>
            <p:cNvSpPr/>
            <p:nvPr/>
          </p:nvSpPr>
          <p:spPr>
            <a:xfrm rot="3621462" flipV="1">
              <a:off x="8522530" y="434351"/>
              <a:ext cx="1235303" cy="49967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7876453" y="-286732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داستان نویس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31136" y="924962"/>
            <a:ext cx="5555543" cy="778338"/>
            <a:chOff x="22659" y="2670224"/>
            <a:chExt cx="2560619" cy="778338"/>
          </a:xfrm>
        </p:grpSpPr>
        <p:sp>
          <p:nvSpPr>
            <p:cNvPr id="37" name="Freeform 36"/>
            <p:cNvSpPr/>
            <p:nvPr/>
          </p:nvSpPr>
          <p:spPr>
            <a:xfrm>
              <a:off x="2098163" y="3080576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22659" y="2670224"/>
              <a:ext cx="2056499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کسی که متن نمایشنامه را می نویسد.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479670" y="971253"/>
            <a:ext cx="1788228" cy="829982"/>
            <a:chOff x="7876453" y="-286732"/>
            <a:chExt cx="1541354" cy="829982"/>
          </a:xfrm>
        </p:grpSpPr>
        <p:sp>
          <p:nvSpPr>
            <p:cNvPr id="40" name="Freeform 39"/>
            <p:cNvSpPr/>
            <p:nvPr/>
          </p:nvSpPr>
          <p:spPr>
            <a:xfrm rot="11935031" flipV="1">
              <a:off x="8860127" y="-36452"/>
              <a:ext cx="557680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7876453" y="-286732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نمایشنامه نویس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31136" y="1746148"/>
            <a:ext cx="5555543" cy="778338"/>
            <a:chOff x="22659" y="2670224"/>
            <a:chExt cx="2560619" cy="778338"/>
          </a:xfrm>
        </p:grpSpPr>
        <p:sp>
          <p:nvSpPr>
            <p:cNvPr id="43" name="Freeform 42"/>
            <p:cNvSpPr/>
            <p:nvPr/>
          </p:nvSpPr>
          <p:spPr>
            <a:xfrm>
              <a:off x="2098163" y="3080576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22659" y="2670224"/>
              <a:ext cx="2056499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کسی که برنامه را می نویسد.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479664" y="1666419"/>
            <a:ext cx="1874637" cy="862043"/>
            <a:chOff x="7876453" y="-412752"/>
            <a:chExt cx="1615835" cy="862043"/>
          </a:xfrm>
        </p:grpSpPr>
        <p:sp>
          <p:nvSpPr>
            <p:cNvPr id="46" name="Freeform 45"/>
            <p:cNvSpPr/>
            <p:nvPr/>
          </p:nvSpPr>
          <p:spPr>
            <a:xfrm rot="8389456" flipV="1">
              <a:off x="8698737" y="-412752"/>
              <a:ext cx="793551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7876453" y="-286732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برنامه نویس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31136" y="3660861"/>
            <a:ext cx="5555543" cy="778338"/>
            <a:chOff x="22659" y="2670224"/>
            <a:chExt cx="2560619" cy="778338"/>
          </a:xfrm>
        </p:grpSpPr>
        <p:sp>
          <p:nvSpPr>
            <p:cNvPr id="49" name="Freeform 48"/>
            <p:cNvSpPr/>
            <p:nvPr/>
          </p:nvSpPr>
          <p:spPr>
            <a:xfrm>
              <a:off x="2098163" y="3080576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2659" y="2670224"/>
              <a:ext cx="2056499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کسی که با خط خوش می نویسد.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491894" y="3739931"/>
            <a:ext cx="1759281" cy="746634"/>
            <a:chOff x="7886988" y="-206170"/>
            <a:chExt cx="1516403" cy="746634"/>
          </a:xfrm>
        </p:grpSpPr>
        <p:sp>
          <p:nvSpPr>
            <p:cNvPr id="52" name="Freeform 51"/>
            <p:cNvSpPr/>
            <p:nvPr/>
          </p:nvSpPr>
          <p:spPr>
            <a:xfrm rot="10800000" flipV="1">
              <a:off x="8860527" y="-39238"/>
              <a:ext cx="542864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3" name="Freeform 52"/>
            <p:cNvSpPr/>
            <p:nvPr/>
          </p:nvSpPr>
          <p:spPr>
            <a:xfrm>
              <a:off x="7886988" y="-206170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خوش نویس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47497" y="4511829"/>
            <a:ext cx="5542664" cy="778338"/>
            <a:chOff x="28595" y="2670224"/>
            <a:chExt cx="2554683" cy="778338"/>
          </a:xfrm>
        </p:grpSpPr>
        <p:sp>
          <p:nvSpPr>
            <p:cNvPr id="55" name="Freeform 54"/>
            <p:cNvSpPr/>
            <p:nvPr/>
          </p:nvSpPr>
          <p:spPr>
            <a:xfrm>
              <a:off x="2098163" y="3080576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6" name="Freeform 55"/>
            <p:cNvSpPr/>
            <p:nvPr/>
          </p:nvSpPr>
          <p:spPr>
            <a:xfrm>
              <a:off x="28595" y="2670224"/>
              <a:ext cx="2056499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چیزی که (قلمی که) به صورت نرم و روان می نویسد.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483145" y="4129118"/>
            <a:ext cx="1745761" cy="1165025"/>
            <a:chOff x="7876453" y="-715734"/>
            <a:chExt cx="1504751" cy="1165025"/>
          </a:xfrm>
        </p:grpSpPr>
        <p:sp>
          <p:nvSpPr>
            <p:cNvPr id="58" name="Freeform 57"/>
            <p:cNvSpPr/>
            <p:nvPr/>
          </p:nvSpPr>
          <p:spPr>
            <a:xfrm rot="7719431" flipV="1">
              <a:off x="8637399" y="-471600"/>
              <a:ext cx="987940" cy="49967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>
              <a:off x="7876453" y="-286732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روان نویس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14770" y="2594337"/>
            <a:ext cx="5555543" cy="778338"/>
            <a:chOff x="22659" y="2670224"/>
            <a:chExt cx="2560619" cy="778338"/>
          </a:xfrm>
        </p:grpSpPr>
        <p:sp>
          <p:nvSpPr>
            <p:cNvPr id="73" name="Freeform 72"/>
            <p:cNvSpPr/>
            <p:nvPr/>
          </p:nvSpPr>
          <p:spPr>
            <a:xfrm>
              <a:off x="2098163" y="3080576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>
              <a:off x="22659" y="2670224"/>
              <a:ext cx="2056499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.................................................................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463303" y="1614323"/>
            <a:ext cx="1785934" cy="1762328"/>
            <a:chOff x="7876453" y="-1313037"/>
            <a:chExt cx="1539377" cy="1762328"/>
          </a:xfrm>
        </p:grpSpPr>
        <p:sp>
          <p:nvSpPr>
            <p:cNvPr id="76" name="Freeform 75"/>
            <p:cNvSpPr/>
            <p:nvPr/>
          </p:nvSpPr>
          <p:spPr>
            <a:xfrm rot="6884162" flipV="1">
              <a:off x="8468241" y="-865119"/>
              <a:ext cx="1395508" cy="49967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7" name="Freeform 76"/>
            <p:cNvSpPr/>
            <p:nvPr/>
          </p:nvSpPr>
          <p:spPr>
            <a:xfrm>
              <a:off x="7876453" y="-286732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..................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71107" y="5359691"/>
            <a:ext cx="5542664" cy="778338"/>
            <a:chOff x="28595" y="2670224"/>
            <a:chExt cx="2554683" cy="778338"/>
          </a:xfrm>
        </p:grpSpPr>
        <p:sp>
          <p:nvSpPr>
            <p:cNvPr id="79" name="Freeform 78"/>
            <p:cNvSpPr/>
            <p:nvPr/>
          </p:nvSpPr>
          <p:spPr>
            <a:xfrm>
              <a:off x="2098163" y="3080576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7" name="Freeform 86"/>
            <p:cNvSpPr/>
            <p:nvPr/>
          </p:nvSpPr>
          <p:spPr>
            <a:xfrm>
              <a:off x="28595" y="2670224"/>
              <a:ext cx="2056499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.........................................................................</a:t>
              </a:r>
              <a:endParaRPr lang="en-US" sz="2000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506758" y="4182170"/>
            <a:ext cx="1774449" cy="1959835"/>
            <a:chOff x="7876453" y="-1510544"/>
            <a:chExt cx="1529478" cy="1959835"/>
          </a:xfrm>
        </p:grpSpPr>
        <p:sp>
          <p:nvSpPr>
            <p:cNvPr id="89" name="Freeform 88"/>
            <p:cNvSpPr/>
            <p:nvPr/>
          </p:nvSpPr>
          <p:spPr>
            <a:xfrm rot="6507469" flipV="1">
              <a:off x="8337529" y="-941813"/>
              <a:ext cx="1637133" cy="49967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0" name="Freeform 89"/>
            <p:cNvSpPr/>
            <p:nvPr/>
          </p:nvSpPr>
          <p:spPr>
            <a:xfrm>
              <a:off x="7876453" y="-286732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..................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61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8363065" y="2563120"/>
            <a:ext cx="2207197" cy="3314969"/>
            <a:chOff x="7482566" y="-1935756"/>
            <a:chExt cx="2162685" cy="3314969"/>
          </a:xfrm>
        </p:grpSpPr>
        <p:sp>
          <p:nvSpPr>
            <p:cNvPr id="28" name="Freeform 27"/>
            <p:cNvSpPr/>
            <p:nvPr/>
          </p:nvSpPr>
          <p:spPr>
            <a:xfrm rot="17731931" flipV="1">
              <a:off x="7837684" y="-696201"/>
              <a:ext cx="3047121" cy="56801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7482566" y="643190"/>
              <a:ext cx="1213957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قید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386675" y="2562442"/>
            <a:ext cx="2171051" cy="2152630"/>
            <a:chOff x="7482566" y="-773417"/>
            <a:chExt cx="2127268" cy="2152630"/>
          </a:xfrm>
        </p:grpSpPr>
        <p:sp>
          <p:nvSpPr>
            <p:cNvPr id="22" name="Freeform 21"/>
            <p:cNvSpPr/>
            <p:nvPr/>
          </p:nvSpPr>
          <p:spPr>
            <a:xfrm rot="18539119" flipV="1">
              <a:off x="8303024" y="-34619"/>
              <a:ext cx="2045607" cy="56801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7482566" y="643190"/>
              <a:ext cx="1213957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صفت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8363062" y="261474"/>
            <a:ext cx="2160654" cy="2841093"/>
            <a:chOff x="8083278" y="841195"/>
            <a:chExt cx="1862364" cy="2841093"/>
          </a:xfrm>
        </p:grpSpPr>
        <p:sp>
          <p:nvSpPr>
            <p:cNvPr id="63" name="Freeform 62"/>
            <p:cNvSpPr/>
            <p:nvPr/>
          </p:nvSpPr>
          <p:spPr>
            <a:xfrm rot="3519061" flipV="1">
              <a:off x="8356968" y="2093614"/>
              <a:ext cx="2677677" cy="49967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8083278" y="841195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اسم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8353937" y="1525910"/>
            <a:ext cx="2802864" cy="1096452"/>
            <a:chOff x="7786168" y="-6643"/>
            <a:chExt cx="2415914" cy="1096452"/>
          </a:xfrm>
        </p:grpSpPr>
        <p:sp>
          <p:nvSpPr>
            <p:cNvPr id="66" name="Freeform 65"/>
            <p:cNvSpPr/>
            <p:nvPr/>
          </p:nvSpPr>
          <p:spPr>
            <a:xfrm rot="2195439" flipV="1">
              <a:off x="8641522" y="510107"/>
              <a:ext cx="1560560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7" name="Freeform 66"/>
            <p:cNvSpPr/>
            <p:nvPr/>
          </p:nvSpPr>
          <p:spPr>
            <a:xfrm>
              <a:off x="7786168" y="-6643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فعل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8363060" y="2648299"/>
            <a:ext cx="2743847" cy="793912"/>
            <a:chOff x="7482566" y="585301"/>
            <a:chExt cx="2688514" cy="793912"/>
          </a:xfrm>
        </p:grpSpPr>
        <p:sp>
          <p:nvSpPr>
            <p:cNvPr id="69" name="Freeform 68"/>
            <p:cNvSpPr/>
            <p:nvPr/>
          </p:nvSpPr>
          <p:spPr>
            <a:xfrm rot="21177438" flipV="1">
              <a:off x="8664517" y="585301"/>
              <a:ext cx="1506563" cy="57970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>
              <a:off x="7482566" y="643190"/>
              <a:ext cx="1213957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ضمیر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61" name="Freeform 60"/>
          <p:cNvSpPr/>
          <p:nvPr/>
        </p:nvSpPr>
        <p:spPr>
          <a:xfrm>
            <a:off x="10777335" y="2108237"/>
            <a:ext cx="1249805" cy="1491589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انواع واژه</a:t>
            </a:r>
            <a:endParaRPr lang="en-US" sz="2400" b="1" kern="1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115909" y="228948"/>
            <a:ext cx="8165467" cy="778338"/>
            <a:chOff x="-688225" y="2670224"/>
            <a:chExt cx="3605718" cy="778338"/>
          </a:xfrm>
        </p:grpSpPr>
        <p:sp>
          <p:nvSpPr>
            <p:cNvPr id="60" name="Freeform 59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-688225" y="2670224"/>
              <a:ext cx="3080105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واژه ای که برای نامیدن کسی یا چیزی یا حیوانی یا مکانی یا مفهومی به کار می رود</a:t>
              </a:r>
              <a:endParaRPr lang="en-US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15909" y="1463005"/>
            <a:ext cx="8160978" cy="778338"/>
            <a:chOff x="-844004" y="2670224"/>
            <a:chExt cx="3761497" cy="778338"/>
          </a:xfrm>
        </p:grpSpPr>
        <p:sp>
          <p:nvSpPr>
            <p:cNvPr id="82" name="Freeform 81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3" name="Freeform 82"/>
            <p:cNvSpPr/>
            <p:nvPr/>
          </p:nvSpPr>
          <p:spPr>
            <a:xfrm>
              <a:off x="-844004" y="2670224"/>
              <a:ext cx="3235884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واژه ای که در پایان جمله می آید و انجام کاری یا روی دادن حالتی را در یک زمان مشخص نشان می دهد.</a:t>
              </a:r>
              <a:endParaRPr lang="en-US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15910" y="2622512"/>
            <a:ext cx="8141822" cy="778338"/>
            <a:chOff x="-835175" y="2670224"/>
            <a:chExt cx="3752668" cy="778338"/>
          </a:xfrm>
        </p:grpSpPr>
        <p:sp>
          <p:nvSpPr>
            <p:cNvPr id="85" name="Freeform 84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6" name="Freeform 85"/>
            <p:cNvSpPr/>
            <p:nvPr/>
          </p:nvSpPr>
          <p:spPr>
            <a:xfrm>
              <a:off x="-835175" y="2670224"/>
              <a:ext cx="3227055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واژه ای که به جای اسم می نشیند و از تکرار جلوگیری می کند.</a:t>
              </a:r>
              <a:endParaRPr lang="en-US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15910" y="3895373"/>
            <a:ext cx="8165432" cy="778338"/>
            <a:chOff x="-846057" y="2670224"/>
            <a:chExt cx="3763550" cy="778338"/>
          </a:xfrm>
        </p:grpSpPr>
        <p:sp>
          <p:nvSpPr>
            <p:cNvPr id="25" name="Freeform 24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-846057" y="2670224"/>
              <a:ext cx="3237937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واژه ای که به همراه اسمی می آید و حالت و چگونگی اسم قبل از خود را بیان می کند.</a:t>
              </a:r>
              <a:endParaRPr lang="en-US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15910" y="5058390"/>
            <a:ext cx="8141822" cy="778338"/>
            <a:chOff x="-835175" y="2670224"/>
            <a:chExt cx="3752668" cy="778338"/>
          </a:xfrm>
        </p:grpSpPr>
        <p:sp>
          <p:nvSpPr>
            <p:cNvPr id="31" name="Freeform 30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-835175" y="2670224"/>
              <a:ext cx="3227055" cy="778338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واژه ای که در جمله می آید و یکی از اجزای جمله را به مفهوم خودش وابسته می کند.</a:t>
              </a:r>
              <a:endParaRPr lang="en-US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921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9963794" y="2867184"/>
            <a:ext cx="2005359" cy="1549073"/>
            <a:chOff x="7818292" y="-725291"/>
            <a:chExt cx="1964918" cy="1549073"/>
          </a:xfrm>
        </p:grpSpPr>
        <p:sp>
          <p:nvSpPr>
            <p:cNvPr id="22" name="Freeform 21"/>
            <p:cNvSpPr/>
            <p:nvPr/>
          </p:nvSpPr>
          <p:spPr>
            <a:xfrm rot="18840129" flipV="1">
              <a:off x="8822905" y="-332998"/>
              <a:ext cx="1352598" cy="568012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7818292" y="87759"/>
              <a:ext cx="1213957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ترکیب اضافی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9963794" y="627931"/>
            <a:ext cx="1978034" cy="2547697"/>
            <a:chOff x="8152497" y="-682660"/>
            <a:chExt cx="1704956" cy="2547697"/>
          </a:xfrm>
        </p:grpSpPr>
        <p:sp>
          <p:nvSpPr>
            <p:cNvPr id="66" name="Freeform 65"/>
            <p:cNvSpPr/>
            <p:nvPr/>
          </p:nvSpPr>
          <p:spPr>
            <a:xfrm rot="3885068" flipV="1">
              <a:off x="8471961" y="479545"/>
              <a:ext cx="2271313" cy="499671"/>
            </a:xfrm>
            <a:custGeom>
              <a:avLst/>
              <a:gdLst>
                <a:gd name="connsiteX0" fmla="*/ 0 w 1529022"/>
                <a:gd name="connsiteY0" fmla="*/ 20214 h 40429"/>
                <a:gd name="connsiteX1" fmla="*/ 1529022 w 1529022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29022" h="40429">
                  <a:moveTo>
                    <a:pt x="1529022" y="20215"/>
                  </a:moveTo>
                  <a:lnTo>
                    <a:pt x="0" y="20215"/>
                  </a:lnTo>
                </a:path>
              </a:pathLst>
            </a:custGeom>
            <a:noFill/>
            <a:ln w="28575"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8986" tIns="-18012" rIns="738984" bIns="-1801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7" name="Freeform 66"/>
            <p:cNvSpPr/>
            <p:nvPr/>
          </p:nvSpPr>
          <p:spPr>
            <a:xfrm>
              <a:off x="8152497" y="-682660"/>
              <a:ext cx="1015108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ترکیب وصفی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516552" y="627931"/>
            <a:ext cx="2447241" cy="736023"/>
            <a:chOff x="7516552" y="627931"/>
            <a:chExt cx="2447241" cy="736023"/>
          </a:xfrm>
        </p:grpSpPr>
        <p:sp>
          <p:nvSpPr>
            <p:cNvPr id="37" name="Freeform 36"/>
            <p:cNvSpPr/>
            <p:nvPr/>
          </p:nvSpPr>
          <p:spPr>
            <a:xfrm>
              <a:off x="7516552" y="627931"/>
              <a:ext cx="1782012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اسم + صفت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9298564" y="1004290"/>
              <a:ext cx="665229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516552" y="3729559"/>
            <a:ext cx="2447240" cy="736023"/>
            <a:chOff x="7516552" y="4725851"/>
            <a:chExt cx="2447240" cy="736023"/>
          </a:xfrm>
        </p:grpSpPr>
        <p:sp>
          <p:nvSpPr>
            <p:cNvPr id="38" name="Freeform 37"/>
            <p:cNvSpPr/>
            <p:nvPr/>
          </p:nvSpPr>
          <p:spPr>
            <a:xfrm>
              <a:off x="7516552" y="4725851"/>
              <a:ext cx="1802483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اسم + اسم 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9298563" y="5039796"/>
              <a:ext cx="665229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435442" y="169136"/>
            <a:ext cx="3331098" cy="1716025"/>
            <a:chOff x="1382148" y="2336058"/>
            <a:chExt cx="1535345" cy="1716025"/>
          </a:xfrm>
        </p:grpSpPr>
        <p:sp>
          <p:nvSpPr>
            <p:cNvPr id="44" name="Freeform 43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1382148" y="2336058"/>
              <a:ext cx="1050230" cy="1716025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گل زیبا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b="1" kern="1200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دانش آموز با هوش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معلم مهربان</a:t>
              </a:r>
              <a:endParaRPr lang="en-US" b="1" kern="1200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435442" y="3440537"/>
            <a:ext cx="3387621" cy="1312745"/>
            <a:chOff x="1356096" y="2476664"/>
            <a:chExt cx="1561397" cy="1312745"/>
          </a:xfrm>
        </p:grpSpPr>
        <p:sp>
          <p:nvSpPr>
            <p:cNvPr id="47" name="Freeform 46"/>
            <p:cNvSpPr/>
            <p:nvPr/>
          </p:nvSpPr>
          <p:spPr>
            <a:xfrm>
              <a:off x="2432378" y="3087318"/>
              <a:ext cx="485115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1356096" y="2476664"/>
              <a:ext cx="1050229" cy="1312745"/>
            </a:xfrm>
            <a:custGeom>
              <a:avLst/>
              <a:gdLst>
                <a:gd name="connsiteX0" fmla="*/ 0 w 4977503"/>
                <a:gd name="connsiteY0" fmla="*/ 149373 h 1493732"/>
                <a:gd name="connsiteX1" fmla="*/ 149373 w 4977503"/>
                <a:gd name="connsiteY1" fmla="*/ 0 h 1493732"/>
                <a:gd name="connsiteX2" fmla="*/ 4828130 w 4977503"/>
                <a:gd name="connsiteY2" fmla="*/ 0 h 1493732"/>
                <a:gd name="connsiteX3" fmla="*/ 4977503 w 4977503"/>
                <a:gd name="connsiteY3" fmla="*/ 149373 h 1493732"/>
                <a:gd name="connsiteX4" fmla="*/ 4977503 w 4977503"/>
                <a:gd name="connsiteY4" fmla="*/ 1344359 h 1493732"/>
                <a:gd name="connsiteX5" fmla="*/ 4828130 w 4977503"/>
                <a:gd name="connsiteY5" fmla="*/ 1493732 h 1493732"/>
                <a:gd name="connsiteX6" fmla="*/ 149373 w 4977503"/>
                <a:gd name="connsiteY6" fmla="*/ 1493732 h 1493732"/>
                <a:gd name="connsiteX7" fmla="*/ 0 w 4977503"/>
                <a:gd name="connsiteY7" fmla="*/ 1344359 h 1493732"/>
                <a:gd name="connsiteX8" fmla="*/ 0 w 4977503"/>
                <a:gd name="connsiteY8" fmla="*/ 149373 h 149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77503" h="1493732">
                  <a:moveTo>
                    <a:pt x="0" y="149373"/>
                  </a:moveTo>
                  <a:cubicBezTo>
                    <a:pt x="0" y="66877"/>
                    <a:pt x="66877" y="0"/>
                    <a:pt x="149373" y="0"/>
                  </a:cubicBezTo>
                  <a:lnTo>
                    <a:pt x="4828130" y="0"/>
                  </a:lnTo>
                  <a:cubicBezTo>
                    <a:pt x="4910626" y="0"/>
                    <a:pt x="4977503" y="66877"/>
                    <a:pt x="4977503" y="149373"/>
                  </a:cubicBezTo>
                  <a:lnTo>
                    <a:pt x="4977503" y="1344359"/>
                  </a:lnTo>
                  <a:cubicBezTo>
                    <a:pt x="4977503" y="1426855"/>
                    <a:pt x="4910626" y="1493732"/>
                    <a:pt x="4828130" y="1493732"/>
                  </a:cubicBezTo>
                  <a:lnTo>
                    <a:pt x="149373" y="1493732"/>
                  </a:lnTo>
                  <a:cubicBezTo>
                    <a:pt x="66877" y="1493732"/>
                    <a:pt x="0" y="1426855"/>
                    <a:pt x="0" y="1344359"/>
                  </a:cubicBezTo>
                  <a:lnTo>
                    <a:pt x="0" y="14937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910" tIns="53910" rIns="53910" bIns="5391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کتاب علی</a:t>
              </a:r>
              <a:endParaRPr lang="fa-IR" b="1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کلاس </a:t>
              </a:r>
              <a:r>
                <a:rPr lang="fa-IR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فارسی</a:t>
              </a:r>
              <a:endParaRPr lang="fa-IR" b="1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سایت مدرسه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823063" y="627930"/>
            <a:ext cx="2645458" cy="736023"/>
            <a:chOff x="4823063" y="627930"/>
            <a:chExt cx="2645458" cy="736023"/>
          </a:xfrm>
        </p:grpSpPr>
        <p:sp>
          <p:nvSpPr>
            <p:cNvPr id="41" name="Freeform 40"/>
            <p:cNvSpPr/>
            <p:nvPr/>
          </p:nvSpPr>
          <p:spPr>
            <a:xfrm>
              <a:off x="4823063" y="627930"/>
              <a:ext cx="1802483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موصوف + صفت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6625547" y="1020210"/>
              <a:ext cx="842974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823063" y="3729558"/>
            <a:ext cx="2645457" cy="736023"/>
            <a:chOff x="4823063" y="4725850"/>
            <a:chExt cx="2645457" cy="736023"/>
          </a:xfrm>
        </p:grpSpPr>
        <p:sp>
          <p:nvSpPr>
            <p:cNvPr id="42" name="Freeform 41"/>
            <p:cNvSpPr/>
            <p:nvPr/>
          </p:nvSpPr>
          <p:spPr>
            <a:xfrm>
              <a:off x="4823063" y="4725850"/>
              <a:ext cx="1802483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مضاف + مضاف الیه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6625546" y="5055716"/>
              <a:ext cx="842974" cy="45719"/>
            </a:xfrm>
            <a:custGeom>
              <a:avLst/>
              <a:gdLst>
                <a:gd name="connsiteX0" fmla="*/ 0 w 1194985"/>
                <a:gd name="connsiteY0" fmla="*/ 20214 h 40429"/>
                <a:gd name="connsiteX1" fmla="*/ 1194985 w 1194985"/>
                <a:gd name="connsiteY1" fmla="*/ 20214 h 4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4985" h="40429">
                  <a:moveTo>
                    <a:pt x="1194985" y="20215"/>
                  </a:moveTo>
                  <a:lnTo>
                    <a:pt x="0" y="20215"/>
                  </a:lnTo>
                </a:path>
              </a:pathLst>
            </a:cu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580318" tIns="-9658" rIns="580318" bIns="-966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b="1" kern="120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09620" y="1363953"/>
            <a:ext cx="6763167" cy="1826816"/>
            <a:chOff x="3809620" y="1363953"/>
            <a:chExt cx="6763167" cy="1826816"/>
          </a:xfrm>
        </p:grpSpPr>
        <p:sp>
          <p:nvSpPr>
            <p:cNvPr id="52" name="Freeform 51"/>
            <p:cNvSpPr/>
            <p:nvPr/>
          </p:nvSpPr>
          <p:spPr>
            <a:xfrm>
              <a:off x="3809620" y="1826653"/>
              <a:ext cx="3982011" cy="1364116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اسمی که توسط صفت توصیف می شود. در این ترکیب صفت ،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حالت</a:t>
              </a: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 و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مقدار</a:t>
              </a: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 و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خصوصیت</a:t>
              </a: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 و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ویژگی</a:t>
              </a: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 اسم را بیان می کند.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cxnSp>
          <p:nvCxnSpPr>
            <p:cNvPr id="7" name="Elbow Connector 6"/>
            <p:cNvCxnSpPr/>
            <p:nvPr/>
          </p:nvCxnSpPr>
          <p:spPr>
            <a:xfrm rot="10800000" flipV="1">
              <a:off x="7811776" y="1363953"/>
              <a:ext cx="2761011" cy="1256417"/>
            </a:xfrm>
            <a:prstGeom prst="bentConnector3">
              <a:avLst>
                <a:gd name="adj1" fmla="val -914"/>
              </a:avLst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809619" y="4442039"/>
            <a:ext cx="6743022" cy="1722758"/>
            <a:chOff x="3809619" y="4442039"/>
            <a:chExt cx="6743022" cy="1722758"/>
          </a:xfrm>
        </p:grpSpPr>
        <p:sp>
          <p:nvSpPr>
            <p:cNvPr id="54" name="Freeform 53"/>
            <p:cNvSpPr/>
            <p:nvPr/>
          </p:nvSpPr>
          <p:spPr>
            <a:xfrm>
              <a:off x="3809619" y="4800681"/>
              <a:ext cx="3982011" cy="1364116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اسمی که به دنبال اسم دیگر می آید و آن را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کامل</a:t>
              </a: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 می کند. از مفهوم این ترکیب نوعی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حالت مالکیت </a:t>
              </a:r>
              <a:r>
                <a:rPr lang="fa-IR" sz="20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احساس می شود.</a:t>
              </a:r>
              <a:endParaRPr lang="en-US" sz="20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cxnSp>
          <p:nvCxnSpPr>
            <p:cNvPr id="59" name="Elbow Connector 58"/>
            <p:cNvCxnSpPr/>
            <p:nvPr/>
          </p:nvCxnSpPr>
          <p:spPr>
            <a:xfrm rot="10800000" flipV="1">
              <a:off x="7791630" y="4442039"/>
              <a:ext cx="2761011" cy="1256417"/>
            </a:xfrm>
            <a:prstGeom prst="bentConnector3">
              <a:avLst>
                <a:gd name="adj1" fmla="val -914"/>
              </a:avLst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762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971468" y="2806662"/>
            <a:ext cx="3820878" cy="783150"/>
            <a:chOff x="7320610" y="627930"/>
            <a:chExt cx="3820878" cy="783150"/>
          </a:xfrm>
        </p:grpSpPr>
        <p:sp>
          <p:nvSpPr>
            <p:cNvPr id="67" name="Freeform 66"/>
            <p:cNvSpPr/>
            <p:nvPr/>
          </p:nvSpPr>
          <p:spPr>
            <a:xfrm>
              <a:off x="9963793" y="675057"/>
              <a:ext cx="1177695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ترکیب وصفی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320610" y="627930"/>
              <a:ext cx="2645458" cy="736023"/>
              <a:chOff x="4823063" y="627930"/>
              <a:chExt cx="2645458" cy="736023"/>
            </a:xfrm>
          </p:grpSpPr>
          <p:sp>
            <p:nvSpPr>
              <p:cNvPr id="41" name="Freeform 40"/>
              <p:cNvSpPr/>
              <p:nvPr/>
            </p:nvSpPr>
            <p:spPr>
              <a:xfrm>
                <a:off x="4823063" y="627930"/>
                <a:ext cx="1802483" cy="736023"/>
              </a:xfrm>
              <a:custGeom>
                <a:avLst/>
                <a:gdLst>
                  <a:gd name="connsiteX0" fmla="*/ 0 w 1146140"/>
                  <a:gd name="connsiteY0" fmla="*/ 102197 h 1021966"/>
                  <a:gd name="connsiteX1" fmla="*/ 102197 w 1146140"/>
                  <a:gd name="connsiteY1" fmla="*/ 0 h 1021966"/>
                  <a:gd name="connsiteX2" fmla="*/ 1043943 w 1146140"/>
                  <a:gd name="connsiteY2" fmla="*/ 0 h 1021966"/>
                  <a:gd name="connsiteX3" fmla="*/ 1146140 w 1146140"/>
                  <a:gd name="connsiteY3" fmla="*/ 102197 h 1021966"/>
                  <a:gd name="connsiteX4" fmla="*/ 1146140 w 1146140"/>
                  <a:gd name="connsiteY4" fmla="*/ 919769 h 1021966"/>
                  <a:gd name="connsiteX5" fmla="*/ 1043943 w 1146140"/>
                  <a:gd name="connsiteY5" fmla="*/ 1021966 h 1021966"/>
                  <a:gd name="connsiteX6" fmla="*/ 102197 w 1146140"/>
                  <a:gd name="connsiteY6" fmla="*/ 1021966 h 1021966"/>
                  <a:gd name="connsiteX7" fmla="*/ 0 w 1146140"/>
                  <a:gd name="connsiteY7" fmla="*/ 919769 h 1021966"/>
                  <a:gd name="connsiteX8" fmla="*/ 0 w 1146140"/>
                  <a:gd name="connsiteY8" fmla="*/ 102197 h 1021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6140" h="1021966">
                    <a:moveTo>
                      <a:pt x="0" y="102197"/>
                    </a:moveTo>
                    <a:cubicBezTo>
                      <a:pt x="0" y="45755"/>
                      <a:pt x="45755" y="0"/>
                      <a:pt x="102197" y="0"/>
                    </a:cubicBezTo>
                    <a:lnTo>
                      <a:pt x="1043943" y="0"/>
                    </a:lnTo>
                    <a:cubicBezTo>
                      <a:pt x="1100385" y="0"/>
                      <a:pt x="1146140" y="45755"/>
                      <a:pt x="1146140" y="102197"/>
                    </a:cubicBezTo>
                    <a:lnTo>
                      <a:pt x="1146140" y="919769"/>
                    </a:lnTo>
                    <a:cubicBezTo>
                      <a:pt x="1146140" y="976211"/>
                      <a:pt x="1100385" y="1021966"/>
                      <a:pt x="1043943" y="1021966"/>
                    </a:cubicBezTo>
                    <a:lnTo>
                      <a:pt x="102197" y="1021966"/>
                    </a:lnTo>
                    <a:cubicBezTo>
                      <a:pt x="45755" y="1021966"/>
                      <a:pt x="0" y="976211"/>
                      <a:pt x="0" y="919769"/>
                    </a:cubicBezTo>
                    <a:lnTo>
                      <a:pt x="0" y="102197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9457" tIns="39457" rIns="39457" bIns="39457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a-IR" sz="2000" b="1" dirty="0" smtClean="0">
                    <a:solidFill>
                      <a:sysClr val="windowText" lastClr="000000"/>
                    </a:solidFill>
                    <a:cs typeface="B Nazanin" panose="00000400000000000000" pitchFamily="2" charset="-78"/>
                  </a:rPr>
                  <a:t>موصوف + صفت</a:t>
                </a:r>
                <a:endParaRPr lang="en-US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6625547" y="1020210"/>
                <a:ext cx="842974" cy="45719"/>
              </a:xfrm>
              <a:custGeom>
                <a:avLst/>
                <a:gdLst>
                  <a:gd name="connsiteX0" fmla="*/ 0 w 1194985"/>
                  <a:gd name="connsiteY0" fmla="*/ 20214 h 40429"/>
                  <a:gd name="connsiteX1" fmla="*/ 1194985 w 1194985"/>
                  <a:gd name="connsiteY1" fmla="*/ 20214 h 40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94985" h="40429">
                    <a:moveTo>
                      <a:pt x="1194985" y="20215"/>
                    </a:moveTo>
                    <a:lnTo>
                      <a:pt x="0" y="20215"/>
                    </a:lnTo>
                  </a:path>
                </a:pathLst>
              </a:custGeom>
              <a:ln w="381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580318" tIns="-9658" rIns="580318" bIns="-9661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700" b="1" kern="1200">
                  <a:solidFill>
                    <a:sysClr val="windowText" lastClr="000000"/>
                  </a:solidFill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892515" y="2853789"/>
            <a:ext cx="3882125" cy="785347"/>
            <a:chOff x="7320610" y="3680234"/>
            <a:chExt cx="3882125" cy="785347"/>
          </a:xfrm>
        </p:grpSpPr>
        <p:sp>
          <p:nvSpPr>
            <p:cNvPr id="23" name="Freeform 22"/>
            <p:cNvSpPr/>
            <p:nvPr/>
          </p:nvSpPr>
          <p:spPr>
            <a:xfrm>
              <a:off x="9963793" y="3680234"/>
              <a:ext cx="1238942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ترکیب اضافی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7320610" y="3729558"/>
              <a:ext cx="2645457" cy="736023"/>
              <a:chOff x="4823063" y="4725850"/>
              <a:chExt cx="2645457" cy="736023"/>
            </a:xfrm>
          </p:grpSpPr>
          <p:sp>
            <p:nvSpPr>
              <p:cNvPr id="42" name="Freeform 41"/>
              <p:cNvSpPr/>
              <p:nvPr/>
            </p:nvSpPr>
            <p:spPr>
              <a:xfrm>
                <a:off x="4823063" y="4725850"/>
                <a:ext cx="1802483" cy="736023"/>
              </a:xfrm>
              <a:custGeom>
                <a:avLst/>
                <a:gdLst>
                  <a:gd name="connsiteX0" fmla="*/ 0 w 1146140"/>
                  <a:gd name="connsiteY0" fmla="*/ 102197 h 1021966"/>
                  <a:gd name="connsiteX1" fmla="*/ 102197 w 1146140"/>
                  <a:gd name="connsiteY1" fmla="*/ 0 h 1021966"/>
                  <a:gd name="connsiteX2" fmla="*/ 1043943 w 1146140"/>
                  <a:gd name="connsiteY2" fmla="*/ 0 h 1021966"/>
                  <a:gd name="connsiteX3" fmla="*/ 1146140 w 1146140"/>
                  <a:gd name="connsiteY3" fmla="*/ 102197 h 1021966"/>
                  <a:gd name="connsiteX4" fmla="*/ 1146140 w 1146140"/>
                  <a:gd name="connsiteY4" fmla="*/ 919769 h 1021966"/>
                  <a:gd name="connsiteX5" fmla="*/ 1043943 w 1146140"/>
                  <a:gd name="connsiteY5" fmla="*/ 1021966 h 1021966"/>
                  <a:gd name="connsiteX6" fmla="*/ 102197 w 1146140"/>
                  <a:gd name="connsiteY6" fmla="*/ 1021966 h 1021966"/>
                  <a:gd name="connsiteX7" fmla="*/ 0 w 1146140"/>
                  <a:gd name="connsiteY7" fmla="*/ 919769 h 1021966"/>
                  <a:gd name="connsiteX8" fmla="*/ 0 w 1146140"/>
                  <a:gd name="connsiteY8" fmla="*/ 102197 h 1021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6140" h="1021966">
                    <a:moveTo>
                      <a:pt x="0" y="102197"/>
                    </a:moveTo>
                    <a:cubicBezTo>
                      <a:pt x="0" y="45755"/>
                      <a:pt x="45755" y="0"/>
                      <a:pt x="102197" y="0"/>
                    </a:cubicBezTo>
                    <a:lnTo>
                      <a:pt x="1043943" y="0"/>
                    </a:lnTo>
                    <a:cubicBezTo>
                      <a:pt x="1100385" y="0"/>
                      <a:pt x="1146140" y="45755"/>
                      <a:pt x="1146140" y="102197"/>
                    </a:cubicBezTo>
                    <a:lnTo>
                      <a:pt x="1146140" y="919769"/>
                    </a:lnTo>
                    <a:cubicBezTo>
                      <a:pt x="1146140" y="976211"/>
                      <a:pt x="1100385" y="1021966"/>
                      <a:pt x="1043943" y="1021966"/>
                    </a:cubicBezTo>
                    <a:lnTo>
                      <a:pt x="102197" y="1021966"/>
                    </a:lnTo>
                    <a:cubicBezTo>
                      <a:pt x="45755" y="1021966"/>
                      <a:pt x="0" y="976211"/>
                      <a:pt x="0" y="919769"/>
                    </a:cubicBezTo>
                    <a:lnTo>
                      <a:pt x="0" y="102197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9457" tIns="39457" rIns="39457" bIns="39457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a-IR" sz="2000" b="1" dirty="0" smtClean="0">
                    <a:solidFill>
                      <a:sysClr val="windowText" lastClr="000000"/>
                    </a:solidFill>
                    <a:cs typeface="B Nazanin" panose="00000400000000000000" pitchFamily="2" charset="-78"/>
                  </a:rPr>
                  <a:t>مضاف + مضاف الیه</a:t>
                </a:r>
                <a:endParaRPr lang="en-US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6625546" y="5055716"/>
                <a:ext cx="842974" cy="45719"/>
              </a:xfrm>
              <a:custGeom>
                <a:avLst/>
                <a:gdLst>
                  <a:gd name="connsiteX0" fmla="*/ 0 w 1194985"/>
                  <a:gd name="connsiteY0" fmla="*/ 20214 h 40429"/>
                  <a:gd name="connsiteX1" fmla="*/ 1194985 w 1194985"/>
                  <a:gd name="connsiteY1" fmla="*/ 20214 h 40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94985" h="40429">
                    <a:moveTo>
                      <a:pt x="1194985" y="20215"/>
                    </a:moveTo>
                    <a:lnTo>
                      <a:pt x="0" y="20215"/>
                    </a:lnTo>
                  </a:path>
                </a:pathLst>
              </a:custGeom>
              <a:ln w="381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580318" tIns="-9658" rIns="580318" bIns="-9661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700" b="1" kern="1200">
                  <a:solidFill>
                    <a:sysClr val="windowText" lastClr="000000"/>
                  </a:solidFill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7861111" y="177940"/>
            <a:ext cx="4216147" cy="1015663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 rtl="1"/>
            <a:r>
              <a:rPr lang="fa-IR" sz="6000" b="1" dirty="0" smtClean="0">
                <a:ln/>
                <a:solidFill>
                  <a:schemeClr val="accent4"/>
                </a:solidFill>
                <a:cs typeface="B Davat" panose="00000400000000000000" pitchFamily="2" charset="-78"/>
              </a:rPr>
              <a:t>راه های تشخیص:</a:t>
            </a:r>
            <a:endParaRPr lang="fa-IR" sz="6000" b="1" dirty="0">
              <a:ln/>
              <a:solidFill>
                <a:schemeClr val="accent4"/>
              </a:solidFill>
              <a:cs typeface="B Davat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60060" y="1279719"/>
            <a:ext cx="1045287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Nazanin" panose="00000400000000000000" pitchFamily="2" charset="-78"/>
              </a:rPr>
              <a:t>راه اول: برای تشخیص ترکیب های وصفی از ترکیب های اضافی باید به نوع کلمات هر ترکیب توجه کنیم.</a:t>
            </a:r>
            <a:endParaRPr lang="fa-IR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5705473" y="3898446"/>
            <a:ext cx="1362045" cy="569970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گل </a:t>
            </a:r>
            <a:r>
              <a:rPr lang="fa-IR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زیبا</a:t>
            </a:r>
            <a:endParaRPr lang="fa-IR" b="1" dirty="0" smtClean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5705473" y="4543868"/>
            <a:ext cx="1362045" cy="569970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سایت مدرسه</a:t>
            </a:r>
            <a:endParaRPr lang="fa-IR" b="1" dirty="0" smtClean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5705472" y="5264742"/>
            <a:ext cx="1362045" cy="569970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معلم مهربان</a:t>
            </a:r>
            <a:endParaRPr lang="fa-IR" b="1" dirty="0" smtClean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266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4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6 L 0.3168 -0.0050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81481E-6 L -0.35925 -0.0189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69" y="-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22222E-6 L 0.31797 -0.0069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98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971468" y="2806662"/>
            <a:ext cx="3820878" cy="783150"/>
            <a:chOff x="7320610" y="627930"/>
            <a:chExt cx="3820878" cy="783150"/>
          </a:xfrm>
        </p:grpSpPr>
        <p:sp>
          <p:nvSpPr>
            <p:cNvPr id="67" name="Freeform 66"/>
            <p:cNvSpPr/>
            <p:nvPr/>
          </p:nvSpPr>
          <p:spPr>
            <a:xfrm>
              <a:off x="9963793" y="675057"/>
              <a:ext cx="1177695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ترکیب وصفی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320610" y="627930"/>
              <a:ext cx="2645458" cy="736023"/>
              <a:chOff x="4823063" y="627930"/>
              <a:chExt cx="2645458" cy="736023"/>
            </a:xfrm>
          </p:grpSpPr>
          <p:sp>
            <p:nvSpPr>
              <p:cNvPr id="41" name="Freeform 40"/>
              <p:cNvSpPr/>
              <p:nvPr/>
            </p:nvSpPr>
            <p:spPr>
              <a:xfrm>
                <a:off x="4823063" y="627930"/>
                <a:ext cx="1802483" cy="736023"/>
              </a:xfrm>
              <a:custGeom>
                <a:avLst/>
                <a:gdLst>
                  <a:gd name="connsiteX0" fmla="*/ 0 w 1146140"/>
                  <a:gd name="connsiteY0" fmla="*/ 102197 h 1021966"/>
                  <a:gd name="connsiteX1" fmla="*/ 102197 w 1146140"/>
                  <a:gd name="connsiteY1" fmla="*/ 0 h 1021966"/>
                  <a:gd name="connsiteX2" fmla="*/ 1043943 w 1146140"/>
                  <a:gd name="connsiteY2" fmla="*/ 0 h 1021966"/>
                  <a:gd name="connsiteX3" fmla="*/ 1146140 w 1146140"/>
                  <a:gd name="connsiteY3" fmla="*/ 102197 h 1021966"/>
                  <a:gd name="connsiteX4" fmla="*/ 1146140 w 1146140"/>
                  <a:gd name="connsiteY4" fmla="*/ 919769 h 1021966"/>
                  <a:gd name="connsiteX5" fmla="*/ 1043943 w 1146140"/>
                  <a:gd name="connsiteY5" fmla="*/ 1021966 h 1021966"/>
                  <a:gd name="connsiteX6" fmla="*/ 102197 w 1146140"/>
                  <a:gd name="connsiteY6" fmla="*/ 1021966 h 1021966"/>
                  <a:gd name="connsiteX7" fmla="*/ 0 w 1146140"/>
                  <a:gd name="connsiteY7" fmla="*/ 919769 h 1021966"/>
                  <a:gd name="connsiteX8" fmla="*/ 0 w 1146140"/>
                  <a:gd name="connsiteY8" fmla="*/ 102197 h 1021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6140" h="1021966">
                    <a:moveTo>
                      <a:pt x="0" y="102197"/>
                    </a:moveTo>
                    <a:cubicBezTo>
                      <a:pt x="0" y="45755"/>
                      <a:pt x="45755" y="0"/>
                      <a:pt x="102197" y="0"/>
                    </a:cubicBezTo>
                    <a:lnTo>
                      <a:pt x="1043943" y="0"/>
                    </a:lnTo>
                    <a:cubicBezTo>
                      <a:pt x="1100385" y="0"/>
                      <a:pt x="1146140" y="45755"/>
                      <a:pt x="1146140" y="102197"/>
                    </a:cubicBezTo>
                    <a:lnTo>
                      <a:pt x="1146140" y="919769"/>
                    </a:lnTo>
                    <a:cubicBezTo>
                      <a:pt x="1146140" y="976211"/>
                      <a:pt x="1100385" y="1021966"/>
                      <a:pt x="1043943" y="1021966"/>
                    </a:cubicBezTo>
                    <a:lnTo>
                      <a:pt x="102197" y="1021966"/>
                    </a:lnTo>
                    <a:cubicBezTo>
                      <a:pt x="45755" y="1021966"/>
                      <a:pt x="0" y="976211"/>
                      <a:pt x="0" y="919769"/>
                    </a:cubicBezTo>
                    <a:lnTo>
                      <a:pt x="0" y="102197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9457" tIns="39457" rIns="39457" bIns="39457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a-IR" sz="2000" b="1" dirty="0" smtClean="0">
                    <a:solidFill>
                      <a:sysClr val="windowText" lastClr="000000"/>
                    </a:solidFill>
                    <a:cs typeface="B Nazanin" panose="00000400000000000000" pitchFamily="2" charset="-78"/>
                  </a:rPr>
                  <a:t>موصوف + صفت</a:t>
                </a:r>
                <a:endParaRPr lang="en-US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6625547" y="1020210"/>
                <a:ext cx="842974" cy="45719"/>
              </a:xfrm>
              <a:custGeom>
                <a:avLst/>
                <a:gdLst>
                  <a:gd name="connsiteX0" fmla="*/ 0 w 1194985"/>
                  <a:gd name="connsiteY0" fmla="*/ 20214 h 40429"/>
                  <a:gd name="connsiteX1" fmla="*/ 1194985 w 1194985"/>
                  <a:gd name="connsiteY1" fmla="*/ 20214 h 40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94985" h="40429">
                    <a:moveTo>
                      <a:pt x="1194985" y="20215"/>
                    </a:moveTo>
                    <a:lnTo>
                      <a:pt x="0" y="20215"/>
                    </a:lnTo>
                  </a:path>
                </a:pathLst>
              </a:custGeom>
              <a:ln w="381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580318" tIns="-9658" rIns="580318" bIns="-9661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700" b="1" kern="1200">
                  <a:solidFill>
                    <a:sysClr val="windowText" lastClr="000000"/>
                  </a:solidFill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892515" y="2853789"/>
            <a:ext cx="3882125" cy="785347"/>
            <a:chOff x="7320610" y="3680234"/>
            <a:chExt cx="3882125" cy="785347"/>
          </a:xfrm>
        </p:grpSpPr>
        <p:sp>
          <p:nvSpPr>
            <p:cNvPr id="23" name="Freeform 22"/>
            <p:cNvSpPr/>
            <p:nvPr/>
          </p:nvSpPr>
          <p:spPr>
            <a:xfrm>
              <a:off x="9963793" y="3680234"/>
              <a:ext cx="1238942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ترکیب اضافی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7320610" y="3729558"/>
              <a:ext cx="2645457" cy="736023"/>
              <a:chOff x="4823063" y="4725850"/>
              <a:chExt cx="2645457" cy="736023"/>
            </a:xfrm>
          </p:grpSpPr>
          <p:sp>
            <p:nvSpPr>
              <p:cNvPr id="42" name="Freeform 41"/>
              <p:cNvSpPr/>
              <p:nvPr/>
            </p:nvSpPr>
            <p:spPr>
              <a:xfrm>
                <a:off x="4823063" y="4725850"/>
                <a:ext cx="1802483" cy="736023"/>
              </a:xfrm>
              <a:custGeom>
                <a:avLst/>
                <a:gdLst>
                  <a:gd name="connsiteX0" fmla="*/ 0 w 1146140"/>
                  <a:gd name="connsiteY0" fmla="*/ 102197 h 1021966"/>
                  <a:gd name="connsiteX1" fmla="*/ 102197 w 1146140"/>
                  <a:gd name="connsiteY1" fmla="*/ 0 h 1021966"/>
                  <a:gd name="connsiteX2" fmla="*/ 1043943 w 1146140"/>
                  <a:gd name="connsiteY2" fmla="*/ 0 h 1021966"/>
                  <a:gd name="connsiteX3" fmla="*/ 1146140 w 1146140"/>
                  <a:gd name="connsiteY3" fmla="*/ 102197 h 1021966"/>
                  <a:gd name="connsiteX4" fmla="*/ 1146140 w 1146140"/>
                  <a:gd name="connsiteY4" fmla="*/ 919769 h 1021966"/>
                  <a:gd name="connsiteX5" fmla="*/ 1043943 w 1146140"/>
                  <a:gd name="connsiteY5" fmla="*/ 1021966 h 1021966"/>
                  <a:gd name="connsiteX6" fmla="*/ 102197 w 1146140"/>
                  <a:gd name="connsiteY6" fmla="*/ 1021966 h 1021966"/>
                  <a:gd name="connsiteX7" fmla="*/ 0 w 1146140"/>
                  <a:gd name="connsiteY7" fmla="*/ 919769 h 1021966"/>
                  <a:gd name="connsiteX8" fmla="*/ 0 w 1146140"/>
                  <a:gd name="connsiteY8" fmla="*/ 102197 h 1021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6140" h="1021966">
                    <a:moveTo>
                      <a:pt x="0" y="102197"/>
                    </a:moveTo>
                    <a:cubicBezTo>
                      <a:pt x="0" y="45755"/>
                      <a:pt x="45755" y="0"/>
                      <a:pt x="102197" y="0"/>
                    </a:cubicBezTo>
                    <a:lnTo>
                      <a:pt x="1043943" y="0"/>
                    </a:lnTo>
                    <a:cubicBezTo>
                      <a:pt x="1100385" y="0"/>
                      <a:pt x="1146140" y="45755"/>
                      <a:pt x="1146140" y="102197"/>
                    </a:cubicBezTo>
                    <a:lnTo>
                      <a:pt x="1146140" y="919769"/>
                    </a:lnTo>
                    <a:cubicBezTo>
                      <a:pt x="1146140" y="976211"/>
                      <a:pt x="1100385" y="1021966"/>
                      <a:pt x="1043943" y="1021966"/>
                    </a:cubicBezTo>
                    <a:lnTo>
                      <a:pt x="102197" y="1021966"/>
                    </a:lnTo>
                    <a:cubicBezTo>
                      <a:pt x="45755" y="1021966"/>
                      <a:pt x="0" y="976211"/>
                      <a:pt x="0" y="919769"/>
                    </a:cubicBezTo>
                    <a:lnTo>
                      <a:pt x="0" y="102197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9457" tIns="39457" rIns="39457" bIns="39457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a-IR" sz="2000" b="1" dirty="0" smtClean="0">
                    <a:solidFill>
                      <a:sysClr val="windowText" lastClr="000000"/>
                    </a:solidFill>
                    <a:cs typeface="B Nazanin" panose="00000400000000000000" pitchFamily="2" charset="-78"/>
                  </a:rPr>
                  <a:t>مضاف + مضاف الیه</a:t>
                </a:r>
                <a:endParaRPr lang="en-US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6625546" y="5055716"/>
                <a:ext cx="842974" cy="45719"/>
              </a:xfrm>
              <a:custGeom>
                <a:avLst/>
                <a:gdLst>
                  <a:gd name="connsiteX0" fmla="*/ 0 w 1194985"/>
                  <a:gd name="connsiteY0" fmla="*/ 20214 h 40429"/>
                  <a:gd name="connsiteX1" fmla="*/ 1194985 w 1194985"/>
                  <a:gd name="connsiteY1" fmla="*/ 20214 h 40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94985" h="40429">
                    <a:moveTo>
                      <a:pt x="1194985" y="20215"/>
                    </a:moveTo>
                    <a:lnTo>
                      <a:pt x="0" y="20215"/>
                    </a:lnTo>
                  </a:path>
                </a:pathLst>
              </a:custGeom>
              <a:ln w="381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580318" tIns="-9658" rIns="580318" bIns="-9661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700" b="1" kern="1200">
                  <a:solidFill>
                    <a:sysClr val="windowText" lastClr="000000"/>
                  </a:solidFill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7861111" y="177940"/>
            <a:ext cx="4216147" cy="1015663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 rtl="1"/>
            <a:r>
              <a:rPr lang="fa-IR" sz="6000" b="1" dirty="0" smtClean="0">
                <a:ln/>
                <a:solidFill>
                  <a:schemeClr val="accent4"/>
                </a:solidFill>
                <a:cs typeface="B Davat" panose="00000400000000000000" pitchFamily="2" charset="-78"/>
              </a:rPr>
              <a:t>راه های تشخیص:</a:t>
            </a:r>
            <a:endParaRPr lang="fa-IR" sz="6000" b="1" dirty="0">
              <a:ln/>
              <a:solidFill>
                <a:schemeClr val="accent4"/>
              </a:solidFill>
              <a:cs typeface="B Davat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60060" y="1279719"/>
            <a:ext cx="1045287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Nazanin" panose="00000400000000000000" pitchFamily="2" charset="-78"/>
              </a:rPr>
              <a:t>راه دوم: اگر به ترکیب "تر – ترین" اضافه کردیم و ترکیب معنی داشت، ترکیب ما وصفی است، در غیر این صورت ترکیب اضافی است.</a:t>
            </a:r>
            <a:endParaRPr lang="fa-IR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5705473" y="3898446"/>
            <a:ext cx="1362045" cy="569970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پسر زرنگ</a:t>
            </a:r>
            <a:endParaRPr lang="fa-IR" b="1" dirty="0" smtClean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5705473" y="4543868"/>
            <a:ext cx="1362045" cy="569970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کتاب علی</a:t>
            </a:r>
            <a:endParaRPr lang="fa-IR" b="1" dirty="0" smtClean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5705472" y="5264742"/>
            <a:ext cx="1362045" cy="569970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معلم مهربان</a:t>
            </a:r>
            <a:endParaRPr lang="fa-IR" b="1" dirty="0" smtClean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585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4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6 L 0.3168 -0.0050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81481E-6 L -0.35925 -0.0189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69" y="-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22222E-6 L 0.31797 -0.0069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98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971468" y="2806662"/>
            <a:ext cx="3820878" cy="783150"/>
            <a:chOff x="7320610" y="627930"/>
            <a:chExt cx="3820878" cy="783150"/>
          </a:xfrm>
        </p:grpSpPr>
        <p:sp>
          <p:nvSpPr>
            <p:cNvPr id="67" name="Freeform 66"/>
            <p:cNvSpPr/>
            <p:nvPr/>
          </p:nvSpPr>
          <p:spPr>
            <a:xfrm>
              <a:off x="9963793" y="675057"/>
              <a:ext cx="1177695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ترکیب وصفی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320610" y="627930"/>
              <a:ext cx="2645458" cy="736023"/>
              <a:chOff x="4823063" y="627930"/>
              <a:chExt cx="2645458" cy="736023"/>
            </a:xfrm>
          </p:grpSpPr>
          <p:sp>
            <p:nvSpPr>
              <p:cNvPr id="41" name="Freeform 40"/>
              <p:cNvSpPr/>
              <p:nvPr/>
            </p:nvSpPr>
            <p:spPr>
              <a:xfrm>
                <a:off x="4823063" y="627930"/>
                <a:ext cx="1802483" cy="736023"/>
              </a:xfrm>
              <a:custGeom>
                <a:avLst/>
                <a:gdLst>
                  <a:gd name="connsiteX0" fmla="*/ 0 w 1146140"/>
                  <a:gd name="connsiteY0" fmla="*/ 102197 h 1021966"/>
                  <a:gd name="connsiteX1" fmla="*/ 102197 w 1146140"/>
                  <a:gd name="connsiteY1" fmla="*/ 0 h 1021966"/>
                  <a:gd name="connsiteX2" fmla="*/ 1043943 w 1146140"/>
                  <a:gd name="connsiteY2" fmla="*/ 0 h 1021966"/>
                  <a:gd name="connsiteX3" fmla="*/ 1146140 w 1146140"/>
                  <a:gd name="connsiteY3" fmla="*/ 102197 h 1021966"/>
                  <a:gd name="connsiteX4" fmla="*/ 1146140 w 1146140"/>
                  <a:gd name="connsiteY4" fmla="*/ 919769 h 1021966"/>
                  <a:gd name="connsiteX5" fmla="*/ 1043943 w 1146140"/>
                  <a:gd name="connsiteY5" fmla="*/ 1021966 h 1021966"/>
                  <a:gd name="connsiteX6" fmla="*/ 102197 w 1146140"/>
                  <a:gd name="connsiteY6" fmla="*/ 1021966 h 1021966"/>
                  <a:gd name="connsiteX7" fmla="*/ 0 w 1146140"/>
                  <a:gd name="connsiteY7" fmla="*/ 919769 h 1021966"/>
                  <a:gd name="connsiteX8" fmla="*/ 0 w 1146140"/>
                  <a:gd name="connsiteY8" fmla="*/ 102197 h 1021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6140" h="1021966">
                    <a:moveTo>
                      <a:pt x="0" y="102197"/>
                    </a:moveTo>
                    <a:cubicBezTo>
                      <a:pt x="0" y="45755"/>
                      <a:pt x="45755" y="0"/>
                      <a:pt x="102197" y="0"/>
                    </a:cubicBezTo>
                    <a:lnTo>
                      <a:pt x="1043943" y="0"/>
                    </a:lnTo>
                    <a:cubicBezTo>
                      <a:pt x="1100385" y="0"/>
                      <a:pt x="1146140" y="45755"/>
                      <a:pt x="1146140" y="102197"/>
                    </a:cubicBezTo>
                    <a:lnTo>
                      <a:pt x="1146140" y="919769"/>
                    </a:lnTo>
                    <a:cubicBezTo>
                      <a:pt x="1146140" y="976211"/>
                      <a:pt x="1100385" y="1021966"/>
                      <a:pt x="1043943" y="1021966"/>
                    </a:cubicBezTo>
                    <a:lnTo>
                      <a:pt x="102197" y="1021966"/>
                    </a:lnTo>
                    <a:cubicBezTo>
                      <a:pt x="45755" y="1021966"/>
                      <a:pt x="0" y="976211"/>
                      <a:pt x="0" y="919769"/>
                    </a:cubicBezTo>
                    <a:lnTo>
                      <a:pt x="0" y="102197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9457" tIns="39457" rIns="39457" bIns="39457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a-IR" sz="2000" b="1" dirty="0" smtClean="0">
                    <a:solidFill>
                      <a:sysClr val="windowText" lastClr="000000"/>
                    </a:solidFill>
                    <a:cs typeface="B Nazanin" panose="00000400000000000000" pitchFamily="2" charset="-78"/>
                  </a:rPr>
                  <a:t>موصوف + صفت</a:t>
                </a:r>
                <a:endParaRPr lang="en-US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6625547" y="1020210"/>
                <a:ext cx="842974" cy="45719"/>
              </a:xfrm>
              <a:custGeom>
                <a:avLst/>
                <a:gdLst>
                  <a:gd name="connsiteX0" fmla="*/ 0 w 1194985"/>
                  <a:gd name="connsiteY0" fmla="*/ 20214 h 40429"/>
                  <a:gd name="connsiteX1" fmla="*/ 1194985 w 1194985"/>
                  <a:gd name="connsiteY1" fmla="*/ 20214 h 40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94985" h="40429">
                    <a:moveTo>
                      <a:pt x="1194985" y="20215"/>
                    </a:moveTo>
                    <a:lnTo>
                      <a:pt x="0" y="20215"/>
                    </a:lnTo>
                  </a:path>
                </a:pathLst>
              </a:custGeom>
              <a:ln w="381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580318" tIns="-9658" rIns="580318" bIns="-9661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700" b="1" kern="1200">
                  <a:solidFill>
                    <a:sysClr val="windowText" lastClr="000000"/>
                  </a:solidFill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892515" y="2853789"/>
            <a:ext cx="3882125" cy="785347"/>
            <a:chOff x="7320610" y="3680234"/>
            <a:chExt cx="3882125" cy="785347"/>
          </a:xfrm>
        </p:grpSpPr>
        <p:sp>
          <p:nvSpPr>
            <p:cNvPr id="23" name="Freeform 22"/>
            <p:cNvSpPr/>
            <p:nvPr/>
          </p:nvSpPr>
          <p:spPr>
            <a:xfrm>
              <a:off x="9963793" y="3680234"/>
              <a:ext cx="1238942" cy="736023"/>
            </a:xfrm>
            <a:custGeom>
              <a:avLst/>
              <a:gdLst>
                <a:gd name="connsiteX0" fmla="*/ 0 w 1146140"/>
                <a:gd name="connsiteY0" fmla="*/ 102197 h 1021966"/>
                <a:gd name="connsiteX1" fmla="*/ 102197 w 1146140"/>
                <a:gd name="connsiteY1" fmla="*/ 0 h 1021966"/>
                <a:gd name="connsiteX2" fmla="*/ 1043943 w 1146140"/>
                <a:gd name="connsiteY2" fmla="*/ 0 h 1021966"/>
                <a:gd name="connsiteX3" fmla="*/ 1146140 w 1146140"/>
                <a:gd name="connsiteY3" fmla="*/ 102197 h 1021966"/>
                <a:gd name="connsiteX4" fmla="*/ 1146140 w 1146140"/>
                <a:gd name="connsiteY4" fmla="*/ 919769 h 1021966"/>
                <a:gd name="connsiteX5" fmla="*/ 1043943 w 1146140"/>
                <a:gd name="connsiteY5" fmla="*/ 1021966 h 1021966"/>
                <a:gd name="connsiteX6" fmla="*/ 102197 w 1146140"/>
                <a:gd name="connsiteY6" fmla="*/ 1021966 h 1021966"/>
                <a:gd name="connsiteX7" fmla="*/ 0 w 1146140"/>
                <a:gd name="connsiteY7" fmla="*/ 919769 h 1021966"/>
                <a:gd name="connsiteX8" fmla="*/ 0 w 1146140"/>
                <a:gd name="connsiteY8" fmla="*/ 102197 h 102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6140" h="1021966">
                  <a:moveTo>
                    <a:pt x="0" y="102197"/>
                  </a:moveTo>
                  <a:cubicBezTo>
                    <a:pt x="0" y="45755"/>
                    <a:pt x="45755" y="0"/>
                    <a:pt x="102197" y="0"/>
                  </a:cubicBezTo>
                  <a:lnTo>
                    <a:pt x="1043943" y="0"/>
                  </a:lnTo>
                  <a:cubicBezTo>
                    <a:pt x="1100385" y="0"/>
                    <a:pt x="1146140" y="45755"/>
                    <a:pt x="1146140" y="102197"/>
                  </a:cubicBezTo>
                  <a:lnTo>
                    <a:pt x="1146140" y="919769"/>
                  </a:lnTo>
                  <a:cubicBezTo>
                    <a:pt x="1146140" y="976211"/>
                    <a:pt x="1100385" y="1021966"/>
                    <a:pt x="1043943" y="1021966"/>
                  </a:cubicBezTo>
                  <a:lnTo>
                    <a:pt x="102197" y="1021966"/>
                  </a:lnTo>
                  <a:cubicBezTo>
                    <a:pt x="45755" y="1021966"/>
                    <a:pt x="0" y="976211"/>
                    <a:pt x="0" y="919769"/>
                  </a:cubicBezTo>
                  <a:lnTo>
                    <a:pt x="0" y="1021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457" tIns="39457" rIns="39457" bIns="3945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500" b="1" dirty="0" smtClean="0">
                  <a:solidFill>
                    <a:sysClr val="windowText" lastClr="000000"/>
                  </a:solidFill>
                  <a:cs typeface="B Nazanin" panose="00000400000000000000" pitchFamily="2" charset="-78"/>
                </a:rPr>
                <a:t>ترکیب اضافی</a:t>
              </a:r>
              <a:endParaRPr lang="en-US" sz="1500" b="1" kern="1200" dirty="0">
                <a:solidFill>
                  <a:sysClr val="windowText" lastClr="000000"/>
                </a:solidFill>
                <a:cs typeface="B Nazanin" panose="00000400000000000000" pitchFamily="2" charset="-78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7320610" y="3729558"/>
              <a:ext cx="2645457" cy="736023"/>
              <a:chOff x="4823063" y="4725850"/>
              <a:chExt cx="2645457" cy="736023"/>
            </a:xfrm>
          </p:grpSpPr>
          <p:sp>
            <p:nvSpPr>
              <p:cNvPr id="42" name="Freeform 41"/>
              <p:cNvSpPr/>
              <p:nvPr/>
            </p:nvSpPr>
            <p:spPr>
              <a:xfrm>
                <a:off x="4823063" y="4725850"/>
                <a:ext cx="1802483" cy="736023"/>
              </a:xfrm>
              <a:custGeom>
                <a:avLst/>
                <a:gdLst>
                  <a:gd name="connsiteX0" fmla="*/ 0 w 1146140"/>
                  <a:gd name="connsiteY0" fmla="*/ 102197 h 1021966"/>
                  <a:gd name="connsiteX1" fmla="*/ 102197 w 1146140"/>
                  <a:gd name="connsiteY1" fmla="*/ 0 h 1021966"/>
                  <a:gd name="connsiteX2" fmla="*/ 1043943 w 1146140"/>
                  <a:gd name="connsiteY2" fmla="*/ 0 h 1021966"/>
                  <a:gd name="connsiteX3" fmla="*/ 1146140 w 1146140"/>
                  <a:gd name="connsiteY3" fmla="*/ 102197 h 1021966"/>
                  <a:gd name="connsiteX4" fmla="*/ 1146140 w 1146140"/>
                  <a:gd name="connsiteY4" fmla="*/ 919769 h 1021966"/>
                  <a:gd name="connsiteX5" fmla="*/ 1043943 w 1146140"/>
                  <a:gd name="connsiteY5" fmla="*/ 1021966 h 1021966"/>
                  <a:gd name="connsiteX6" fmla="*/ 102197 w 1146140"/>
                  <a:gd name="connsiteY6" fmla="*/ 1021966 h 1021966"/>
                  <a:gd name="connsiteX7" fmla="*/ 0 w 1146140"/>
                  <a:gd name="connsiteY7" fmla="*/ 919769 h 1021966"/>
                  <a:gd name="connsiteX8" fmla="*/ 0 w 1146140"/>
                  <a:gd name="connsiteY8" fmla="*/ 102197 h 1021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6140" h="1021966">
                    <a:moveTo>
                      <a:pt x="0" y="102197"/>
                    </a:moveTo>
                    <a:cubicBezTo>
                      <a:pt x="0" y="45755"/>
                      <a:pt x="45755" y="0"/>
                      <a:pt x="102197" y="0"/>
                    </a:cubicBezTo>
                    <a:lnTo>
                      <a:pt x="1043943" y="0"/>
                    </a:lnTo>
                    <a:cubicBezTo>
                      <a:pt x="1100385" y="0"/>
                      <a:pt x="1146140" y="45755"/>
                      <a:pt x="1146140" y="102197"/>
                    </a:cubicBezTo>
                    <a:lnTo>
                      <a:pt x="1146140" y="919769"/>
                    </a:lnTo>
                    <a:cubicBezTo>
                      <a:pt x="1146140" y="976211"/>
                      <a:pt x="1100385" y="1021966"/>
                      <a:pt x="1043943" y="1021966"/>
                    </a:cubicBezTo>
                    <a:lnTo>
                      <a:pt x="102197" y="1021966"/>
                    </a:lnTo>
                    <a:cubicBezTo>
                      <a:pt x="45755" y="1021966"/>
                      <a:pt x="0" y="976211"/>
                      <a:pt x="0" y="919769"/>
                    </a:cubicBezTo>
                    <a:lnTo>
                      <a:pt x="0" y="102197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9457" tIns="39457" rIns="39457" bIns="39457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a-IR" sz="2000" b="1" dirty="0" smtClean="0">
                    <a:solidFill>
                      <a:sysClr val="windowText" lastClr="000000"/>
                    </a:solidFill>
                    <a:cs typeface="B Nazanin" panose="00000400000000000000" pitchFamily="2" charset="-78"/>
                  </a:rPr>
                  <a:t>مضاف + مضاف الیه</a:t>
                </a:r>
                <a:endParaRPr lang="en-US" sz="2000" b="1" kern="1200" dirty="0">
                  <a:solidFill>
                    <a:sysClr val="windowText" lastClr="000000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6625546" y="5055716"/>
                <a:ext cx="842974" cy="45719"/>
              </a:xfrm>
              <a:custGeom>
                <a:avLst/>
                <a:gdLst>
                  <a:gd name="connsiteX0" fmla="*/ 0 w 1194985"/>
                  <a:gd name="connsiteY0" fmla="*/ 20214 h 40429"/>
                  <a:gd name="connsiteX1" fmla="*/ 1194985 w 1194985"/>
                  <a:gd name="connsiteY1" fmla="*/ 20214 h 40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94985" h="40429">
                    <a:moveTo>
                      <a:pt x="1194985" y="20215"/>
                    </a:moveTo>
                    <a:lnTo>
                      <a:pt x="0" y="20215"/>
                    </a:lnTo>
                  </a:path>
                </a:pathLst>
              </a:custGeom>
              <a:ln w="381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580318" tIns="-9658" rIns="580318" bIns="-9661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700" b="1" kern="1200">
                  <a:solidFill>
                    <a:sysClr val="windowText" lastClr="000000"/>
                  </a:solidFill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7861111" y="177940"/>
            <a:ext cx="4216147" cy="1015663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 rtl="1"/>
            <a:r>
              <a:rPr lang="fa-IR" sz="6000" b="1" dirty="0" smtClean="0">
                <a:ln/>
                <a:solidFill>
                  <a:schemeClr val="accent4"/>
                </a:solidFill>
                <a:cs typeface="B Davat" panose="00000400000000000000" pitchFamily="2" charset="-78"/>
              </a:rPr>
              <a:t>راه های تشخیص:</a:t>
            </a:r>
            <a:endParaRPr lang="fa-IR" sz="6000" b="1" dirty="0">
              <a:ln/>
              <a:solidFill>
                <a:schemeClr val="accent4"/>
              </a:solidFill>
              <a:cs typeface="B Davat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5094" y="1293022"/>
            <a:ext cx="1072041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Nazanin" panose="00000400000000000000" pitchFamily="2" charset="-78"/>
              </a:rPr>
              <a:t>راه سوم: اگر به آخر ترکیب فعلهای "است – بود" اضافه کنیم و جمله معنی داشته باشد، ترکیب وصفی است، در غیر این صورت ترکیب اضافی است.</a:t>
            </a:r>
            <a:endParaRPr lang="fa-IR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5705473" y="3898446"/>
            <a:ext cx="1362045" cy="569970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پسر باهوش</a:t>
            </a:r>
            <a:endParaRPr lang="fa-IR" b="1" dirty="0" smtClean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5705473" y="4543868"/>
            <a:ext cx="1362045" cy="569970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کتاب علی</a:t>
            </a:r>
            <a:endParaRPr lang="fa-IR" b="1" dirty="0" smtClean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5705472" y="5264742"/>
            <a:ext cx="1362045" cy="569970"/>
          </a:xfrm>
          <a:custGeom>
            <a:avLst/>
            <a:gdLst>
              <a:gd name="connsiteX0" fmla="*/ 0 w 4977503"/>
              <a:gd name="connsiteY0" fmla="*/ 149373 h 1493732"/>
              <a:gd name="connsiteX1" fmla="*/ 149373 w 4977503"/>
              <a:gd name="connsiteY1" fmla="*/ 0 h 1493732"/>
              <a:gd name="connsiteX2" fmla="*/ 4828130 w 4977503"/>
              <a:gd name="connsiteY2" fmla="*/ 0 h 1493732"/>
              <a:gd name="connsiteX3" fmla="*/ 4977503 w 4977503"/>
              <a:gd name="connsiteY3" fmla="*/ 149373 h 1493732"/>
              <a:gd name="connsiteX4" fmla="*/ 4977503 w 4977503"/>
              <a:gd name="connsiteY4" fmla="*/ 1344359 h 1493732"/>
              <a:gd name="connsiteX5" fmla="*/ 4828130 w 4977503"/>
              <a:gd name="connsiteY5" fmla="*/ 1493732 h 1493732"/>
              <a:gd name="connsiteX6" fmla="*/ 149373 w 4977503"/>
              <a:gd name="connsiteY6" fmla="*/ 1493732 h 1493732"/>
              <a:gd name="connsiteX7" fmla="*/ 0 w 4977503"/>
              <a:gd name="connsiteY7" fmla="*/ 1344359 h 1493732"/>
              <a:gd name="connsiteX8" fmla="*/ 0 w 4977503"/>
              <a:gd name="connsiteY8" fmla="*/ 149373 h 149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7503" h="1493732">
                <a:moveTo>
                  <a:pt x="0" y="149373"/>
                </a:moveTo>
                <a:cubicBezTo>
                  <a:pt x="0" y="66877"/>
                  <a:pt x="66877" y="0"/>
                  <a:pt x="149373" y="0"/>
                </a:cubicBezTo>
                <a:lnTo>
                  <a:pt x="4828130" y="0"/>
                </a:lnTo>
                <a:cubicBezTo>
                  <a:pt x="4910626" y="0"/>
                  <a:pt x="4977503" y="66877"/>
                  <a:pt x="4977503" y="149373"/>
                </a:cubicBezTo>
                <a:lnTo>
                  <a:pt x="4977503" y="1344359"/>
                </a:lnTo>
                <a:cubicBezTo>
                  <a:pt x="4977503" y="1426855"/>
                  <a:pt x="4910626" y="1493732"/>
                  <a:pt x="4828130" y="1493732"/>
                </a:cubicBezTo>
                <a:lnTo>
                  <a:pt x="149373" y="1493732"/>
                </a:lnTo>
                <a:cubicBezTo>
                  <a:pt x="66877" y="1493732"/>
                  <a:pt x="0" y="1426855"/>
                  <a:pt x="0" y="1344359"/>
                </a:cubicBezTo>
                <a:lnTo>
                  <a:pt x="0" y="1493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910" tIns="53910" rIns="53910" bIns="539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b="1" dirty="0" smtClean="0">
                <a:solidFill>
                  <a:sysClr val="windowText" lastClr="000000"/>
                </a:solidFill>
                <a:cs typeface="B Nazanin" panose="00000400000000000000" pitchFamily="2" charset="-78"/>
              </a:rPr>
              <a:t>معلم مهربان</a:t>
            </a:r>
            <a:endParaRPr lang="fa-IR" b="1" dirty="0" smtClean="0">
              <a:solidFill>
                <a:sysClr val="windowText" lastClr="0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025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4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6 L 0.3168 -0.0050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81481E-6 L -0.35925 -0.0189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69" y="-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22222E-6 L 0.31797 -0.0069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98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811</TotalTime>
  <Words>660</Words>
  <Application>Microsoft Office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B Davat</vt:lpstr>
      <vt:lpstr>Arial</vt:lpstr>
      <vt:lpstr>B Nazanin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40</cp:revision>
  <dcterms:created xsi:type="dcterms:W3CDTF">2020-09-19T12:09:22Z</dcterms:created>
  <dcterms:modified xsi:type="dcterms:W3CDTF">2021-03-01T10:34:50Z</dcterms:modified>
</cp:coreProperties>
</file>