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4" r:id="rId2"/>
    <p:sldId id="265" r:id="rId3"/>
    <p:sldId id="266" r:id="rId4"/>
    <p:sldId id="267" r:id="rId5"/>
    <p:sldId id="276" r:id="rId6"/>
    <p:sldId id="277" r:id="rId7"/>
    <p:sldId id="278" r:id="rId8"/>
    <p:sldId id="275" r:id="rId9"/>
  </p:sldIdLst>
  <p:sldSz cx="12192000" cy="6858000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Calibri Light" panose="020F0302020204030204" pitchFamily="34" charset="0"/>
      <p:regular r:id="rId14"/>
      <p:italic r:id="rId15"/>
    </p:embeddedFont>
    <p:embeddedFont>
      <p:font typeface="IRAN" panose="020B0606030804020204" pitchFamily="34" charset="-78"/>
      <p:regular r:id="rId16"/>
      <p:bold r:id="rId17"/>
    </p:embeddedFont>
  </p:embeddedFontLst>
  <p:defaultTextStyle>
    <a:defPPr>
      <a:defRPr lang="fa-I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F6C9"/>
    <a:srgbClr val="93DDE9"/>
    <a:srgbClr val="F8BE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138" y="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8E666-9C7D-427A-8DE9-B7CBD0883A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6D6398-0EC6-4702-BC5C-5C45755D37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569EC6-1F00-4F9C-A568-88ED68675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080EC-88E0-4919-A4DC-B1242276C15D}" type="datetimeFigureOut">
              <a:rPr lang="fa-IR" smtClean="0"/>
              <a:t>30/07/1442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CA4A32-07D6-4AC4-8485-6D6E75972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1008C-FA99-4C11-9B0E-615F1AE59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39B2D-8016-4506-A923-DC5AB6A4D055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329365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CE83B-78AD-4995-B0B8-1009EBA58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F1F3FC-D639-4444-87AB-0E67725656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BCE78A-2202-4570-B7C8-7A19AC785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080EC-88E0-4919-A4DC-B1242276C15D}" type="datetimeFigureOut">
              <a:rPr lang="fa-IR" smtClean="0"/>
              <a:t>30/07/1442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C0DEFB-1185-44FD-B113-D4E46B417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779F7-8E2F-4515-AC4D-4C18AD180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39B2D-8016-4506-A923-DC5AB6A4D055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35711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7D9BF3-E29C-49FB-BC5B-EC9F9CB9A0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032C17-A0AF-4CBF-A077-99A2884B64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2C1013-41BE-4665-BEF4-1E954A7B1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080EC-88E0-4919-A4DC-B1242276C15D}" type="datetimeFigureOut">
              <a:rPr lang="fa-IR" smtClean="0"/>
              <a:t>30/07/1442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61644-5FD9-4696-884B-43CCF0CF3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FE3F26-0DBB-41A5-9E4C-64795F62C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39B2D-8016-4506-A923-DC5AB6A4D055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20802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AD063-1596-4C05-BEDE-AFD0AC4B8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44FA6F-637E-493E-926E-E2070C8C8E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870ED4-321A-45B1-8E26-618740AB3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080EC-88E0-4919-A4DC-B1242276C15D}" type="datetimeFigureOut">
              <a:rPr lang="fa-IR" smtClean="0"/>
              <a:t>30/07/1442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48D5EA-F46E-4E14-9E17-B1C1EB075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5E5735-2D2F-45F9-9C7B-23D26FA70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39B2D-8016-4506-A923-DC5AB6A4D055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4042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09C38-F322-4976-99CD-6CD4F684C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E6726A-5D08-4F9C-B09E-8D14183536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F2CC6C-8588-4660-8884-B43494ADB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080EC-88E0-4919-A4DC-B1242276C15D}" type="datetimeFigureOut">
              <a:rPr lang="fa-IR" smtClean="0"/>
              <a:t>30/07/1442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B0F377-6526-41F8-AE25-C3561DE1D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F5F90E-E08D-4924-AD3F-6A5A8EA44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39B2D-8016-4506-A923-DC5AB6A4D055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67909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CE80F-34F2-4623-A07D-52FCCBC6E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16603-4EDA-4A9D-ABC8-C05A5031D6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593307-4297-4AB2-81A4-BCC97A6B32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4703D8-13F9-4A25-B58A-44D0DB56E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080EC-88E0-4919-A4DC-B1242276C15D}" type="datetimeFigureOut">
              <a:rPr lang="fa-IR" smtClean="0"/>
              <a:t>30/07/1442</a:t>
            </a:fld>
            <a:endParaRPr lang="fa-I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0358BD-2620-4D7D-8299-6237695C2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382F24-C9A7-42CD-8FB5-07397D181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39B2D-8016-4506-A923-DC5AB6A4D055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95494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286AC-8A7E-46EC-A921-3EC7D0C18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C03D61-38C6-48D1-8424-BF07D802C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EED3B4-E7CD-45CE-AA31-E5D6AD2F4C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B26BDC-F6F7-401B-AD2D-08059E30EB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A3B423-D6B5-4E1B-926C-A4104F7D2D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7B0A8F-727B-4738-B8E6-FF35DB8F2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080EC-88E0-4919-A4DC-B1242276C15D}" type="datetimeFigureOut">
              <a:rPr lang="fa-IR" smtClean="0"/>
              <a:t>30/07/1442</a:t>
            </a:fld>
            <a:endParaRPr lang="fa-I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4917A5-0830-4485-A4B9-C7CC7D364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C0B431-20C2-4A04-BE08-70746FAEC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39B2D-8016-4506-A923-DC5AB6A4D055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96963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37659-F2FA-4666-84C3-A367F188A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D04616-C848-468C-AF69-25A07DC98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080EC-88E0-4919-A4DC-B1242276C15D}" type="datetimeFigureOut">
              <a:rPr lang="fa-IR" smtClean="0"/>
              <a:t>30/07/1442</a:t>
            </a:fld>
            <a:endParaRPr lang="fa-I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1E85C2-2F71-4CD4-9E57-1F596C4EE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F93B07-965B-4A67-BC57-F0C662855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39B2D-8016-4506-A923-DC5AB6A4D055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55973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AB4C35-8E6D-4624-A266-7E2ACE287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080EC-88E0-4919-A4DC-B1242276C15D}" type="datetimeFigureOut">
              <a:rPr lang="fa-IR" smtClean="0"/>
              <a:t>30/07/1442</a:t>
            </a:fld>
            <a:endParaRPr lang="fa-I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B0FA35-0056-44FF-8910-722DCB379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75BD75-FC4F-4D6F-9FB5-830DDFC84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39B2D-8016-4506-A923-DC5AB6A4D055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69344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49C75-9666-4140-B091-134D5005E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DD0F09-D3F5-4931-8315-97E3AC075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B76D97-EF31-4A43-8589-87F5338217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C3C97-766C-425E-9E05-A6A066248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080EC-88E0-4919-A4DC-B1242276C15D}" type="datetimeFigureOut">
              <a:rPr lang="fa-IR" smtClean="0"/>
              <a:t>30/07/1442</a:t>
            </a:fld>
            <a:endParaRPr lang="fa-I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E7F558-02B9-4C1C-9362-DE55D20B1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D238E2-CEA0-468C-9592-6851CC53F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39B2D-8016-4506-A923-DC5AB6A4D055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69758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3444B-59F0-4EA4-9D70-1709AF1CF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6C2ACA-EBD0-49BF-A430-F94C10E5C7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383E38-1FF2-4065-BB4F-415DFECCB9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67027D-6748-4FFF-88E6-116AC41F4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080EC-88E0-4919-A4DC-B1242276C15D}" type="datetimeFigureOut">
              <a:rPr lang="fa-IR" smtClean="0"/>
              <a:t>30/07/1442</a:t>
            </a:fld>
            <a:endParaRPr lang="fa-I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DA1B5A-F279-4487-948F-91D5F3CF1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A07270-12A6-4CBC-B795-0E9D01971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39B2D-8016-4506-A923-DC5AB6A4D055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03314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B37174-D295-4079-BA37-B9513F138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4B422A-8B53-4AE0-86F3-D96639116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596F01-15D5-4512-A010-6504E59ACF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8080EC-88E0-4919-A4DC-B1242276C15D}" type="datetimeFigureOut">
              <a:rPr lang="fa-IR" smtClean="0"/>
              <a:t>30/07/1442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C238C-7C87-41E1-9761-7C58218D1C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A69F8-C862-4D2D-8AEF-EF2F2D3B21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39B2D-8016-4506-A923-DC5AB6A4D055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61978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image" Target="../media/image9.tm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22148A-D3D5-4D36-A5D7-70616A5406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527" y="1000513"/>
            <a:ext cx="3343275" cy="1390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11259B-7C76-4783-AF42-E619B29E52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81" y="3085"/>
            <a:ext cx="3343275" cy="13906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F2B7C2-258F-494E-A215-65361288F0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0" y="3936455"/>
            <a:ext cx="12192000" cy="29184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6F543C-1B25-499F-8172-B2FD058ACE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337" y="5629597"/>
            <a:ext cx="1750020" cy="13504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4D056F0-C68F-4432-BDDE-E70DBCE86A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719" y="4902580"/>
            <a:ext cx="2529056" cy="20015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CED2EBF-024B-4A89-83BE-BD5E0FD908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741" y="5269015"/>
            <a:ext cx="4154209" cy="158898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5858C6C-AA06-4985-AE96-D81FED1354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915" y="5395690"/>
            <a:ext cx="2321126" cy="146231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C6C4EF7-C7E4-4E87-839B-4BBF9548B2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541" y="4852609"/>
            <a:ext cx="3005492" cy="20236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132A4F-AEA3-40C2-BEDA-E1938D4DC8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117" y="4834302"/>
            <a:ext cx="2019659" cy="20236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6EFD91-9486-40D6-B445-63CDA3D4F86E}"/>
              </a:ext>
            </a:extLst>
          </p:cNvPr>
          <p:cNvSpPr txBox="1"/>
          <p:nvPr/>
        </p:nvSpPr>
        <p:spPr>
          <a:xfrm>
            <a:off x="3847431" y="2734326"/>
            <a:ext cx="4497137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defRPr/>
            </a:pPr>
            <a:r>
              <a:rPr lang="fa-IR" sz="5400" dirty="0">
                <a:solidFill>
                  <a:schemeClr val="accent4"/>
                </a:solidFill>
                <a:latin typeface="Calibri" panose="020F0502020204030204"/>
                <a:cs typeface="B Koodak" panose="00000700000000000000" pitchFamily="2" charset="-78"/>
              </a:rPr>
              <a:t>گوش کن و بگو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2ADC40-4A86-4E45-B16C-5510FDF91246}"/>
              </a:ext>
            </a:extLst>
          </p:cNvPr>
          <p:cNvSpPr txBox="1"/>
          <p:nvPr/>
        </p:nvSpPr>
        <p:spPr>
          <a:xfrm>
            <a:off x="9056441" y="3027500"/>
            <a:ext cx="293969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4000" dirty="0">
                <a:solidFill>
                  <a:schemeClr val="accent1"/>
                </a:solidFill>
                <a:latin typeface="Calibri" panose="020F0502020204030204"/>
                <a:cs typeface="B Koodak" panose="00000700000000000000" pitchFamily="2" charset="-78"/>
              </a:rPr>
              <a:t>درس</a:t>
            </a:r>
            <a:r>
              <a:rPr kumimoji="0" lang="fa-IR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A EntezareZohoor 1 **" panose="00000700000000000000" pitchFamily="2" charset="-78"/>
              </a:rPr>
              <a:t> </a:t>
            </a:r>
            <a:r>
              <a:rPr lang="fa-IR" sz="4000" dirty="0">
                <a:solidFill>
                  <a:schemeClr val="accent1"/>
                </a:solidFill>
                <a:latin typeface="Calibri" panose="020F0502020204030204"/>
                <a:cs typeface="B Koodak" panose="00000700000000000000" pitchFamily="2" charset="-78"/>
              </a:rPr>
              <a:t>چهاردهم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E400C4-D76D-4B2F-B4EE-C3C1DA6B2592}"/>
              </a:ext>
            </a:extLst>
          </p:cNvPr>
          <p:cNvSpPr txBox="1"/>
          <p:nvPr/>
        </p:nvSpPr>
        <p:spPr>
          <a:xfrm>
            <a:off x="264020" y="2869282"/>
            <a:ext cx="370729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4000" noProof="0" dirty="0">
                <a:solidFill>
                  <a:srgbClr val="F32959"/>
                </a:solidFill>
                <a:latin typeface="Calibri" panose="020F0502020204030204"/>
                <a:cs typeface="B Koodak" panose="00000700000000000000" pitchFamily="2" charset="-78"/>
              </a:rPr>
              <a:t>صدای سکه</a:t>
            </a:r>
            <a:endParaRPr kumimoji="0" lang="fa-IR" sz="4000" b="0" i="0" u="none" strike="noStrike" kern="1200" cap="none" spc="0" normalizeH="0" baseline="0" noProof="0" dirty="0">
              <a:ln>
                <a:noFill/>
              </a:ln>
              <a:solidFill>
                <a:srgbClr val="F32959"/>
              </a:solidFill>
              <a:effectLst/>
              <a:uLnTx/>
              <a:uFillTx/>
              <a:latin typeface="Calibri" panose="020F0502020204030204"/>
              <a:cs typeface="B Koodak" panose="00000700000000000000" pitchFamily="2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0D46F3-706E-4C9C-98D5-724279531586}"/>
              </a:ext>
            </a:extLst>
          </p:cNvPr>
          <p:cNvSpPr txBox="1"/>
          <p:nvPr/>
        </p:nvSpPr>
        <p:spPr>
          <a:xfrm>
            <a:off x="3321162" y="1749212"/>
            <a:ext cx="5192088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B Koodak" panose="00000700000000000000" pitchFamily="2" charset="-78"/>
              </a:rPr>
              <a:t>به نام خدای مهربان</a:t>
            </a:r>
          </a:p>
        </p:txBody>
      </p:sp>
    </p:spTree>
    <p:extLst>
      <p:ext uri="{BB962C8B-B14F-4D97-AF65-F5344CB8AC3E}">
        <p14:creationId xmlns:p14="http://schemas.microsoft.com/office/powerpoint/2010/main" val="334623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50000"/>
    </mc:Choice>
    <mc:Fallback xmlns="">
      <p:transition spd="slow" advClick="0" advTm="15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4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4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44731" y="1410094"/>
            <a:ext cx="10467703" cy="4959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>
              <a:lnSpc>
                <a:spcPct val="107000"/>
              </a:lnSpc>
              <a:spcAft>
                <a:spcPts val="800"/>
              </a:spcAft>
            </a:pPr>
            <a:r>
              <a:rPr lang="ar-SA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زبان چهار اصل دارد : گوش دادن – سخن گفتن – خواندن – نوشتن </a:t>
            </a:r>
            <a:endParaRPr lang="en-US" sz="14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" rtl="1">
              <a:lnSpc>
                <a:spcPct val="107000"/>
              </a:lnSpc>
              <a:spcAft>
                <a:spcPts val="800"/>
              </a:spcAft>
            </a:pPr>
            <a:r>
              <a:rPr lang="ar-SA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از راه گوش دادن و خواندن منظور دیگران را در می یابیم . 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" rtl="1">
              <a:lnSpc>
                <a:spcPct val="107000"/>
              </a:lnSpc>
              <a:spcAft>
                <a:spcPts val="800"/>
              </a:spcAft>
            </a:pPr>
            <a:r>
              <a:rPr lang="ar-SA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از راه سخن گفتن و نوشتن دیگران را از منظور خود آگاه می کنیم 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" rtl="1">
              <a:lnSpc>
                <a:spcPct val="107000"/>
              </a:lnSpc>
              <a:spcAft>
                <a:spcPts val="800"/>
              </a:spcAft>
            </a:pPr>
            <a:r>
              <a:rPr lang="ar-SA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یکی از راه های درست فهمیدن و درک سخن دیگران خوب گوش دادن است . گوش دادن با شنیدن فرق دارد . هم اکنون که در کلاس نشسته اید صداهایی از بیرون به گوشتان می آید این شنیدن است یعنی این صداها را می شنویم اما از میان همه ی صداها فقط به صدای معلمتان توجه می کنید این گوش دادن است یعنی فقط به یک صدا دقت می کنید و هدفی دارید 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" rtl="1">
              <a:lnSpc>
                <a:spcPct val="107000"/>
              </a:lnSpc>
              <a:spcAft>
                <a:spcPts val="800"/>
              </a:spcAft>
            </a:pPr>
            <a:r>
              <a:rPr lang="ar-SA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خوب گوش دادن یعنی یک شخص با میل و اراده ی خودش به یک صدا دقت می کند و از میان دیگر صداها فقط آن را انتخاب می کند از آن صدا چیزهایی را یاد می گیرد و اگر لازم شد به آن پاسخ می دهد 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" rtl="1">
              <a:lnSpc>
                <a:spcPct val="107000"/>
              </a:lnSpc>
              <a:spcAft>
                <a:spcPts val="800"/>
              </a:spcAft>
            </a:pPr>
            <a:r>
              <a:rPr lang="ar-SA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خوب گوش دادن یک مهارت است و به تمرین زیادی نیاز دارد . ما بخشی از سواد و دانش خود را از راه خوب گوش دادن به دست می آوریم . پس باید بیشتر گوش بدیم و کم تر حرف بزنیم 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" rtl="1">
              <a:lnSpc>
                <a:spcPct val="107000"/>
              </a:lnSpc>
              <a:spcAft>
                <a:spcPts val="800"/>
              </a:spcAft>
            </a:pPr>
            <a:r>
              <a:rPr lang="ar-SA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گوش دادن ابزار یادگیری و یک اصل مهم در یادگیری و بخش جدایی ناپذیر مهارت زبانی است . تقویت گفتار نیاز به خوب گوش دادن دارد . همانطور که نوشتن کلمه ها به طور صحیح لازمه تلفظ صحیح است . به همان اندازه که درک خوانده ها مهم است . درک شنیده ها نیز اهمیت دارد . از طرفی گوش دادن یک منبع مهم کسب اطلاعات است 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marL="457200" algn="just" rtl="1">
              <a:lnSpc>
                <a:spcPct val="107000"/>
              </a:lnSpc>
              <a:spcAft>
                <a:spcPts val="800"/>
              </a:spcAft>
            </a:pPr>
            <a:r>
              <a:rPr lang="ar-SA" dirty="0"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 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A8A9A4-64BF-4AB9-A88D-DA8C1AD9817E}"/>
              </a:ext>
            </a:extLst>
          </p:cNvPr>
          <p:cNvSpPr txBox="1"/>
          <p:nvPr/>
        </p:nvSpPr>
        <p:spPr>
          <a:xfrm>
            <a:off x="964218" y="488343"/>
            <a:ext cx="1026356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3200" dirty="0">
                <a:cs typeface="B Nazanin" panose="00000400000000000000" pitchFamily="2" charset="-78"/>
              </a:rPr>
              <a:t>بیشتر از آنچه حرف می زنیم باید گوش بدهیم؛ زیرا "یک زبان داریم و دو گوش"</a:t>
            </a:r>
          </a:p>
        </p:txBody>
      </p:sp>
    </p:spTree>
    <p:extLst>
      <p:ext uri="{BB962C8B-B14F-4D97-AF65-F5344CB8AC3E}">
        <p14:creationId xmlns:p14="http://schemas.microsoft.com/office/powerpoint/2010/main" val="158325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501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F2A7B7-B8B9-4785-9F14-78708A8EA6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887" y="2545016"/>
            <a:ext cx="8438226" cy="30250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20E5C9-199B-4202-91F6-6BB68CEC1660}"/>
              </a:ext>
            </a:extLst>
          </p:cNvPr>
          <p:cNvSpPr txBox="1"/>
          <p:nvPr/>
        </p:nvSpPr>
        <p:spPr>
          <a:xfrm>
            <a:off x="8355106" y="593230"/>
            <a:ext cx="290083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4000" dirty="0">
                <a:solidFill>
                  <a:srgbClr val="00B0F0"/>
                </a:solidFill>
                <a:cs typeface="A EntezareZohoor 5 **" panose="00000700000000000000" pitchFamily="2" charset="-78"/>
              </a:rPr>
              <a:t>گوش کن و بگو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E1F671-06B7-4750-A2A7-7E05BB17271A}"/>
              </a:ext>
            </a:extLst>
          </p:cNvPr>
          <p:cNvSpPr txBox="1"/>
          <p:nvPr/>
        </p:nvSpPr>
        <p:spPr>
          <a:xfrm>
            <a:off x="1068176" y="1395887"/>
            <a:ext cx="10736003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3200" dirty="0">
                <a:cs typeface="B Nazanin" panose="00000400000000000000" pitchFamily="2" charset="-78"/>
              </a:rPr>
              <a:t>به قصّه ی "صدای سکه" که برای شما پخش می شود، با دقّت گوش دهید و براساس آن جدول زیر را در یک برگه کامل نمایید و سپس به پرسش ها پاسخ دهید.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922175-201F-4FB8-B1CB-C90464CC00D5}"/>
              </a:ext>
            </a:extLst>
          </p:cNvPr>
          <p:cNvSpPr txBox="1"/>
          <p:nvPr/>
        </p:nvSpPr>
        <p:spPr>
          <a:xfrm>
            <a:off x="1068175" y="5592901"/>
            <a:ext cx="10736003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2400" dirty="0">
                <a:cs typeface="B Nazanin" panose="00000400000000000000" pitchFamily="2" charset="-78"/>
              </a:rPr>
              <a:t>توجه: تکمیل کردن این جدول به شما کمک خواهد کرد که داستان را به صورت خلاصه و منظم در اختیار داشته باشید. حتما این جدول را برای خود تکمیل نمایید، ولی نیازی به ارسال این جدول در قسمت تکالیف نیست.</a:t>
            </a:r>
          </a:p>
        </p:txBody>
      </p:sp>
      <p:pic>
        <p:nvPicPr>
          <p:cNvPr id="2" name="شنیداری صدای سکه">
            <a:hlinkClick r:id="" action="ppaction://media"/>
            <a:extLst>
              <a:ext uri="{FF2B5EF4-FFF2-40B4-BE49-F238E27FC236}">
                <a16:creationId xmlns:a16="http://schemas.microsoft.com/office/drawing/2014/main" id="{3BCEF278-E9EF-4DFA-848E-152329ED91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6058" y="4700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26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150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4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7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247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7" grpId="1"/>
      <p:bldP spid="4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BD89D0C-C12A-4DD1-9BB0-B34BA43D8101}"/>
              </a:ext>
            </a:extLst>
          </p:cNvPr>
          <p:cNvSpPr txBox="1"/>
          <p:nvPr/>
        </p:nvSpPr>
        <p:spPr>
          <a:xfrm>
            <a:off x="4755776" y="183617"/>
            <a:ext cx="229426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4800" dirty="0">
                <a:solidFill>
                  <a:schemeClr val="accent4">
                    <a:lumMod val="60000"/>
                    <a:lumOff val="40000"/>
                  </a:schemeClr>
                </a:solidFill>
                <a:cs typeface="A EntezareZohoor 5 **" panose="00000700000000000000" pitchFamily="2" charset="-78"/>
              </a:rPr>
              <a:t>پرسش ها</a:t>
            </a:r>
          </a:p>
        </p:txBody>
      </p:sp>
      <p:sp>
        <p:nvSpPr>
          <p:cNvPr id="2" name="Star: 10 Points 1">
            <a:extLst>
              <a:ext uri="{FF2B5EF4-FFF2-40B4-BE49-F238E27FC236}">
                <a16:creationId xmlns:a16="http://schemas.microsoft.com/office/drawing/2014/main" id="{EA64F6BB-E63E-4D29-8CF3-4C9851C8D698}"/>
              </a:ext>
            </a:extLst>
          </p:cNvPr>
          <p:cNvSpPr/>
          <p:nvPr/>
        </p:nvSpPr>
        <p:spPr>
          <a:xfrm>
            <a:off x="10569389" y="1484545"/>
            <a:ext cx="1326777" cy="1443318"/>
          </a:xfrm>
          <a:prstGeom prst="star10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>
                <a:solidFill>
                  <a:schemeClr val="tx1"/>
                </a:solidFill>
                <a:cs typeface="B Koodak" panose="00000700000000000000" pitchFamily="2" charset="-78"/>
              </a:rPr>
              <a:t>سوال اول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CC6781-F327-4743-A6E0-E12ACBB2C02E}"/>
              </a:ext>
            </a:extLst>
          </p:cNvPr>
          <p:cNvSpPr txBox="1"/>
          <p:nvPr/>
        </p:nvSpPr>
        <p:spPr>
          <a:xfrm>
            <a:off x="4258236" y="2021538"/>
            <a:ext cx="587188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dirty="0">
                <a:latin typeface="IRAN" panose="020B0606030804020204" pitchFamily="34" charset="-78"/>
                <a:cs typeface="IRAN" panose="020B0606030804020204" pitchFamily="34" charset="-78"/>
              </a:rPr>
              <a:t>داستان با چه جمله هایی آغاز شده بود؟</a:t>
            </a:r>
          </a:p>
        </p:txBody>
      </p:sp>
      <p:sp>
        <p:nvSpPr>
          <p:cNvPr id="9" name="Star: 10 Points 8">
            <a:extLst>
              <a:ext uri="{FF2B5EF4-FFF2-40B4-BE49-F238E27FC236}">
                <a16:creationId xmlns:a16="http://schemas.microsoft.com/office/drawing/2014/main" id="{9CF75A7A-C939-430D-8D02-093D4A8E94E0}"/>
              </a:ext>
            </a:extLst>
          </p:cNvPr>
          <p:cNvSpPr/>
          <p:nvPr/>
        </p:nvSpPr>
        <p:spPr>
          <a:xfrm>
            <a:off x="10578354" y="2918900"/>
            <a:ext cx="1326777" cy="1443318"/>
          </a:xfrm>
          <a:prstGeom prst="star10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>
                <a:solidFill>
                  <a:schemeClr val="tx1"/>
                </a:solidFill>
                <a:cs typeface="B Koodak" panose="00000700000000000000" pitchFamily="2" charset="-78"/>
              </a:rPr>
              <a:t>سوال دوم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E89C77-B984-4C16-B6E1-D7B766DEA207}"/>
              </a:ext>
            </a:extLst>
          </p:cNvPr>
          <p:cNvSpPr txBox="1"/>
          <p:nvPr/>
        </p:nvSpPr>
        <p:spPr>
          <a:xfrm>
            <a:off x="4267201" y="3455893"/>
            <a:ext cx="587188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dirty="0">
                <a:latin typeface="IRAN" panose="020B0606030804020204" pitchFamily="34" charset="-78"/>
                <a:cs typeface="IRAN" panose="020B0606030804020204" pitchFamily="34" charset="-78"/>
              </a:rPr>
              <a:t>این داستان در چه مکان هایی اتّفاق افتاده است؟</a:t>
            </a:r>
          </a:p>
        </p:txBody>
      </p:sp>
      <p:sp>
        <p:nvSpPr>
          <p:cNvPr id="11" name="Star: 10 Points 10">
            <a:extLst>
              <a:ext uri="{FF2B5EF4-FFF2-40B4-BE49-F238E27FC236}">
                <a16:creationId xmlns:a16="http://schemas.microsoft.com/office/drawing/2014/main" id="{8FAE6FB2-8878-4A78-8674-3A6B0019BC0B}"/>
              </a:ext>
            </a:extLst>
          </p:cNvPr>
          <p:cNvSpPr/>
          <p:nvPr/>
        </p:nvSpPr>
        <p:spPr>
          <a:xfrm>
            <a:off x="10578355" y="4353257"/>
            <a:ext cx="1326777" cy="1443318"/>
          </a:xfrm>
          <a:prstGeom prst="star10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>
                <a:solidFill>
                  <a:schemeClr val="tx1"/>
                </a:solidFill>
                <a:cs typeface="B Koodak" panose="00000700000000000000" pitchFamily="2" charset="-78"/>
              </a:rPr>
              <a:t>سوال سوم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327358-AA86-4D9A-819F-5B3340672215}"/>
              </a:ext>
            </a:extLst>
          </p:cNvPr>
          <p:cNvSpPr txBox="1"/>
          <p:nvPr/>
        </p:nvSpPr>
        <p:spPr>
          <a:xfrm>
            <a:off x="1987062" y="4890250"/>
            <a:ext cx="815202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dirty="0">
                <a:latin typeface="IRAN" panose="020B0606030804020204" pitchFamily="34" charset="-78"/>
                <a:cs typeface="IRAN" panose="020B0606030804020204" pitchFamily="34" charset="-78"/>
              </a:rPr>
              <a:t>هنگام شکستن هیزم ها توسط هیزم شکن، مردی که به دنبال او بود، چه می گفت؟</a:t>
            </a:r>
          </a:p>
        </p:txBody>
      </p:sp>
    </p:spTree>
    <p:extLst>
      <p:ext uri="{BB962C8B-B14F-4D97-AF65-F5344CB8AC3E}">
        <p14:creationId xmlns:p14="http://schemas.microsoft.com/office/powerpoint/2010/main" val="19873543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2" grpId="0" animBg="1"/>
      <p:bldP spid="8" grpId="0"/>
      <p:bldP spid="9" grpId="0" animBg="1"/>
      <p:bldP spid="10" grpId="0"/>
      <p:bldP spid="11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BD89D0C-C12A-4DD1-9BB0-B34BA43D8101}"/>
              </a:ext>
            </a:extLst>
          </p:cNvPr>
          <p:cNvSpPr txBox="1"/>
          <p:nvPr/>
        </p:nvSpPr>
        <p:spPr>
          <a:xfrm>
            <a:off x="4755776" y="183617"/>
            <a:ext cx="229426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4800" dirty="0">
                <a:solidFill>
                  <a:schemeClr val="accent4">
                    <a:lumMod val="60000"/>
                    <a:lumOff val="40000"/>
                  </a:schemeClr>
                </a:solidFill>
                <a:cs typeface="A EntezareZohoor 5 **" panose="00000700000000000000" pitchFamily="2" charset="-78"/>
              </a:rPr>
              <a:t>پرسش ها</a:t>
            </a:r>
          </a:p>
        </p:txBody>
      </p:sp>
      <p:sp>
        <p:nvSpPr>
          <p:cNvPr id="2" name="Star: 10 Points 1">
            <a:extLst>
              <a:ext uri="{FF2B5EF4-FFF2-40B4-BE49-F238E27FC236}">
                <a16:creationId xmlns:a16="http://schemas.microsoft.com/office/drawing/2014/main" id="{EA64F6BB-E63E-4D29-8CF3-4C9851C8D698}"/>
              </a:ext>
            </a:extLst>
          </p:cNvPr>
          <p:cNvSpPr/>
          <p:nvPr/>
        </p:nvSpPr>
        <p:spPr>
          <a:xfrm>
            <a:off x="10569389" y="1484545"/>
            <a:ext cx="1326777" cy="1443318"/>
          </a:xfrm>
          <a:prstGeom prst="star10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>
                <a:solidFill>
                  <a:schemeClr val="tx1"/>
                </a:solidFill>
                <a:cs typeface="B Koodak" panose="00000700000000000000" pitchFamily="2" charset="-78"/>
              </a:rPr>
              <a:t>سوال چهارم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CC6781-F327-4743-A6E0-E12ACBB2C02E}"/>
              </a:ext>
            </a:extLst>
          </p:cNvPr>
          <p:cNvSpPr txBox="1"/>
          <p:nvPr/>
        </p:nvSpPr>
        <p:spPr>
          <a:xfrm>
            <a:off x="4258236" y="2021538"/>
            <a:ext cx="587188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dirty="0">
                <a:latin typeface="IRAN" panose="020B0606030804020204" pitchFamily="34" charset="-78"/>
                <a:cs typeface="IRAN" panose="020B0606030804020204" pitchFamily="34" charset="-78"/>
              </a:rPr>
              <a:t>هیزم شکن چه تصوری درباره ی مرد بیکار داشت؟</a:t>
            </a:r>
          </a:p>
        </p:txBody>
      </p:sp>
      <p:sp>
        <p:nvSpPr>
          <p:cNvPr id="9" name="Star: 10 Points 8">
            <a:extLst>
              <a:ext uri="{FF2B5EF4-FFF2-40B4-BE49-F238E27FC236}">
                <a16:creationId xmlns:a16="http://schemas.microsoft.com/office/drawing/2014/main" id="{9CF75A7A-C939-430D-8D02-093D4A8E94E0}"/>
              </a:ext>
            </a:extLst>
          </p:cNvPr>
          <p:cNvSpPr/>
          <p:nvPr/>
        </p:nvSpPr>
        <p:spPr>
          <a:xfrm>
            <a:off x="10578354" y="2918900"/>
            <a:ext cx="1326777" cy="1443318"/>
          </a:xfrm>
          <a:prstGeom prst="star10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>
                <a:solidFill>
                  <a:schemeClr val="tx1"/>
                </a:solidFill>
                <a:cs typeface="B Koodak" panose="00000700000000000000" pitchFamily="2" charset="-78"/>
              </a:rPr>
              <a:t>سوال پنجم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E89C77-B984-4C16-B6E1-D7B766DEA207}"/>
              </a:ext>
            </a:extLst>
          </p:cNvPr>
          <p:cNvSpPr txBox="1"/>
          <p:nvPr/>
        </p:nvSpPr>
        <p:spPr>
          <a:xfrm>
            <a:off x="4267201" y="3455893"/>
            <a:ext cx="587188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dirty="0">
                <a:latin typeface="IRAN" panose="020B0606030804020204" pitchFamily="34" charset="-78"/>
                <a:cs typeface="IRAN" panose="020B0606030804020204" pitchFamily="34" charset="-78"/>
              </a:rPr>
              <a:t>چرا مرد بیکار از هیزم شکن تقاضای مزد کرد؟</a:t>
            </a:r>
          </a:p>
        </p:txBody>
      </p:sp>
      <p:sp>
        <p:nvSpPr>
          <p:cNvPr id="11" name="Star: 10 Points 10">
            <a:extLst>
              <a:ext uri="{FF2B5EF4-FFF2-40B4-BE49-F238E27FC236}">
                <a16:creationId xmlns:a16="http://schemas.microsoft.com/office/drawing/2014/main" id="{8FAE6FB2-8878-4A78-8674-3A6B0019BC0B}"/>
              </a:ext>
            </a:extLst>
          </p:cNvPr>
          <p:cNvSpPr/>
          <p:nvPr/>
        </p:nvSpPr>
        <p:spPr>
          <a:xfrm>
            <a:off x="10578355" y="4353257"/>
            <a:ext cx="1326777" cy="1443318"/>
          </a:xfrm>
          <a:prstGeom prst="star10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>
                <a:solidFill>
                  <a:schemeClr val="tx1"/>
                </a:solidFill>
                <a:cs typeface="B Koodak" panose="00000700000000000000" pitchFamily="2" charset="-78"/>
              </a:rPr>
              <a:t>سوال ششم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327358-AA86-4D9A-819F-5B3340672215}"/>
              </a:ext>
            </a:extLst>
          </p:cNvPr>
          <p:cNvSpPr txBox="1"/>
          <p:nvPr/>
        </p:nvSpPr>
        <p:spPr>
          <a:xfrm>
            <a:off x="4267202" y="4890250"/>
            <a:ext cx="587188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dirty="0">
                <a:latin typeface="IRAN" panose="020B0606030804020204" pitchFamily="34" charset="-78"/>
                <a:cs typeface="IRAN" panose="020B0606030804020204" pitchFamily="34" charset="-78"/>
              </a:rPr>
              <a:t>چرا مرد بیکار، هیزم شکن را نزد قاضی برد؟</a:t>
            </a:r>
          </a:p>
        </p:txBody>
      </p:sp>
    </p:spTree>
    <p:extLst>
      <p:ext uri="{BB962C8B-B14F-4D97-AF65-F5344CB8AC3E}">
        <p14:creationId xmlns:p14="http://schemas.microsoft.com/office/powerpoint/2010/main" val="36552327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2" grpId="0" animBg="1"/>
      <p:bldP spid="8" grpId="0"/>
      <p:bldP spid="9" grpId="0" animBg="1"/>
      <p:bldP spid="10" grpId="0"/>
      <p:bldP spid="11" grpId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BD89D0C-C12A-4DD1-9BB0-B34BA43D8101}"/>
              </a:ext>
            </a:extLst>
          </p:cNvPr>
          <p:cNvSpPr txBox="1"/>
          <p:nvPr/>
        </p:nvSpPr>
        <p:spPr>
          <a:xfrm>
            <a:off x="4755776" y="183617"/>
            <a:ext cx="229426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4800" dirty="0">
                <a:solidFill>
                  <a:schemeClr val="accent4">
                    <a:lumMod val="60000"/>
                    <a:lumOff val="40000"/>
                  </a:schemeClr>
                </a:solidFill>
                <a:cs typeface="A EntezareZohoor 5 **" panose="00000700000000000000" pitchFamily="2" charset="-78"/>
              </a:rPr>
              <a:t>پرسش ها</a:t>
            </a:r>
          </a:p>
        </p:txBody>
      </p:sp>
      <p:sp>
        <p:nvSpPr>
          <p:cNvPr id="2" name="Star: 10 Points 1">
            <a:extLst>
              <a:ext uri="{FF2B5EF4-FFF2-40B4-BE49-F238E27FC236}">
                <a16:creationId xmlns:a16="http://schemas.microsoft.com/office/drawing/2014/main" id="{EA64F6BB-E63E-4D29-8CF3-4C9851C8D698}"/>
              </a:ext>
            </a:extLst>
          </p:cNvPr>
          <p:cNvSpPr/>
          <p:nvPr/>
        </p:nvSpPr>
        <p:spPr>
          <a:xfrm>
            <a:off x="10569389" y="1484545"/>
            <a:ext cx="1326777" cy="1443318"/>
          </a:xfrm>
          <a:prstGeom prst="star10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>
                <a:solidFill>
                  <a:schemeClr val="tx1"/>
                </a:solidFill>
                <a:cs typeface="B Koodak" panose="00000700000000000000" pitchFamily="2" charset="-78"/>
              </a:rPr>
              <a:t>سوال هفتم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CC6781-F327-4743-A6E0-E12ACBB2C02E}"/>
              </a:ext>
            </a:extLst>
          </p:cNvPr>
          <p:cNvSpPr txBox="1"/>
          <p:nvPr/>
        </p:nvSpPr>
        <p:spPr>
          <a:xfrm>
            <a:off x="1987062" y="2021538"/>
            <a:ext cx="814305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dirty="0">
                <a:latin typeface="IRAN" panose="020B0606030804020204" pitchFamily="34" charset="-78"/>
                <a:cs typeface="IRAN" panose="020B0606030804020204" pitchFamily="34" charset="-78"/>
              </a:rPr>
              <a:t>قاضی پس از شنیدن سخنان آن مرد، از هیزم شکن خواست تا چه چیزی را به او بدهد؟</a:t>
            </a:r>
          </a:p>
        </p:txBody>
      </p:sp>
      <p:sp>
        <p:nvSpPr>
          <p:cNvPr id="9" name="Star: 10 Points 8">
            <a:extLst>
              <a:ext uri="{FF2B5EF4-FFF2-40B4-BE49-F238E27FC236}">
                <a16:creationId xmlns:a16="http://schemas.microsoft.com/office/drawing/2014/main" id="{9CF75A7A-C939-430D-8D02-093D4A8E94E0}"/>
              </a:ext>
            </a:extLst>
          </p:cNvPr>
          <p:cNvSpPr/>
          <p:nvPr/>
        </p:nvSpPr>
        <p:spPr>
          <a:xfrm>
            <a:off x="10578354" y="2918900"/>
            <a:ext cx="1326777" cy="1443318"/>
          </a:xfrm>
          <a:prstGeom prst="star10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>
                <a:solidFill>
                  <a:schemeClr val="tx1"/>
                </a:solidFill>
                <a:cs typeface="B Koodak" panose="00000700000000000000" pitchFamily="2" charset="-78"/>
              </a:rPr>
              <a:t>سوال هشتم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E89C77-B984-4C16-B6E1-D7B766DEA207}"/>
              </a:ext>
            </a:extLst>
          </p:cNvPr>
          <p:cNvSpPr txBox="1"/>
          <p:nvPr/>
        </p:nvSpPr>
        <p:spPr>
          <a:xfrm>
            <a:off x="4267201" y="3455893"/>
            <a:ext cx="587188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dirty="0">
                <a:latin typeface="IRAN" panose="020B0606030804020204" pitchFamily="34" charset="-78"/>
                <a:cs typeface="IRAN" panose="020B0606030804020204" pitchFamily="34" charset="-78"/>
              </a:rPr>
              <a:t>پس از آنکه قاضی سکّه ها را بر زمین ریخت، مرد بیکار چه گفت؟</a:t>
            </a:r>
          </a:p>
        </p:txBody>
      </p:sp>
      <p:sp>
        <p:nvSpPr>
          <p:cNvPr id="11" name="Star: 10 Points 10">
            <a:extLst>
              <a:ext uri="{FF2B5EF4-FFF2-40B4-BE49-F238E27FC236}">
                <a16:creationId xmlns:a16="http://schemas.microsoft.com/office/drawing/2014/main" id="{8FAE6FB2-8878-4A78-8674-3A6B0019BC0B}"/>
              </a:ext>
            </a:extLst>
          </p:cNvPr>
          <p:cNvSpPr/>
          <p:nvPr/>
        </p:nvSpPr>
        <p:spPr>
          <a:xfrm>
            <a:off x="10578355" y="4353257"/>
            <a:ext cx="1326777" cy="1443318"/>
          </a:xfrm>
          <a:prstGeom prst="star10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>
                <a:solidFill>
                  <a:schemeClr val="tx1"/>
                </a:solidFill>
                <a:cs typeface="B Koodak" panose="00000700000000000000" pitchFamily="2" charset="-78"/>
              </a:rPr>
              <a:t>سوال نهم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327358-AA86-4D9A-819F-5B3340672215}"/>
              </a:ext>
            </a:extLst>
          </p:cNvPr>
          <p:cNvSpPr txBox="1"/>
          <p:nvPr/>
        </p:nvSpPr>
        <p:spPr>
          <a:xfrm>
            <a:off x="474785" y="4890250"/>
            <a:ext cx="966429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dirty="0">
                <a:latin typeface="IRAN" panose="020B0606030804020204" pitchFamily="34" charset="-78"/>
                <a:cs typeface="IRAN" panose="020B0606030804020204" pitchFamily="34" charset="-78"/>
              </a:rPr>
              <a:t>قاضی در پاسخ به پرسش مرد بیکار، که چرا به جای سکّه باید صدای سکّه نصیب او شود، چه گفت؟</a:t>
            </a:r>
          </a:p>
        </p:txBody>
      </p:sp>
    </p:spTree>
    <p:extLst>
      <p:ext uri="{BB962C8B-B14F-4D97-AF65-F5344CB8AC3E}">
        <p14:creationId xmlns:p14="http://schemas.microsoft.com/office/powerpoint/2010/main" val="32439572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2" grpId="0" animBg="1"/>
      <p:bldP spid="8" grpId="0"/>
      <p:bldP spid="9" grpId="0" animBg="1"/>
      <p:bldP spid="10" grpId="0"/>
      <p:bldP spid="11" grpId="0" animBg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BD89D0C-C12A-4DD1-9BB0-B34BA43D8101}"/>
              </a:ext>
            </a:extLst>
          </p:cNvPr>
          <p:cNvSpPr txBox="1"/>
          <p:nvPr/>
        </p:nvSpPr>
        <p:spPr>
          <a:xfrm>
            <a:off x="4755776" y="183617"/>
            <a:ext cx="229426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4800" dirty="0">
                <a:solidFill>
                  <a:schemeClr val="accent4">
                    <a:lumMod val="60000"/>
                    <a:lumOff val="40000"/>
                  </a:schemeClr>
                </a:solidFill>
                <a:cs typeface="A EntezareZohoor 5 **" panose="00000700000000000000" pitchFamily="2" charset="-78"/>
              </a:rPr>
              <a:t>پرسش ها</a:t>
            </a:r>
          </a:p>
        </p:txBody>
      </p:sp>
      <p:sp>
        <p:nvSpPr>
          <p:cNvPr id="2" name="Star: 10 Points 1">
            <a:extLst>
              <a:ext uri="{FF2B5EF4-FFF2-40B4-BE49-F238E27FC236}">
                <a16:creationId xmlns:a16="http://schemas.microsoft.com/office/drawing/2014/main" id="{EA64F6BB-E63E-4D29-8CF3-4C9851C8D698}"/>
              </a:ext>
            </a:extLst>
          </p:cNvPr>
          <p:cNvSpPr/>
          <p:nvPr/>
        </p:nvSpPr>
        <p:spPr>
          <a:xfrm>
            <a:off x="10569389" y="1484545"/>
            <a:ext cx="1326777" cy="1443318"/>
          </a:xfrm>
          <a:prstGeom prst="star10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>
                <a:solidFill>
                  <a:schemeClr val="tx1"/>
                </a:solidFill>
                <a:cs typeface="B Koodak" panose="00000700000000000000" pitchFamily="2" charset="-78"/>
              </a:rPr>
              <a:t>سوال دهم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CC6781-F327-4743-A6E0-E12ACBB2C02E}"/>
              </a:ext>
            </a:extLst>
          </p:cNvPr>
          <p:cNvSpPr txBox="1"/>
          <p:nvPr/>
        </p:nvSpPr>
        <p:spPr>
          <a:xfrm>
            <a:off x="1987062" y="2021538"/>
            <a:ext cx="814305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dirty="0">
                <a:latin typeface="IRAN" panose="020B0606030804020204" pitchFamily="34" charset="-78"/>
                <a:cs typeface="IRAN" panose="020B0606030804020204" pitchFamily="34" charset="-78"/>
              </a:rPr>
              <a:t>محتوای این داستان، با کدام ضرب المثل، تناسب </a:t>
            </a:r>
            <a:r>
              <a:rPr lang="fa-IR" u="sng" dirty="0">
                <a:latin typeface="IRAN" panose="020B0606030804020204" pitchFamily="34" charset="-78"/>
                <a:cs typeface="IRAN" panose="020B0606030804020204" pitchFamily="34" charset="-78"/>
              </a:rPr>
              <a:t>ندارد</a:t>
            </a:r>
            <a:r>
              <a:rPr lang="fa-IR" dirty="0">
                <a:latin typeface="IRAN" panose="020B0606030804020204" pitchFamily="34" charset="-78"/>
                <a:cs typeface="IRAN" panose="020B0606030804020204" pitchFamily="34" charset="-78"/>
              </a:rPr>
              <a:t>؟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327358-AA86-4D9A-819F-5B3340672215}"/>
              </a:ext>
            </a:extLst>
          </p:cNvPr>
          <p:cNvSpPr txBox="1"/>
          <p:nvPr/>
        </p:nvSpPr>
        <p:spPr>
          <a:xfrm>
            <a:off x="6277708" y="2927863"/>
            <a:ext cx="385241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dirty="0">
                <a:latin typeface="IRAN" panose="020B0606030804020204" pitchFamily="34" charset="-78"/>
                <a:cs typeface="IRAN" panose="020B0606030804020204" pitchFamily="34" charset="-78"/>
              </a:rPr>
              <a:t>الف) برو کار می کن، مگو چیست کار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4EA5E7-3475-4D79-8C3B-D082397952A5}"/>
              </a:ext>
            </a:extLst>
          </p:cNvPr>
          <p:cNvSpPr txBox="1"/>
          <p:nvPr/>
        </p:nvSpPr>
        <p:spPr>
          <a:xfrm>
            <a:off x="6277708" y="3429000"/>
            <a:ext cx="385241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dirty="0">
                <a:latin typeface="IRAN" panose="020B0606030804020204" pitchFamily="34" charset="-78"/>
                <a:cs typeface="IRAN" panose="020B0606030804020204" pitchFamily="34" charset="-78"/>
              </a:rPr>
              <a:t>ب) مزد آن گرفت جان برادر که کار کرد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F20BC7-64A0-47DB-B67F-5B254BBAFD05}"/>
              </a:ext>
            </a:extLst>
          </p:cNvPr>
          <p:cNvSpPr txBox="1"/>
          <p:nvPr/>
        </p:nvSpPr>
        <p:spPr>
          <a:xfrm>
            <a:off x="6277708" y="3930137"/>
            <a:ext cx="385241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dirty="0">
                <a:latin typeface="IRAN" panose="020B0606030804020204" pitchFamily="34" charset="-78"/>
                <a:cs typeface="IRAN" panose="020B0606030804020204" pitchFamily="34" charset="-78"/>
              </a:rPr>
              <a:t>ج) از کوزه همان برون تراود که در اوست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D02BE6-740D-41C8-9981-73CE4E6825DE}"/>
              </a:ext>
            </a:extLst>
          </p:cNvPr>
          <p:cNvSpPr txBox="1"/>
          <p:nvPr/>
        </p:nvSpPr>
        <p:spPr>
          <a:xfrm>
            <a:off x="6277708" y="4431274"/>
            <a:ext cx="385241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dirty="0">
                <a:latin typeface="IRAN" panose="020B0606030804020204" pitchFamily="34" charset="-78"/>
                <a:cs typeface="IRAN" panose="020B0606030804020204" pitchFamily="34" charset="-78"/>
              </a:rPr>
              <a:t>د) نابرده رنج، گنج میسّر نمی شود</a:t>
            </a:r>
          </a:p>
        </p:txBody>
      </p:sp>
    </p:spTree>
    <p:extLst>
      <p:ext uri="{BB962C8B-B14F-4D97-AF65-F5344CB8AC3E}">
        <p14:creationId xmlns:p14="http://schemas.microsoft.com/office/powerpoint/2010/main" val="42474987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2" grpId="0" animBg="1"/>
      <p:bldP spid="8" grpId="0"/>
      <p:bldP spid="12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3EDFA5-D670-4080-B93C-B4DBDEE682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339" y="0"/>
            <a:ext cx="8274205" cy="827420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2A022FA-39EF-43B8-A50B-E80632614E8C}"/>
              </a:ext>
            </a:extLst>
          </p:cNvPr>
          <p:cNvSpPr/>
          <p:nvPr/>
        </p:nvSpPr>
        <p:spPr>
          <a:xfrm>
            <a:off x="4977161" y="847493"/>
            <a:ext cx="2237678" cy="105936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7200" b="0" i="0" u="none" strike="noStrike" kern="1200" cap="none" spc="0" normalizeH="0" baseline="0" noProof="0" dirty="0">
                <a:ln>
                  <a:noFill/>
                </a:ln>
                <a:solidFill>
                  <a:srgbClr val="F32959"/>
                </a:solidFill>
                <a:effectLst/>
                <a:uLnTx/>
                <a:uFillTx/>
                <a:latin typeface="Calibri" panose="020F0502020204030204"/>
                <a:ea typeface="+mn-ea"/>
                <a:cs typeface="B Koodak" panose="00000700000000000000" pitchFamily="2" charset="-78"/>
              </a:rPr>
              <a:t>پایان</a:t>
            </a:r>
          </a:p>
        </p:txBody>
      </p:sp>
    </p:spTree>
    <p:extLst>
      <p:ext uri="{BB962C8B-B14F-4D97-AF65-F5344CB8AC3E}">
        <p14:creationId xmlns:p14="http://schemas.microsoft.com/office/powerpoint/2010/main" val="12358855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1154</TotalTime>
  <Words>596</Words>
  <Application>Microsoft Office PowerPoint</Application>
  <PresentationFormat>Widescreen</PresentationFormat>
  <Paragraphs>45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Calibri</vt:lpstr>
      <vt:lpstr>Calibri Light</vt:lpstr>
      <vt:lpstr>IRAN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Mizan-PC</cp:lastModifiedBy>
  <cp:revision>54</cp:revision>
  <dcterms:created xsi:type="dcterms:W3CDTF">2020-08-10T16:35:05Z</dcterms:created>
  <dcterms:modified xsi:type="dcterms:W3CDTF">2021-03-13T08:10:04Z</dcterms:modified>
</cp:coreProperties>
</file>