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66" r:id="rId1"/>
  </p:sldMasterIdLst>
  <p:sldIdLst>
    <p:sldId id="276" r:id="rId2"/>
    <p:sldId id="266" r:id="rId3"/>
    <p:sldId id="265" r:id="rId4"/>
    <p:sldId id="267" r:id="rId5"/>
    <p:sldId id="272" r:id="rId6"/>
    <p:sldId id="278" r:id="rId7"/>
    <p:sldId id="275" r:id="rId8"/>
  </p:sldIdLst>
  <p:sldSz cx="12192000" cy="6858000"/>
  <p:notesSz cx="6858000" cy="9144000"/>
  <p:embeddedFontLst>
    <p:embeddedFont>
      <p:font typeface="B Nazanin" panose="00000400000000000000" pitchFamily="2" charset="-78"/>
      <p:regular r:id="rId9"/>
      <p:bold r:id="rId10"/>
    </p:embeddedFont>
    <p:embeddedFont>
      <p:font typeface="B Jadid" panose="00000700000000000000" pitchFamily="2" charset="-78"/>
      <p:bold r:id="rId11"/>
    </p:embeddedFont>
    <p:embeddedFont>
      <p:font typeface="B Davat" panose="00000400000000000000" pitchFamily="2" charset="-7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ill Sans MT" panose="020B0502020104020203" pitchFamily="34" charset="0"/>
      <p:regular r:id="rId17"/>
      <p:bold r:id="rId18"/>
      <p:italic r:id="rId19"/>
      <p:boldItalic r:id="rId20"/>
    </p:embeddedFont>
    <p:embeddedFont>
      <p:font typeface="B Mitra" panose="00000400000000000000" pitchFamily="2" charset="-78"/>
      <p:regular r:id="rId21"/>
      <p:bold r:id="rId22"/>
    </p:embeddedFont>
    <p:embeddedFont>
      <p:font typeface="2  Shadi" panose="00000400000000000000" pitchFamily="2" charset="-78"/>
      <p:regular r:id="rId23"/>
    </p:embeddedFont>
  </p:embeddedFontLst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F6C9"/>
    <a:srgbClr val="93DDE9"/>
    <a:srgbClr val="F8B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80EC-88E0-4919-A4DC-B1242276C15D}" type="datetimeFigureOut">
              <a:rPr lang="fa-IR" smtClean="0"/>
              <a:t>1442/09/01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CC39B2D-8016-4506-A923-DC5AB6A4D05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497956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80EC-88E0-4919-A4DC-B1242276C15D}" type="datetimeFigureOut">
              <a:rPr lang="fa-IR" smtClean="0"/>
              <a:t>1442/09/01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9B2D-8016-4506-A923-DC5AB6A4D055}" type="slidenum">
              <a:rPr lang="fa-IR" smtClean="0"/>
              <a:t>‹#›</a:t>
            </a:fld>
            <a:endParaRPr lang="fa-I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89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80EC-88E0-4919-A4DC-B1242276C15D}" type="datetimeFigureOut">
              <a:rPr lang="fa-IR" smtClean="0"/>
              <a:t>1442/09/01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9B2D-8016-4506-A923-DC5AB6A4D055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33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80EC-88E0-4919-A4DC-B1242276C15D}" type="datetimeFigureOut">
              <a:rPr lang="fa-IR" smtClean="0"/>
              <a:t>1442/09/01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9B2D-8016-4506-A923-DC5AB6A4D055}" type="slidenum">
              <a:rPr lang="fa-IR" smtClean="0"/>
              <a:t>‹#›</a:t>
            </a:fld>
            <a:endParaRPr lang="fa-I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398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80EC-88E0-4919-A4DC-B1242276C15D}" type="datetimeFigureOut">
              <a:rPr lang="fa-IR" smtClean="0"/>
              <a:t>1442/09/01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9B2D-8016-4506-A923-DC5AB6A4D055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76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80EC-88E0-4919-A4DC-B1242276C15D}" type="datetimeFigureOut">
              <a:rPr lang="fa-IR" smtClean="0"/>
              <a:t>1442/09/01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9B2D-8016-4506-A923-DC5AB6A4D055}" type="slidenum">
              <a:rPr lang="fa-IR" smtClean="0"/>
              <a:t>‹#›</a:t>
            </a:fld>
            <a:endParaRPr lang="fa-I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96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80EC-88E0-4919-A4DC-B1242276C15D}" type="datetimeFigureOut">
              <a:rPr lang="fa-IR" smtClean="0"/>
              <a:t>1442/09/01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9B2D-8016-4506-A923-DC5AB6A4D055}" type="slidenum">
              <a:rPr lang="fa-IR" smtClean="0"/>
              <a:t>‹#›</a:t>
            </a:fld>
            <a:endParaRPr lang="fa-I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98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80EC-88E0-4919-A4DC-B1242276C15D}" type="datetimeFigureOut">
              <a:rPr lang="fa-IR" smtClean="0"/>
              <a:t>1442/09/01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9B2D-8016-4506-A923-DC5AB6A4D055}" type="slidenum">
              <a:rPr lang="fa-IR" smtClean="0"/>
              <a:t>‹#›</a:t>
            </a:fld>
            <a:endParaRPr lang="fa-I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92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80EC-88E0-4919-A4DC-B1242276C15D}" type="datetimeFigureOut">
              <a:rPr lang="fa-IR" smtClean="0"/>
              <a:t>1442/09/01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9B2D-8016-4506-A923-DC5AB6A4D05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0973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80EC-88E0-4919-A4DC-B1242276C15D}" type="datetimeFigureOut">
              <a:rPr lang="fa-IR" smtClean="0"/>
              <a:t>1442/09/01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9B2D-8016-4506-A923-DC5AB6A4D055}" type="slidenum">
              <a:rPr lang="fa-IR" smtClean="0"/>
              <a:t>‹#›</a:t>
            </a:fld>
            <a:endParaRPr lang="fa-I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47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68080EC-88E0-4919-A4DC-B1242276C15D}" type="datetimeFigureOut">
              <a:rPr lang="fa-IR" smtClean="0"/>
              <a:t>1442/09/01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9B2D-8016-4506-A923-DC5AB6A4D055}" type="slidenum">
              <a:rPr lang="fa-IR" smtClean="0"/>
              <a:t>‹#›</a:t>
            </a:fld>
            <a:endParaRPr lang="fa-I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31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080EC-88E0-4919-A4DC-B1242276C15D}" type="datetimeFigureOut">
              <a:rPr lang="fa-IR" smtClean="0"/>
              <a:t>1442/09/01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CC39B2D-8016-4506-A923-DC5AB6A4D055}" type="slidenum">
              <a:rPr lang="fa-IR" smtClean="0"/>
              <a:t>‹#›</a:t>
            </a:fld>
            <a:endParaRPr lang="fa-I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91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3504" y="296214"/>
            <a:ext cx="6272011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6600" dirty="0" smtClean="0">
                <a:cs typeface="B Davat" panose="00000400000000000000" pitchFamily="2" charset="-78"/>
              </a:rPr>
              <a:t>بسم الله الرحمن الرحیم</a:t>
            </a:r>
            <a:endParaRPr lang="fa-IR" sz="6600" dirty="0">
              <a:cs typeface="B Davat" panose="00000400000000000000" pitchFamily="2" charset="-7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0858" y="2275005"/>
            <a:ext cx="6299915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fa-IR" sz="6000" b="1" dirty="0" smtClean="0">
                <a:ln/>
                <a:solidFill>
                  <a:schemeClr val="accent4"/>
                </a:solidFill>
                <a:cs typeface="B Davat" panose="00000400000000000000" pitchFamily="2" charset="-78"/>
              </a:rPr>
              <a:t>دانش زبانی درس شانزدهم</a:t>
            </a:r>
            <a:endParaRPr lang="fa-IR" sz="6000" b="1" dirty="0">
              <a:ln/>
              <a:solidFill>
                <a:schemeClr val="accent4"/>
              </a:solidFill>
              <a:cs typeface="B Davat" panose="00000400000000000000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37937" y="4320306"/>
            <a:ext cx="3026536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fa-IR" sz="6000" b="1" dirty="0" smtClean="0">
                <a:ln/>
                <a:solidFill>
                  <a:schemeClr val="accent4"/>
                </a:solidFill>
                <a:cs typeface="B Davat" panose="00000400000000000000" pitchFamily="2" charset="-78"/>
              </a:rPr>
              <a:t>خوب دیدن</a:t>
            </a:r>
            <a:endParaRPr lang="fa-IR" sz="6000" b="1" dirty="0">
              <a:ln/>
              <a:solidFill>
                <a:schemeClr val="accent4"/>
              </a:solidFill>
              <a:cs typeface="B Davat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734" y="257870"/>
            <a:ext cx="1367739" cy="2017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418" y="5599306"/>
            <a:ext cx="3804234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1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C20E5C9-199B-4202-91F6-6BB68CEC1660}"/>
              </a:ext>
            </a:extLst>
          </p:cNvPr>
          <p:cNvSpPr txBox="1"/>
          <p:nvPr/>
        </p:nvSpPr>
        <p:spPr>
          <a:xfrm>
            <a:off x="8805866" y="271259"/>
            <a:ext cx="29008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4000" dirty="0" smtClean="0">
                <a:solidFill>
                  <a:srgbClr val="00B0F0"/>
                </a:solidFill>
                <a:cs typeface="2  Shadi" panose="00000400000000000000" pitchFamily="2" charset="-78"/>
              </a:rPr>
              <a:t>خوب دیدن</a:t>
            </a:r>
            <a:endParaRPr lang="fa-IR" sz="4000" dirty="0">
              <a:solidFill>
                <a:srgbClr val="00B0F0"/>
              </a:solidFill>
              <a:cs typeface="2  Shadi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56" y="1129939"/>
            <a:ext cx="8281116" cy="483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6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4731" y="1410094"/>
            <a:ext cx="10467703" cy="4959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زبان چهار اصل دارد : گوش دادن – سخن گفتن – خواندن – نوشتن </a:t>
            </a:r>
            <a:endParaRPr lang="en-US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راه گوش دادن و خواندن منظور دیگران را در می یابیم 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راه سخن گفتن و نوشتن دیگران را از منظور خود آگاه می کنیم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یکی از راه های درست فهمیدن و درک سخن دیگران خوب گوش دادن است . گوش دادن با شنیدن فرق دارد . هم اکنون که در کلاس نشسته اید صداهایی از بیرون به گوشتان می آید این شنیدن است یعنی این صداها را می شنویم اما از میان همه ی صداها فقط به صدای معلمتان توجه می کنید این گوش دادن است یعنی فقط به یک صدا دقت می کنید و هدفی دارید 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خوب گوش دادن یعنی یک شخص با میل و اراده ی خودش به یک صدا دقت می کند و از میان دیگر صداها فقط آن را انتخاب می کند از آن صدا چیزهایی را یاد می گیرد و اگر لازم شد به آن پاسخ می دهد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خوب گوش دادن یک مهارت است و به تمرین زیادی نیاز دارد . ما بخشی از سواد و دانش خود را از راه خوب گوش دادن به دست می آوریم . پس باید بیشتر گوش بدیم و کم تر حرف بزنیم 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گوش دادن ابزار یادگیری و یک اصل مهم در یادگیری و بخش جدایی ناپذیر مهارت زبانی است . تقویت گفتار نیاز به خوب گوش دادن دارد . همانطور که نوشتن کلمه ها به طور صحیح لازمه تلفظ صحیح است . به همان اندازه که درک خوانده ها مهم است . درک شنیده ها نیز اهمیت دارد . از طرفی گوش دادن یک منبع مهم کسب اطلاعات است 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457200" algn="just" rtl="1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A8A9A4-64BF-4AB9-A88D-DA8C1AD9817E}"/>
              </a:ext>
            </a:extLst>
          </p:cNvPr>
          <p:cNvSpPr txBox="1"/>
          <p:nvPr/>
        </p:nvSpPr>
        <p:spPr>
          <a:xfrm>
            <a:off x="8358389" y="488343"/>
            <a:ext cx="28693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4000" dirty="0">
                <a:solidFill>
                  <a:srgbClr val="00B0F0"/>
                </a:solidFill>
                <a:cs typeface="2  Shadi" panose="00000400000000000000" pitchFamily="2" charset="-78"/>
              </a:rPr>
              <a:t>یادآوری:</a:t>
            </a:r>
            <a:endParaRPr lang="fa-IR" sz="4000" dirty="0">
              <a:solidFill>
                <a:srgbClr val="00B0F0"/>
              </a:solidFill>
              <a:cs typeface="2  Shadi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325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172755" y="1931832"/>
            <a:ext cx="3696237" cy="2266681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>
                <a:solidFill>
                  <a:schemeClr val="tx1"/>
                </a:solidFill>
                <a:cs typeface="2  Shadi" panose="00000400000000000000" pitchFamily="2" charset="-78"/>
              </a:rPr>
              <a:t>زبان</a:t>
            </a:r>
            <a:endParaRPr lang="fa-IR" sz="4000" dirty="0">
              <a:solidFill>
                <a:schemeClr val="tx1"/>
              </a:solidFill>
              <a:cs typeface="2  Shadi" panose="00000400000000000000" pitchFamily="2" charset="-78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84902" y="2099257"/>
            <a:ext cx="2562895" cy="168713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Jadid" panose="00000700000000000000" pitchFamily="2" charset="-78"/>
              </a:rPr>
              <a:t>سخن گفتن</a:t>
            </a:r>
            <a:endParaRPr lang="fa-IR" dirty="0">
              <a:solidFill>
                <a:schemeClr val="tx1"/>
              </a:solidFill>
              <a:cs typeface="B Jadid" panose="00000700000000000000" pitchFamily="2" charset="-78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609860" y="2221605"/>
            <a:ext cx="2562895" cy="168713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Jadid" panose="00000700000000000000" pitchFamily="2" charset="-78"/>
              </a:rPr>
              <a:t>گوش</a:t>
            </a:r>
            <a:r>
              <a:rPr lang="fa-IR" dirty="0" smtClean="0"/>
              <a:t> </a:t>
            </a:r>
            <a:r>
              <a:rPr lang="fa-IR" dirty="0">
                <a:solidFill>
                  <a:schemeClr val="tx1"/>
                </a:solidFill>
                <a:cs typeface="B Jadid" panose="00000700000000000000" pitchFamily="2" charset="-78"/>
              </a:rPr>
              <a:t>دادن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984125" y="103032"/>
            <a:ext cx="1708060" cy="182880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Jadid" panose="00000700000000000000" pitchFamily="2" charset="-78"/>
              </a:rPr>
              <a:t>خواندن</a:t>
            </a:r>
            <a:endParaRPr lang="fa-IR" dirty="0">
              <a:solidFill>
                <a:schemeClr val="tx1"/>
              </a:solidFill>
              <a:cs typeface="B Jadid" panose="00000700000000000000" pitchFamily="2" charset="-78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177307" y="4288666"/>
            <a:ext cx="1656545" cy="182880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Jadid" panose="00000700000000000000" pitchFamily="2" charset="-78"/>
              </a:rPr>
              <a:t>نوشتن</a:t>
            </a:r>
            <a:endParaRPr lang="fa-IR" dirty="0">
              <a:solidFill>
                <a:schemeClr val="tx1"/>
              </a:solidFill>
              <a:cs typeface="B Jadi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7354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60" y="827812"/>
            <a:ext cx="9595914" cy="49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12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/>
          <p:cNvSpPr/>
          <p:nvPr/>
        </p:nvSpPr>
        <p:spPr>
          <a:xfrm>
            <a:off x="8834353" y="1682352"/>
            <a:ext cx="2292993" cy="736023"/>
          </a:xfrm>
          <a:custGeom>
            <a:avLst/>
            <a:gdLst>
              <a:gd name="connsiteX0" fmla="*/ 0 w 1146140"/>
              <a:gd name="connsiteY0" fmla="*/ 102197 h 1021966"/>
              <a:gd name="connsiteX1" fmla="*/ 102197 w 1146140"/>
              <a:gd name="connsiteY1" fmla="*/ 0 h 1021966"/>
              <a:gd name="connsiteX2" fmla="*/ 1043943 w 1146140"/>
              <a:gd name="connsiteY2" fmla="*/ 0 h 1021966"/>
              <a:gd name="connsiteX3" fmla="*/ 1146140 w 1146140"/>
              <a:gd name="connsiteY3" fmla="*/ 102197 h 1021966"/>
              <a:gd name="connsiteX4" fmla="*/ 1146140 w 1146140"/>
              <a:gd name="connsiteY4" fmla="*/ 919769 h 1021966"/>
              <a:gd name="connsiteX5" fmla="*/ 1043943 w 1146140"/>
              <a:gd name="connsiteY5" fmla="*/ 1021966 h 1021966"/>
              <a:gd name="connsiteX6" fmla="*/ 102197 w 1146140"/>
              <a:gd name="connsiteY6" fmla="*/ 1021966 h 1021966"/>
              <a:gd name="connsiteX7" fmla="*/ 0 w 1146140"/>
              <a:gd name="connsiteY7" fmla="*/ 919769 h 1021966"/>
              <a:gd name="connsiteX8" fmla="*/ 0 w 1146140"/>
              <a:gd name="connsiteY8" fmla="*/ 102197 h 102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6140" h="1021966">
                <a:moveTo>
                  <a:pt x="0" y="102197"/>
                </a:moveTo>
                <a:cubicBezTo>
                  <a:pt x="0" y="45755"/>
                  <a:pt x="45755" y="0"/>
                  <a:pt x="102197" y="0"/>
                </a:cubicBezTo>
                <a:lnTo>
                  <a:pt x="1043943" y="0"/>
                </a:lnTo>
                <a:cubicBezTo>
                  <a:pt x="1100385" y="0"/>
                  <a:pt x="1146140" y="45755"/>
                  <a:pt x="1146140" y="102197"/>
                </a:cubicBezTo>
                <a:lnTo>
                  <a:pt x="1146140" y="919769"/>
                </a:lnTo>
                <a:cubicBezTo>
                  <a:pt x="1146140" y="976211"/>
                  <a:pt x="1100385" y="1021966"/>
                  <a:pt x="1043943" y="1021966"/>
                </a:cubicBezTo>
                <a:lnTo>
                  <a:pt x="102197" y="1021966"/>
                </a:lnTo>
                <a:cubicBezTo>
                  <a:pt x="45755" y="1021966"/>
                  <a:pt x="0" y="976211"/>
                  <a:pt x="0" y="919769"/>
                </a:cubicBezTo>
                <a:lnTo>
                  <a:pt x="0" y="10219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57" tIns="39457" rIns="39457" bIns="39457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b="1" dirty="0" smtClean="0">
                <a:solidFill>
                  <a:sysClr val="windowText" lastClr="000000"/>
                </a:solidFill>
                <a:cs typeface="B Nazanin" panose="00000400000000000000" pitchFamily="2" charset="-78"/>
              </a:rPr>
              <a:t>نگاه کردن</a:t>
            </a:r>
            <a:endParaRPr lang="en-US" sz="2000" b="1" kern="1200" dirty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459185" y="1682352"/>
            <a:ext cx="1802483" cy="736023"/>
          </a:xfrm>
          <a:custGeom>
            <a:avLst/>
            <a:gdLst>
              <a:gd name="connsiteX0" fmla="*/ 0 w 1146140"/>
              <a:gd name="connsiteY0" fmla="*/ 102197 h 1021966"/>
              <a:gd name="connsiteX1" fmla="*/ 102197 w 1146140"/>
              <a:gd name="connsiteY1" fmla="*/ 0 h 1021966"/>
              <a:gd name="connsiteX2" fmla="*/ 1043943 w 1146140"/>
              <a:gd name="connsiteY2" fmla="*/ 0 h 1021966"/>
              <a:gd name="connsiteX3" fmla="*/ 1146140 w 1146140"/>
              <a:gd name="connsiteY3" fmla="*/ 102197 h 1021966"/>
              <a:gd name="connsiteX4" fmla="*/ 1146140 w 1146140"/>
              <a:gd name="connsiteY4" fmla="*/ 919769 h 1021966"/>
              <a:gd name="connsiteX5" fmla="*/ 1043943 w 1146140"/>
              <a:gd name="connsiteY5" fmla="*/ 1021966 h 1021966"/>
              <a:gd name="connsiteX6" fmla="*/ 102197 w 1146140"/>
              <a:gd name="connsiteY6" fmla="*/ 1021966 h 1021966"/>
              <a:gd name="connsiteX7" fmla="*/ 0 w 1146140"/>
              <a:gd name="connsiteY7" fmla="*/ 919769 h 1021966"/>
              <a:gd name="connsiteX8" fmla="*/ 0 w 1146140"/>
              <a:gd name="connsiteY8" fmla="*/ 102197 h 102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6140" h="1021966">
                <a:moveTo>
                  <a:pt x="0" y="102197"/>
                </a:moveTo>
                <a:cubicBezTo>
                  <a:pt x="0" y="45755"/>
                  <a:pt x="45755" y="0"/>
                  <a:pt x="102197" y="0"/>
                </a:cubicBezTo>
                <a:lnTo>
                  <a:pt x="1043943" y="0"/>
                </a:lnTo>
                <a:cubicBezTo>
                  <a:pt x="1100385" y="0"/>
                  <a:pt x="1146140" y="45755"/>
                  <a:pt x="1146140" y="102197"/>
                </a:cubicBezTo>
                <a:lnTo>
                  <a:pt x="1146140" y="919769"/>
                </a:lnTo>
                <a:cubicBezTo>
                  <a:pt x="1146140" y="976211"/>
                  <a:pt x="1100385" y="1021966"/>
                  <a:pt x="1043943" y="1021966"/>
                </a:cubicBezTo>
                <a:lnTo>
                  <a:pt x="102197" y="1021966"/>
                </a:lnTo>
                <a:cubicBezTo>
                  <a:pt x="45755" y="1021966"/>
                  <a:pt x="0" y="976211"/>
                  <a:pt x="0" y="919769"/>
                </a:cubicBezTo>
                <a:lnTo>
                  <a:pt x="0" y="10219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57" tIns="39457" rIns="39457" bIns="39457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b="1" dirty="0" smtClean="0">
                <a:solidFill>
                  <a:sysClr val="windowText" lastClr="000000"/>
                </a:solidFill>
                <a:cs typeface="B Nazanin" panose="00000400000000000000" pitchFamily="2" charset="-78"/>
              </a:rPr>
              <a:t>دیدن</a:t>
            </a:r>
            <a:endParaRPr lang="en-US" sz="2000" b="1" kern="1200" dirty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2761" y="177940"/>
            <a:ext cx="7054497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 rtl="1"/>
            <a:r>
              <a:rPr lang="fa-IR" sz="6000" b="1" dirty="0" smtClean="0">
                <a:ln/>
                <a:solidFill>
                  <a:schemeClr val="accent4"/>
                </a:solidFill>
                <a:cs typeface="B Davat" panose="00000400000000000000" pitchFamily="2" charset="-78"/>
              </a:rPr>
              <a:t>تفاوت بین دیدن و نگاه کردن:</a:t>
            </a:r>
            <a:endParaRPr lang="fa-IR" sz="6000" b="1" dirty="0">
              <a:ln/>
              <a:solidFill>
                <a:schemeClr val="accent4"/>
              </a:solidFill>
              <a:cs typeface="B Davat" panose="00000400000000000000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56841" y="974992"/>
            <a:ext cx="1072041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Nazanin" panose="00000400000000000000" pitchFamily="2" charset="-78"/>
              </a:rPr>
              <a:t>به عبارت های زیر توجه نمایید و آنها را در جای مناسب قرار دهید.</a:t>
            </a:r>
            <a:endParaRPr lang="fa-IR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5705472" y="2575954"/>
            <a:ext cx="1362045" cy="569970"/>
          </a:xfrm>
          <a:custGeom>
            <a:avLst/>
            <a:gdLst>
              <a:gd name="connsiteX0" fmla="*/ 0 w 4977503"/>
              <a:gd name="connsiteY0" fmla="*/ 149373 h 1493732"/>
              <a:gd name="connsiteX1" fmla="*/ 149373 w 4977503"/>
              <a:gd name="connsiteY1" fmla="*/ 0 h 1493732"/>
              <a:gd name="connsiteX2" fmla="*/ 4828130 w 4977503"/>
              <a:gd name="connsiteY2" fmla="*/ 0 h 1493732"/>
              <a:gd name="connsiteX3" fmla="*/ 4977503 w 4977503"/>
              <a:gd name="connsiteY3" fmla="*/ 149373 h 1493732"/>
              <a:gd name="connsiteX4" fmla="*/ 4977503 w 4977503"/>
              <a:gd name="connsiteY4" fmla="*/ 1344359 h 1493732"/>
              <a:gd name="connsiteX5" fmla="*/ 4828130 w 4977503"/>
              <a:gd name="connsiteY5" fmla="*/ 1493732 h 1493732"/>
              <a:gd name="connsiteX6" fmla="*/ 149373 w 4977503"/>
              <a:gd name="connsiteY6" fmla="*/ 1493732 h 1493732"/>
              <a:gd name="connsiteX7" fmla="*/ 0 w 4977503"/>
              <a:gd name="connsiteY7" fmla="*/ 1344359 h 1493732"/>
              <a:gd name="connsiteX8" fmla="*/ 0 w 4977503"/>
              <a:gd name="connsiteY8" fmla="*/ 149373 h 149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7503" h="1493732">
                <a:moveTo>
                  <a:pt x="0" y="149373"/>
                </a:moveTo>
                <a:cubicBezTo>
                  <a:pt x="0" y="66877"/>
                  <a:pt x="66877" y="0"/>
                  <a:pt x="149373" y="0"/>
                </a:cubicBezTo>
                <a:lnTo>
                  <a:pt x="4828130" y="0"/>
                </a:lnTo>
                <a:cubicBezTo>
                  <a:pt x="4910626" y="0"/>
                  <a:pt x="4977503" y="66877"/>
                  <a:pt x="4977503" y="149373"/>
                </a:cubicBezTo>
                <a:lnTo>
                  <a:pt x="4977503" y="1344359"/>
                </a:lnTo>
                <a:cubicBezTo>
                  <a:pt x="4977503" y="1426855"/>
                  <a:pt x="4910626" y="1493732"/>
                  <a:pt x="4828130" y="1493732"/>
                </a:cubicBezTo>
                <a:lnTo>
                  <a:pt x="149373" y="1493732"/>
                </a:lnTo>
                <a:cubicBezTo>
                  <a:pt x="66877" y="1493732"/>
                  <a:pt x="0" y="1426855"/>
                  <a:pt x="0" y="1344359"/>
                </a:cubicBezTo>
                <a:lnTo>
                  <a:pt x="0" y="14937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10" tIns="53910" rIns="53910" bIns="5391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b="1" dirty="0" smtClean="0">
                <a:solidFill>
                  <a:sysClr val="windowText" lastClr="000000"/>
                </a:solidFill>
                <a:cs typeface="B Nazanin" panose="00000400000000000000" pitchFamily="2" charset="-78"/>
              </a:rPr>
              <a:t>آزمایش علمی</a:t>
            </a:r>
            <a:endParaRPr lang="fa-IR" b="1" dirty="0" smtClean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705472" y="3324521"/>
            <a:ext cx="1362045" cy="569970"/>
          </a:xfrm>
          <a:custGeom>
            <a:avLst/>
            <a:gdLst>
              <a:gd name="connsiteX0" fmla="*/ 0 w 4977503"/>
              <a:gd name="connsiteY0" fmla="*/ 149373 h 1493732"/>
              <a:gd name="connsiteX1" fmla="*/ 149373 w 4977503"/>
              <a:gd name="connsiteY1" fmla="*/ 0 h 1493732"/>
              <a:gd name="connsiteX2" fmla="*/ 4828130 w 4977503"/>
              <a:gd name="connsiteY2" fmla="*/ 0 h 1493732"/>
              <a:gd name="connsiteX3" fmla="*/ 4977503 w 4977503"/>
              <a:gd name="connsiteY3" fmla="*/ 149373 h 1493732"/>
              <a:gd name="connsiteX4" fmla="*/ 4977503 w 4977503"/>
              <a:gd name="connsiteY4" fmla="*/ 1344359 h 1493732"/>
              <a:gd name="connsiteX5" fmla="*/ 4828130 w 4977503"/>
              <a:gd name="connsiteY5" fmla="*/ 1493732 h 1493732"/>
              <a:gd name="connsiteX6" fmla="*/ 149373 w 4977503"/>
              <a:gd name="connsiteY6" fmla="*/ 1493732 h 1493732"/>
              <a:gd name="connsiteX7" fmla="*/ 0 w 4977503"/>
              <a:gd name="connsiteY7" fmla="*/ 1344359 h 1493732"/>
              <a:gd name="connsiteX8" fmla="*/ 0 w 4977503"/>
              <a:gd name="connsiteY8" fmla="*/ 149373 h 149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7503" h="1493732">
                <a:moveTo>
                  <a:pt x="0" y="149373"/>
                </a:moveTo>
                <a:cubicBezTo>
                  <a:pt x="0" y="66877"/>
                  <a:pt x="66877" y="0"/>
                  <a:pt x="149373" y="0"/>
                </a:cubicBezTo>
                <a:lnTo>
                  <a:pt x="4828130" y="0"/>
                </a:lnTo>
                <a:cubicBezTo>
                  <a:pt x="4910626" y="0"/>
                  <a:pt x="4977503" y="66877"/>
                  <a:pt x="4977503" y="149373"/>
                </a:cubicBezTo>
                <a:lnTo>
                  <a:pt x="4977503" y="1344359"/>
                </a:lnTo>
                <a:cubicBezTo>
                  <a:pt x="4977503" y="1426855"/>
                  <a:pt x="4910626" y="1493732"/>
                  <a:pt x="4828130" y="1493732"/>
                </a:cubicBezTo>
                <a:lnTo>
                  <a:pt x="149373" y="1493732"/>
                </a:lnTo>
                <a:cubicBezTo>
                  <a:pt x="66877" y="1493732"/>
                  <a:pt x="0" y="1426855"/>
                  <a:pt x="0" y="1344359"/>
                </a:cubicBezTo>
                <a:lnTo>
                  <a:pt x="0" y="14937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10" tIns="53910" rIns="53910" bIns="5391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b="1" dirty="0" smtClean="0">
                <a:solidFill>
                  <a:sysClr val="windowText" lastClr="000000"/>
                </a:solidFill>
                <a:cs typeface="B Nazanin" panose="00000400000000000000" pitchFamily="2" charset="-78"/>
              </a:rPr>
              <a:t>بارش برف</a:t>
            </a:r>
            <a:endParaRPr lang="fa-IR" b="1" dirty="0" smtClean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705472" y="4073088"/>
            <a:ext cx="1362045" cy="569970"/>
          </a:xfrm>
          <a:custGeom>
            <a:avLst/>
            <a:gdLst>
              <a:gd name="connsiteX0" fmla="*/ 0 w 4977503"/>
              <a:gd name="connsiteY0" fmla="*/ 149373 h 1493732"/>
              <a:gd name="connsiteX1" fmla="*/ 149373 w 4977503"/>
              <a:gd name="connsiteY1" fmla="*/ 0 h 1493732"/>
              <a:gd name="connsiteX2" fmla="*/ 4828130 w 4977503"/>
              <a:gd name="connsiteY2" fmla="*/ 0 h 1493732"/>
              <a:gd name="connsiteX3" fmla="*/ 4977503 w 4977503"/>
              <a:gd name="connsiteY3" fmla="*/ 149373 h 1493732"/>
              <a:gd name="connsiteX4" fmla="*/ 4977503 w 4977503"/>
              <a:gd name="connsiteY4" fmla="*/ 1344359 h 1493732"/>
              <a:gd name="connsiteX5" fmla="*/ 4828130 w 4977503"/>
              <a:gd name="connsiteY5" fmla="*/ 1493732 h 1493732"/>
              <a:gd name="connsiteX6" fmla="*/ 149373 w 4977503"/>
              <a:gd name="connsiteY6" fmla="*/ 1493732 h 1493732"/>
              <a:gd name="connsiteX7" fmla="*/ 0 w 4977503"/>
              <a:gd name="connsiteY7" fmla="*/ 1344359 h 1493732"/>
              <a:gd name="connsiteX8" fmla="*/ 0 w 4977503"/>
              <a:gd name="connsiteY8" fmla="*/ 149373 h 149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7503" h="1493732">
                <a:moveTo>
                  <a:pt x="0" y="149373"/>
                </a:moveTo>
                <a:cubicBezTo>
                  <a:pt x="0" y="66877"/>
                  <a:pt x="66877" y="0"/>
                  <a:pt x="149373" y="0"/>
                </a:cubicBezTo>
                <a:lnTo>
                  <a:pt x="4828130" y="0"/>
                </a:lnTo>
                <a:cubicBezTo>
                  <a:pt x="4910626" y="0"/>
                  <a:pt x="4977503" y="66877"/>
                  <a:pt x="4977503" y="149373"/>
                </a:cubicBezTo>
                <a:lnTo>
                  <a:pt x="4977503" y="1344359"/>
                </a:lnTo>
                <a:cubicBezTo>
                  <a:pt x="4977503" y="1426855"/>
                  <a:pt x="4910626" y="1493732"/>
                  <a:pt x="4828130" y="1493732"/>
                </a:cubicBezTo>
                <a:lnTo>
                  <a:pt x="149373" y="1493732"/>
                </a:lnTo>
                <a:cubicBezTo>
                  <a:pt x="66877" y="1493732"/>
                  <a:pt x="0" y="1426855"/>
                  <a:pt x="0" y="1344359"/>
                </a:cubicBezTo>
                <a:lnTo>
                  <a:pt x="0" y="14937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10" tIns="53910" rIns="53910" bIns="5391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b="1" dirty="0" smtClean="0">
                <a:solidFill>
                  <a:sysClr val="windowText" lastClr="000000"/>
                </a:solidFill>
                <a:cs typeface="B Nazanin" panose="00000400000000000000" pitchFamily="2" charset="-78"/>
              </a:rPr>
              <a:t>فیلم آموزشی</a:t>
            </a:r>
            <a:endParaRPr lang="fa-IR" b="1" dirty="0" smtClean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705472" y="4821655"/>
            <a:ext cx="1362045" cy="569970"/>
          </a:xfrm>
          <a:custGeom>
            <a:avLst/>
            <a:gdLst>
              <a:gd name="connsiteX0" fmla="*/ 0 w 4977503"/>
              <a:gd name="connsiteY0" fmla="*/ 149373 h 1493732"/>
              <a:gd name="connsiteX1" fmla="*/ 149373 w 4977503"/>
              <a:gd name="connsiteY1" fmla="*/ 0 h 1493732"/>
              <a:gd name="connsiteX2" fmla="*/ 4828130 w 4977503"/>
              <a:gd name="connsiteY2" fmla="*/ 0 h 1493732"/>
              <a:gd name="connsiteX3" fmla="*/ 4977503 w 4977503"/>
              <a:gd name="connsiteY3" fmla="*/ 149373 h 1493732"/>
              <a:gd name="connsiteX4" fmla="*/ 4977503 w 4977503"/>
              <a:gd name="connsiteY4" fmla="*/ 1344359 h 1493732"/>
              <a:gd name="connsiteX5" fmla="*/ 4828130 w 4977503"/>
              <a:gd name="connsiteY5" fmla="*/ 1493732 h 1493732"/>
              <a:gd name="connsiteX6" fmla="*/ 149373 w 4977503"/>
              <a:gd name="connsiteY6" fmla="*/ 1493732 h 1493732"/>
              <a:gd name="connsiteX7" fmla="*/ 0 w 4977503"/>
              <a:gd name="connsiteY7" fmla="*/ 1344359 h 1493732"/>
              <a:gd name="connsiteX8" fmla="*/ 0 w 4977503"/>
              <a:gd name="connsiteY8" fmla="*/ 149373 h 149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7503" h="1493732">
                <a:moveTo>
                  <a:pt x="0" y="149373"/>
                </a:moveTo>
                <a:cubicBezTo>
                  <a:pt x="0" y="66877"/>
                  <a:pt x="66877" y="0"/>
                  <a:pt x="149373" y="0"/>
                </a:cubicBezTo>
                <a:lnTo>
                  <a:pt x="4828130" y="0"/>
                </a:lnTo>
                <a:cubicBezTo>
                  <a:pt x="4910626" y="0"/>
                  <a:pt x="4977503" y="66877"/>
                  <a:pt x="4977503" y="149373"/>
                </a:cubicBezTo>
                <a:lnTo>
                  <a:pt x="4977503" y="1344359"/>
                </a:lnTo>
                <a:cubicBezTo>
                  <a:pt x="4977503" y="1426855"/>
                  <a:pt x="4910626" y="1493732"/>
                  <a:pt x="4828130" y="1493732"/>
                </a:cubicBezTo>
                <a:lnTo>
                  <a:pt x="149373" y="1493732"/>
                </a:lnTo>
                <a:cubicBezTo>
                  <a:pt x="66877" y="1493732"/>
                  <a:pt x="0" y="1426855"/>
                  <a:pt x="0" y="1344359"/>
                </a:cubicBezTo>
                <a:lnTo>
                  <a:pt x="0" y="14937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10" tIns="53910" rIns="53910" bIns="5391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b="1" dirty="0" smtClean="0">
                <a:solidFill>
                  <a:sysClr val="windowText" lastClr="000000"/>
                </a:solidFill>
                <a:cs typeface="B Nazanin" panose="00000400000000000000" pitchFamily="2" charset="-78"/>
              </a:rPr>
              <a:t>خواندن کتاب</a:t>
            </a:r>
            <a:endParaRPr lang="fa-IR" b="1" dirty="0" smtClean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705472" y="5570222"/>
            <a:ext cx="1362045" cy="569970"/>
          </a:xfrm>
          <a:custGeom>
            <a:avLst/>
            <a:gdLst>
              <a:gd name="connsiteX0" fmla="*/ 0 w 4977503"/>
              <a:gd name="connsiteY0" fmla="*/ 149373 h 1493732"/>
              <a:gd name="connsiteX1" fmla="*/ 149373 w 4977503"/>
              <a:gd name="connsiteY1" fmla="*/ 0 h 1493732"/>
              <a:gd name="connsiteX2" fmla="*/ 4828130 w 4977503"/>
              <a:gd name="connsiteY2" fmla="*/ 0 h 1493732"/>
              <a:gd name="connsiteX3" fmla="*/ 4977503 w 4977503"/>
              <a:gd name="connsiteY3" fmla="*/ 149373 h 1493732"/>
              <a:gd name="connsiteX4" fmla="*/ 4977503 w 4977503"/>
              <a:gd name="connsiteY4" fmla="*/ 1344359 h 1493732"/>
              <a:gd name="connsiteX5" fmla="*/ 4828130 w 4977503"/>
              <a:gd name="connsiteY5" fmla="*/ 1493732 h 1493732"/>
              <a:gd name="connsiteX6" fmla="*/ 149373 w 4977503"/>
              <a:gd name="connsiteY6" fmla="*/ 1493732 h 1493732"/>
              <a:gd name="connsiteX7" fmla="*/ 0 w 4977503"/>
              <a:gd name="connsiteY7" fmla="*/ 1344359 h 1493732"/>
              <a:gd name="connsiteX8" fmla="*/ 0 w 4977503"/>
              <a:gd name="connsiteY8" fmla="*/ 149373 h 149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7503" h="1493732">
                <a:moveTo>
                  <a:pt x="0" y="149373"/>
                </a:moveTo>
                <a:cubicBezTo>
                  <a:pt x="0" y="66877"/>
                  <a:pt x="66877" y="0"/>
                  <a:pt x="149373" y="0"/>
                </a:cubicBezTo>
                <a:lnTo>
                  <a:pt x="4828130" y="0"/>
                </a:lnTo>
                <a:cubicBezTo>
                  <a:pt x="4910626" y="0"/>
                  <a:pt x="4977503" y="66877"/>
                  <a:pt x="4977503" y="149373"/>
                </a:cubicBezTo>
                <a:lnTo>
                  <a:pt x="4977503" y="1344359"/>
                </a:lnTo>
                <a:cubicBezTo>
                  <a:pt x="4977503" y="1426855"/>
                  <a:pt x="4910626" y="1493732"/>
                  <a:pt x="4828130" y="1493732"/>
                </a:cubicBezTo>
                <a:lnTo>
                  <a:pt x="149373" y="1493732"/>
                </a:lnTo>
                <a:cubicBezTo>
                  <a:pt x="66877" y="1493732"/>
                  <a:pt x="0" y="1426855"/>
                  <a:pt x="0" y="1344359"/>
                </a:cubicBezTo>
                <a:lnTo>
                  <a:pt x="0" y="14937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10" tIns="53910" rIns="53910" bIns="5391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b="1" dirty="0" smtClean="0">
                <a:solidFill>
                  <a:sysClr val="windowText" lastClr="000000"/>
                </a:solidFill>
                <a:cs typeface="B Nazanin" panose="00000400000000000000" pitchFamily="2" charset="-78"/>
              </a:rPr>
              <a:t>تابلوی نقاشی</a:t>
            </a:r>
            <a:endParaRPr lang="fa-IR" b="1" dirty="0" smtClean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893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4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0.3168 -0.0050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36341 -0.0092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31797 -0.0069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31797 -0.0069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4219 -0.0085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9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28" grpId="0"/>
      <p:bldP spid="30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3EDFA5-D670-4080-B93C-B4DBDEE68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39" y="0"/>
            <a:ext cx="8274205" cy="82742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A022FA-39EF-43B8-A50B-E80632614E8C}"/>
              </a:ext>
            </a:extLst>
          </p:cNvPr>
          <p:cNvSpPr/>
          <p:nvPr/>
        </p:nvSpPr>
        <p:spPr>
          <a:xfrm>
            <a:off x="3850784" y="757341"/>
            <a:ext cx="4397432" cy="10593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7200" b="0" i="0" u="none" strike="noStrike" kern="1200" cap="none" spc="0" normalizeH="0" baseline="0" noProof="0" dirty="0">
                <a:ln>
                  <a:noFill/>
                </a:ln>
                <a:solidFill>
                  <a:srgbClr val="F32959"/>
                </a:solidFill>
                <a:effectLst/>
                <a:uLnTx/>
                <a:uFillTx/>
                <a:latin typeface="Calibri" panose="020F0502020204030204"/>
                <a:ea typeface="+mn-ea"/>
                <a:cs typeface="B Koodak" panose="00000700000000000000" pitchFamily="2" charset="-78"/>
              </a:rPr>
              <a:t>پایان</a:t>
            </a:r>
          </a:p>
        </p:txBody>
      </p:sp>
    </p:spTree>
    <p:extLst>
      <p:ext uri="{BB962C8B-B14F-4D97-AF65-F5344CB8AC3E}">
        <p14:creationId xmlns:p14="http://schemas.microsoft.com/office/powerpoint/2010/main" val="1235885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2.77556E-17 L -3.95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964</TotalTime>
  <Words>328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B Nazanin</vt:lpstr>
      <vt:lpstr>B Jadid</vt:lpstr>
      <vt:lpstr>B Davat</vt:lpstr>
      <vt:lpstr>Calibri</vt:lpstr>
      <vt:lpstr>Gill Sans MT</vt:lpstr>
      <vt:lpstr>B Mitra</vt:lpstr>
      <vt:lpstr>2  Shadi</vt:lpstr>
      <vt:lpstr>B Koodak</vt:lpstr>
      <vt:lpstr>Arial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46</cp:revision>
  <dcterms:created xsi:type="dcterms:W3CDTF">2020-08-10T16:35:05Z</dcterms:created>
  <dcterms:modified xsi:type="dcterms:W3CDTF">2021-04-12T09:40:48Z</dcterms:modified>
</cp:coreProperties>
</file>