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6"/>
  </p:notesMasterIdLst>
  <p:sldIdLst>
    <p:sldId id="258" r:id="rId2"/>
    <p:sldId id="260" r:id="rId3"/>
    <p:sldId id="256" r:id="rId4"/>
    <p:sldId id="257" r:id="rId5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B2534363-8635-4FBC-A5E8-92C3431A40C8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A6D0D197-4788-48EB-916C-85B107A2C29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196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7378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422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915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3867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99181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2646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42636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625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025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073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378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414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662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7021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3858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893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19236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887C7F0-36B3-485B-9519-2B4BE6CCFFA2}" type="datetimeFigureOut">
              <a:rPr lang="fa-IR" smtClean="0"/>
              <a:t>10/03/1443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FBBF7B7-2B88-49C5-99DF-BA4BFB527B4D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6155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3EB73C-262A-4129-BCF2-A682FC350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3840A9-33A5-4E60-8B23-B3B29C49D283}"/>
              </a:ext>
            </a:extLst>
          </p:cNvPr>
          <p:cNvSpPr txBox="1"/>
          <p:nvPr/>
        </p:nvSpPr>
        <p:spPr>
          <a:xfrm>
            <a:off x="1612204" y="2653570"/>
            <a:ext cx="881230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5400" dirty="0">
                <a:latin typeface="Dubai" panose="020B0503030403030204" pitchFamily="34" charset="-78"/>
                <a:cs typeface="Dubai" panose="020B0503030403030204" pitchFamily="34" charset="-78"/>
              </a:rPr>
              <a:t>انواع لحن و آهنگ در زبان  فارسی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87D6BE-EC13-4A5F-8DD0-24B98423B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04" y="797859"/>
            <a:ext cx="2816962" cy="120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3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05" y="0"/>
            <a:ext cx="9495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571224" y="341328"/>
            <a:ext cx="2215373" cy="3240960"/>
            <a:chOff x="7571224" y="341328"/>
            <a:chExt cx="2215373" cy="3240960"/>
          </a:xfrm>
        </p:grpSpPr>
        <p:sp>
          <p:nvSpPr>
            <p:cNvPr id="7" name="Freeform 6"/>
            <p:cNvSpPr/>
            <p:nvPr/>
          </p:nvSpPr>
          <p:spPr>
            <a:xfrm rot="3616155" flipV="1">
              <a:off x="8247985" y="2043676"/>
              <a:ext cx="2848084" cy="229140"/>
            </a:xfrm>
            <a:custGeom>
              <a:avLst/>
              <a:gdLst>
                <a:gd name="connsiteX0" fmla="*/ 0 w 2879115"/>
                <a:gd name="connsiteY0" fmla="*/ 20214 h 40429"/>
                <a:gd name="connsiteX1" fmla="*/ 2879115 w 287911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9115" h="40429">
                  <a:moveTo>
                    <a:pt x="2879115" y="20215"/>
                  </a:moveTo>
                  <a:lnTo>
                    <a:pt x="0" y="20215"/>
                  </a:lnTo>
                </a:path>
              </a:pathLst>
            </a:custGeom>
            <a:no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80280" tIns="-51763" rIns="1380279" bIns="-5176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7571224" y="341328"/>
              <a:ext cx="1361840" cy="1021966"/>
            </a:xfrm>
            <a:custGeom>
              <a:avLst/>
              <a:gdLst>
                <a:gd name="connsiteX0" fmla="*/ 0 w 1146140"/>
                <a:gd name="connsiteY0" fmla="*/ 102197 h 1021966"/>
                <a:gd name="connsiteX1" fmla="*/ 102197 w 1146140"/>
                <a:gd name="connsiteY1" fmla="*/ 0 h 1021966"/>
                <a:gd name="connsiteX2" fmla="*/ 1043943 w 1146140"/>
                <a:gd name="connsiteY2" fmla="*/ 0 h 1021966"/>
                <a:gd name="connsiteX3" fmla="*/ 1146140 w 1146140"/>
                <a:gd name="connsiteY3" fmla="*/ 102197 h 1021966"/>
                <a:gd name="connsiteX4" fmla="*/ 1146140 w 1146140"/>
                <a:gd name="connsiteY4" fmla="*/ 919769 h 1021966"/>
                <a:gd name="connsiteX5" fmla="*/ 1043943 w 1146140"/>
                <a:gd name="connsiteY5" fmla="*/ 1021966 h 1021966"/>
                <a:gd name="connsiteX6" fmla="*/ 102197 w 1146140"/>
                <a:gd name="connsiteY6" fmla="*/ 1021966 h 1021966"/>
                <a:gd name="connsiteX7" fmla="*/ 0 w 1146140"/>
                <a:gd name="connsiteY7" fmla="*/ 919769 h 1021966"/>
                <a:gd name="connsiteX8" fmla="*/ 0 w 1146140"/>
                <a:gd name="connsiteY8" fmla="*/ 102197 h 10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140" h="1021966">
                  <a:moveTo>
                    <a:pt x="0" y="102197"/>
                  </a:moveTo>
                  <a:cubicBezTo>
                    <a:pt x="0" y="45755"/>
                    <a:pt x="45755" y="0"/>
                    <a:pt x="102197" y="0"/>
                  </a:cubicBezTo>
                  <a:lnTo>
                    <a:pt x="1043943" y="0"/>
                  </a:lnTo>
                  <a:cubicBezTo>
                    <a:pt x="1100385" y="0"/>
                    <a:pt x="1146140" y="45755"/>
                    <a:pt x="1146140" y="102197"/>
                  </a:cubicBezTo>
                  <a:lnTo>
                    <a:pt x="1146140" y="919769"/>
                  </a:lnTo>
                  <a:cubicBezTo>
                    <a:pt x="1146140" y="976211"/>
                    <a:pt x="1100385" y="1021966"/>
                    <a:pt x="1043943" y="1021966"/>
                  </a:cubicBezTo>
                  <a:lnTo>
                    <a:pt x="102197" y="1021966"/>
                  </a:lnTo>
                  <a:cubicBezTo>
                    <a:pt x="45755" y="1021966"/>
                    <a:pt x="0" y="976211"/>
                    <a:pt x="0" y="919769"/>
                  </a:cubicBezTo>
                  <a:lnTo>
                    <a:pt x="0" y="102197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092" tIns="40092" rIns="40092" bIns="400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6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لحن ستایشی و مناجات</a:t>
              </a:r>
              <a:endParaRPr lang="en-US" sz="1600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37093" y="105445"/>
            <a:ext cx="7334130" cy="1493732"/>
            <a:chOff x="237093" y="105445"/>
            <a:chExt cx="7334130" cy="149373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Freeform 8"/>
            <p:cNvSpPr/>
            <p:nvPr/>
          </p:nvSpPr>
          <p:spPr>
            <a:xfrm>
              <a:off x="6151346" y="832095"/>
              <a:ext cx="1419877" cy="40430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grp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0318" tIns="-9658" rIns="580318" bIns="-96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237093" y="105445"/>
              <a:ext cx="5914252" cy="1493732"/>
            </a:xfrm>
            <a:custGeom>
              <a:avLst/>
              <a:gdLst>
                <a:gd name="connsiteX0" fmla="*/ 0 w 4977503"/>
                <a:gd name="connsiteY0" fmla="*/ 149373 h 1493732"/>
                <a:gd name="connsiteX1" fmla="*/ 149373 w 4977503"/>
                <a:gd name="connsiteY1" fmla="*/ 0 h 1493732"/>
                <a:gd name="connsiteX2" fmla="*/ 4828130 w 4977503"/>
                <a:gd name="connsiteY2" fmla="*/ 0 h 1493732"/>
                <a:gd name="connsiteX3" fmla="*/ 4977503 w 4977503"/>
                <a:gd name="connsiteY3" fmla="*/ 149373 h 1493732"/>
                <a:gd name="connsiteX4" fmla="*/ 4977503 w 4977503"/>
                <a:gd name="connsiteY4" fmla="*/ 1344359 h 1493732"/>
                <a:gd name="connsiteX5" fmla="*/ 4828130 w 4977503"/>
                <a:gd name="connsiteY5" fmla="*/ 1493732 h 1493732"/>
                <a:gd name="connsiteX6" fmla="*/ 149373 w 4977503"/>
                <a:gd name="connsiteY6" fmla="*/ 1493732 h 1493732"/>
                <a:gd name="connsiteX7" fmla="*/ 0 w 4977503"/>
                <a:gd name="connsiteY7" fmla="*/ 1344359 h 1493732"/>
                <a:gd name="connsiteX8" fmla="*/ 0 w 4977503"/>
                <a:gd name="connsiteY8" fmla="*/ 149373 h 149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7503" h="1493732">
                  <a:moveTo>
                    <a:pt x="0" y="149373"/>
                  </a:moveTo>
                  <a:cubicBezTo>
                    <a:pt x="0" y="66877"/>
                    <a:pt x="66877" y="0"/>
                    <a:pt x="149373" y="0"/>
                  </a:cubicBezTo>
                  <a:lnTo>
                    <a:pt x="4828130" y="0"/>
                  </a:lnTo>
                  <a:cubicBezTo>
                    <a:pt x="4910626" y="0"/>
                    <a:pt x="4977503" y="66877"/>
                    <a:pt x="4977503" y="149373"/>
                  </a:cubicBezTo>
                  <a:lnTo>
                    <a:pt x="4977503" y="1344359"/>
                  </a:lnTo>
                  <a:cubicBezTo>
                    <a:pt x="4977503" y="1426855"/>
                    <a:pt x="4910626" y="1493732"/>
                    <a:pt x="4828130" y="1493732"/>
                  </a:cubicBezTo>
                  <a:lnTo>
                    <a:pt x="149373" y="1493732"/>
                  </a:lnTo>
                  <a:cubicBezTo>
                    <a:pt x="66877" y="1493732"/>
                    <a:pt x="0" y="1426855"/>
                    <a:pt x="0" y="1344359"/>
                  </a:cubicBezTo>
                  <a:lnTo>
                    <a:pt x="0" y="14937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910" tIns="53910" rIns="53910" bIns="5391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0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ستایش مخصوص خداوند است و شاعر یا نویسنده ، خداوند را به خاطر آفرینش و قدرت بی نظیرش و ...  می ستاید.</a:t>
              </a:r>
              <a:endParaRPr lang="en-US" sz="2000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71224" y="2059120"/>
            <a:ext cx="2960106" cy="1021966"/>
            <a:chOff x="7571224" y="2059120"/>
            <a:chExt cx="2960106" cy="1021966"/>
          </a:xfrm>
          <a:solidFill>
            <a:schemeClr val="accent3"/>
          </a:solidFill>
        </p:grpSpPr>
        <p:sp>
          <p:nvSpPr>
            <p:cNvPr id="11" name="Freeform 10"/>
            <p:cNvSpPr/>
            <p:nvPr/>
          </p:nvSpPr>
          <p:spPr>
            <a:xfrm rot="2090057" flipV="1">
              <a:off x="8802799" y="2923377"/>
              <a:ext cx="1728531" cy="45719"/>
            </a:xfrm>
            <a:custGeom>
              <a:avLst/>
              <a:gdLst>
                <a:gd name="connsiteX0" fmla="*/ 0 w 1529022"/>
                <a:gd name="connsiteY0" fmla="*/ 20214 h 40429"/>
                <a:gd name="connsiteX1" fmla="*/ 1529022 w 1529022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29022" h="40429">
                  <a:moveTo>
                    <a:pt x="1529022" y="20215"/>
                  </a:moveTo>
                  <a:lnTo>
                    <a:pt x="0" y="20215"/>
                  </a:lnTo>
                </a:path>
              </a:pathLst>
            </a:custGeom>
            <a:grp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8986" tIns="-18012" rIns="738984" bIns="-1801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571224" y="2059120"/>
              <a:ext cx="1361840" cy="1021966"/>
            </a:xfrm>
            <a:custGeom>
              <a:avLst/>
              <a:gdLst>
                <a:gd name="connsiteX0" fmla="*/ 0 w 1146140"/>
                <a:gd name="connsiteY0" fmla="*/ 102197 h 1021966"/>
                <a:gd name="connsiteX1" fmla="*/ 102197 w 1146140"/>
                <a:gd name="connsiteY1" fmla="*/ 0 h 1021966"/>
                <a:gd name="connsiteX2" fmla="*/ 1043943 w 1146140"/>
                <a:gd name="connsiteY2" fmla="*/ 0 h 1021966"/>
                <a:gd name="connsiteX3" fmla="*/ 1146140 w 1146140"/>
                <a:gd name="connsiteY3" fmla="*/ 102197 h 1021966"/>
                <a:gd name="connsiteX4" fmla="*/ 1146140 w 1146140"/>
                <a:gd name="connsiteY4" fmla="*/ 919769 h 1021966"/>
                <a:gd name="connsiteX5" fmla="*/ 1043943 w 1146140"/>
                <a:gd name="connsiteY5" fmla="*/ 1021966 h 1021966"/>
                <a:gd name="connsiteX6" fmla="*/ 102197 w 1146140"/>
                <a:gd name="connsiteY6" fmla="*/ 1021966 h 1021966"/>
                <a:gd name="connsiteX7" fmla="*/ 0 w 1146140"/>
                <a:gd name="connsiteY7" fmla="*/ 919769 h 1021966"/>
                <a:gd name="connsiteX8" fmla="*/ 0 w 1146140"/>
                <a:gd name="connsiteY8" fmla="*/ 102197 h 10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140" h="1021966">
                  <a:moveTo>
                    <a:pt x="0" y="102197"/>
                  </a:moveTo>
                  <a:cubicBezTo>
                    <a:pt x="0" y="45755"/>
                    <a:pt x="45755" y="0"/>
                    <a:pt x="102197" y="0"/>
                  </a:cubicBezTo>
                  <a:lnTo>
                    <a:pt x="1043943" y="0"/>
                  </a:lnTo>
                  <a:cubicBezTo>
                    <a:pt x="1100385" y="0"/>
                    <a:pt x="1146140" y="45755"/>
                    <a:pt x="1146140" y="102197"/>
                  </a:cubicBezTo>
                  <a:lnTo>
                    <a:pt x="1146140" y="919769"/>
                  </a:lnTo>
                  <a:cubicBezTo>
                    <a:pt x="1146140" y="976211"/>
                    <a:pt x="1100385" y="1021966"/>
                    <a:pt x="1043943" y="1021966"/>
                  </a:cubicBezTo>
                  <a:lnTo>
                    <a:pt x="102197" y="1021966"/>
                  </a:lnTo>
                  <a:cubicBezTo>
                    <a:pt x="45755" y="1021966"/>
                    <a:pt x="0" y="976211"/>
                    <a:pt x="0" y="919769"/>
                  </a:cubicBezTo>
                  <a:lnTo>
                    <a:pt x="0" y="102197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57" tIns="39457" rIns="39457" bIns="3945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500" b="1" kern="120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لحن خاطره</a:t>
              </a:r>
              <a:endParaRPr lang="en-US" sz="15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7093" y="1823237"/>
            <a:ext cx="7334130" cy="1493732"/>
            <a:chOff x="237093" y="1823237"/>
            <a:chExt cx="7334130" cy="149373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3" name="Freeform 12"/>
            <p:cNvSpPr/>
            <p:nvPr/>
          </p:nvSpPr>
          <p:spPr>
            <a:xfrm>
              <a:off x="6151346" y="2549888"/>
              <a:ext cx="1419877" cy="40430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grp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0318" tIns="-9660" rIns="580318" bIns="-9659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37093" y="1823237"/>
              <a:ext cx="5914252" cy="1493732"/>
            </a:xfrm>
            <a:custGeom>
              <a:avLst/>
              <a:gdLst>
                <a:gd name="connsiteX0" fmla="*/ 0 w 4977503"/>
                <a:gd name="connsiteY0" fmla="*/ 149373 h 1493732"/>
                <a:gd name="connsiteX1" fmla="*/ 149373 w 4977503"/>
                <a:gd name="connsiteY1" fmla="*/ 0 h 1493732"/>
                <a:gd name="connsiteX2" fmla="*/ 4828130 w 4977503"/>
                <a:gd name="connsiteY2" fmla="*/ 0 h 1493732"/>
                <a:gd name="connsiteX3" fmla="*/ 4977503 w 4977503"/>
                <a:gd name="connsiteY3" fmla="*/ 149373 h 1493732"/>
                <a:gd name="connsiteX4" fmla="*/ 4977503 w 4977503"/>
                <a:gd name="connsiteY4" fmla="*/ 1344359 h 1493732"/>
                <a:gd name="connsiteX5" fmla="*/ 4828130 w 4977503"/>
                <a:gd name="connsiteY5" fmla="*/ 1493732 h 1493732"/>
                <a:gd name="connsiteX6" fmla="*/ 149373 w 4977503"/>
                <a:gd name="connsiteY6" fmla="*/ 1493732 h 1493732"/>
                <a:gd name="connsiteX7" fmla="*/ 0 w 4977503"/>
                <a:gd name="connsiteY7" fmla="*/ 1344359 h 1493732"/>
                <a:gd name="connsiteX8" fmla="*/ 0 w 4977503"/>
                <a:gd name="connsiteY8" fmla="*/ 149373 h 149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7503" h="1493732">
                  <a:moveTo>
                    <a:pt x="0" y="149373"/>
                  </a:moveTo>
                  <a:cubicBezTo>
                    <a:pt x="0" y="66877"/>
                    <a:pt x="66877" y="0"/>
                    <a:pt x="149373" y="0"/>
                  </a:cubicBezTo>
                  <a:lnTo>
                    <a:pt x="4828130" y="0"/>
                  </a:lnTo>
                  <a:cubicBezTo>
                    <a:pt x="4910626" y="0"/>
                    <a:pt x="4977503" y="66877"/>
                    <a:pt x="4977503" y="149373"/>
                  </a:cubicBezTo>
                  <a:lnTo>
                    <a:pt x="4977503" y="1344359"/>
                  </a:lnTo>
                  <a:cubicBezTo>
                    <a:pt x="4977503" y="1426855"/>
                    <a:pt x="4910626" y="1493732"/>
                    <a:pt x="4828130" y="1493732"/>
                  </a:cubicBezTo>
                  <a:lnTo>
                    <a:pt x="149373" y="1493732"/>
                  </a:lnTo>
                  <a:cubicBezTo>
                    <a:pt x="66877" y="1493732"/>
                    <a:pt x="0" y="1426855"/>
                    <a:pt x="0" y="1344359"/>
                  </a:cubicBezTo>
                  <a:lnTo>
                    <a:pt x="0" y="14937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75" tIns="53275" rIns="53275" bIns="532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خاطره ، داستان یا حادثه ای است که در خاطر انسان باقی می ماند و آن قدر برای نویسنده اهمیت داشته که آن را نوشته است. خواننده خاطره ها باید آن را به گونه ای بخواند که گویی برای خودش اتفاق افتاده است</a:t>
              </a:r>
              <a:endParaRPr lang="en-US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71224" y="3776912"/>
            <a:ext cx="2931832" cy="1021966"/>
            <a:chOff x="7571224" y="3776912"/>
            <a:chExt cx="2931832" cy="1021966"/>
          </a:xfrm>
        </p:grpSpPr>
        <p:sp>
          <p:nvSpPr>
            <p:cNvPr id="15" name="Freeform 14"/>
            <p:cNvSpPr/>
            <p:nvPr/>
          </p:nvSpPr>
          <p:spPr>
            <a:xfrm rot="19564002">
              <a:off x="8788540" y="3868142"/>
              <a:ext cx="1714516" cy="45719"/>
            </a:xfrm>
            <a:custGeom>
              <a:avLst/>
              <a:gdLst>
                <a:gd name="connsiteX0" fmla="*/ 0 w 1512657"/>
                <a:gd name="connsiteY0" fmla="*/ 20214 h 40429"/>
                <a:gd name="connsiteX1" fmla="*/ 1512657 w 1512657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2657" h="40429">
                  <a:moveTo>
                    <a:pt x="1512657" y="20215"/>
                  </a:moveTo>
                  <a:lnTo>
                    <a:pt x="0" y="20215"/>
                  </a:lnTo>
                </a:path>
              </a:pathLst>
            </a:custGeom>
            <a:no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212" tIns="-17602" rIns="731213" bIns="-17602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71224" y="3776912"/>
              <a:ext cx="1361840" cy="1021966"/>
            </a:xfrm>
            <a:custGeom>
              <a:avLst/>
              <a:gdLst>
                <a:gd name="connsiteX0" fmla="*/ 0 w 1146140"/>
                <a:gd name="connsiteY0" fmla="*/ 102197 h 1021966"/>
                <a:gd name="connsiteX1" fmla="*/ 102197 w 1146140"/>
                <a:gd name="connsiteY1" fmla="*/ 0 h 1021966"/>
                <a:gd name="connsiteX2" fmla="*/ 1043943 w 1146140"/>
                <a:gd name="connsiteY2" fmla="*/ 0 h 1021966"/>
                <a:gd name="connsiteX3" fmla="*/ 1146140 w 1146140"/>
                <a:gd name="connsiteY3" fmla="*/ 102197 h 1021966"/>
                <a:gd name="connsiteX4" fmla="*/ 1146140 w 1146140"/>
                <a:gd name="connsiteY4" fmla="*/ 919769 h 1021966"/>
                <a:gd name="connsiteX5" fmla="*/ 1043943 w 1146140"/>
                <a:gd name="connsiteY5" fmla="*/ 1021966 h 1021966"/>
                <a:gd name="connsiteX6" fmla="*/ 102197 w 1146140"/>
                <a:gd name="connsiteY6" fmla="*/ 1021966 h 1021966"/>
                <a:gd name="connsiteX7" fmla="*/ 0 w 1146140"/>
                <a:gd name="connsiteY7" fmla="*/ 919769 h 1021966"/>
                <a:gd name="connsiteX8" fmla="*/ 0 w 1146140"/>
                <a:gd name="connsiteY8" fmla="*/ 102197 h 10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140" h="1021966">
                  <a:moveTo>
                    <a:pt x="0" y="102197"/>
                  </a:moveTo>
                  <a:cubicBezTo>
                    <a:pt x="0" y="45755"/>
                    <a:pt x="45755" y="0"/>
                    <a:pt x="102197" y="0"/>
                  </a:cubicBezTo>
                  <a:lnTo>
                    <a:pt x="1043943" y="0"/>
                  </a:lnTo>
                  <a:cubicBezTo>
                    <a:pt x="1100385" y="0"/>
                    <a:pt x="1146140" y="45755"/>
                    <a:pt x="1146140" y="102197"/>
                  </a:cubicBezTo>
                  <a:lnTo>
                    <a:pt x="1146140" y="919769"/>
                  </a:lnTo>
                  <a:cubicBezTo>
                    <a:pt x="1146140" y="976211"/>
                    <a:pt x="1100385" y="1021966"/>
                    <a:pt x="1043943" y="1021966"/>
                  </a:cubicBezTo>
                  <a:lnTo>
                    <a:pt x="102197" y="1021966"/>
                  </a:lnTo>
                  <a:cubicBezTo>
                    <a:pt x="45755" y="1021966"/>
                    <a:pt x="0" y="976211"/>
                    <a:pt x="0" y="919769"/>
                  </a:cubicBezTo>
                  <a:lnTo>
                    <a:pt x="0" y="102197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57" tIns="39457" rIns="39457" bIns="3945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5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لحن حماسی</a:t>
              </a:r>
              <a:endParaRPr lang="en-US" sz="1500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7093" y="3541029"/>
            <a:ext cx="7334131" cy="1493732"/>
            <a:chOff x="237093" y="3541029"/>
            <a:chExt cx="7334131" cy="1493732"/>
          </a:xfrm>
        </p:grpSpPr>
        <p:sp>
          <p:nvSpPr>
            <p:cNvPr id="17" name="Freeform 16"/>
            <p:cNvSpPr/>
            <p:nvPr/>
          </p:nvSpPr>
          <p:spPr>
            <a:xfrm>
              <a:off x="6151346" y="4267680"/>
              <a:ext cx="1419878" cy="40429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no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0318" tIns="-9660" rIns="580319" bIns="-966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37093" y="3541029"/>
              <a:ext cx="5914252" cy="1493732"/>
            </a:xfrm>
            <a:custGeom>
              <a:avLst/>
              <a:gdLst>
                <a:gd name="connsiteX0" fmla="*/ 0 w 4977503"/>
                <a:gd name="connsiteY0" fmla="*/ 149373 h 1493732"/>
                <a:gd name="connsiteX1" fmla="*/ 149373 w 4977503"/>
                <a:gd name="connsiteY1" fmla="*/ 0 h 1493732"/>
                <a:gd name="connsiteX2" fmla="*/ 4828130 w 4977503"/>
                <a:gd name="connsiteY2" fmla="*/ 0 h 1493732"/>
                <a:gd name="connsiteX3" fmla="*/ 4977503 w 4977503"/>
                <a:gd name="connsiteY3" fmla="*/ 149373 h 1493732"/>
                <a:gd name="connsiteX4" fmla="*/ 4977503 w 4977503"/>
                <a:gd name="connsiteY4" fmla="*/ 1344359 h 1493732"/>
                <a:gd name="connsiteX5" fmla="*/ 4828130 w 4977503"/>
                <a:gd name="connsiteY5" fmla="*/ 1493732 h 1493732"/>
                <a:gd name="connsiteX6" fmla="*/ 149373 w 4977503"/>
                <a:gd name="connsiteY6" fmla="*/ 1493732 h 1493732"/>
                <a:gd name="connsiteX7" fmla="*/ 0 w 4977503"/>
                <a:gd name="connsiteY7" fmla="*/ 1344359 h 1493732"/>
                <a:gd name="connsiteX8" fmla="*/ 0 w 4977503"/>
                <a:gd name="connsiteY8" fmla="*/ 149373 h 149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7503" h="1493732">
                  <a:moveTo>
                    <a:pt x="0" y="149373"/>
                  </a:moveTo>
                  <a:cubicBezTo>
                    <a:pt x="0" y="66877"/>
                    <a:pt x="66877" y="0"/>
                    <a:pt x="149373" y="0"/>
                  </a:cubicBezTo>
                  <a:lnTo>
                    <a:pt x="4828130" y="0"/>
                  </a:lnTo>
                  <a:cubicBezTo>
                    <a:pt x="4910626" y="0"/>
                    <a:pt x="4977503" y="66877"/>
                    <a:pt x="4977503" y="149373"/>
                  </a:cubicBezTo>
                  <a:lnTo>
                    <a:pt x="4977503" y="1344359"/>
                  </a:lnTo>
                  <a:cubicBezTo>
                    <a:pt x="4977503" y="1426855"/>
                    <a:pt x="4910626" y="1493732"/>
                    <a:pt x="4828130" y="1493732"/>
                  </a:cubicBezTo>
                  <a:lnTo>
                    <a:pt x="149373" y="1493732"/>
                  </a:lnTo>
                  <a:cubicBezTo>
                    <a:pt x="66877" y="1493732"/>
                    <a:pt x="0" y="1426855"/>
                    <a:pt x="0" y="1344359"/>
                  </a:cubicBezTo>
                  <a:lnTo>
                    <a:pt x="0" y="14937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75" tIns="53275" rIns="53275" bIns="532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حماسه به معنای داستان دلاوری و شجاعت است؛ کسی که شعر حماسی را می خواند باید به گونه ای بخواند که این دلاوری ها را به شنونده منتقل کند ، پس لحن حماسی لحنی کوبنده و استوار است.</a:t>
              </a:r>
              <a:endParaRPr lang="en-US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557806" y="3316675"/>
            <a:ext cx="2179803" cy="3199994"/>
            <a:chOff x="7557806" y="3316675"/>
            <a:chExt cx="2179803" cy="3199994"/>
          </a:xfrm>
        </p:grpSpPr>
        <p:sp>
          <p:nvSpPr>
            <p:cNvPr id="19" name="Freeform 18"/>
            <p:cNvSpPr/>
            <p:nvPr/>
          </p:nvSpPr>
          <p:spPr>
            <a:xfrm rot="17778010">
              <a:off x="8284565" y="4721680"/>
              <a:ext cx="2858049" cy="48039"/>
            </a:xfrm>
            <a:custGeom>
              <a:avLst/>
              <a:gdLst>
                <a:gd name="connsiteX0" fmla="*/ 0 w 2858049"/>
                <a:gd name="connsiteY0" fmla="*/ 20214 h 40429"/>
                <a:gd name="connsiteX1" fmla="*/ 2858049 w 2858049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8049" h="40429">
                  <a:moveTo>
                    <a:pt x="2858049" y="20215"/>
                  </a:moveTo>
                  <a:lnTo>
                    <a:pt x="0" y="20215"/>
                  </a:lnTo>
                </a:path>
              </a:pathLst>
            </a:custGeom>
            <a:no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0273" tIns="-51236" rIns="1370273" bIns="-51237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7557806" y="5494703"/>
              <a:ext cx="1361840" cy="1021966"/>
            </a:xfrm>
            <a:custGeom>
              <a:avLst/>
              <a:gdLst>
                <a:gd name="connsiteX0" fmla="*/ 0 w 1146140"/>
                <a:gd name="connsiteY0" fmla="*/ 102197 h 1021966"/>
                <a:gd name="connsiteX1" fmla="*/ 102197 w 1146140"/>
                <a:gd name="connsiteY1" fmla="*/ 0 h 1021966"/>
                <a:gd name="connsiteX2" fmla="*/ 1043943 w 1146140"/>
                <a:gd name="connsiteY2" fmla="*/ 0 h 1021966"/>
                <a:gd name="connsiteX3" fmla="*/ 1146140 w 1146140"/>
                <a:gd name="connsiteY3" fmla="*/ 102197 h 1021966"/>
                <a:gd name="connsiteX4" fmla="*/ 1146140 w 1146140"/>
                <a:gd name="connsiteY4" fmla="*/ 919769 h 1021966"/>
                <a:gd name="connsiteX5" fmla="*/ 1043943 w 1146140"/>
                <a:gd name="connsiteY5" fmla="*/ 1021966 h 1021966"/>
                <a:gd name="connsiteX6" fmla="*/ 102197 w 1146140"/>
                <a:gd name="connsiteY6" fmla="*/ 1021966 h 1021966"/>
                <a:gd name="connsiteX7" fmla="*/ 0 w 1146140"/>
                <a:gd name="connsiteY7" fmla="*/ 919769 h 1021966"/>
                <a:gd name="connsiteX8" fmla="*/ 0 w 1146140"/>
                <a:gd name="connsiteY8" fmla="*/ 102197 h 102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6140" h="1021966">
                  <a:moveTo>
                    <a:pt x="0" y="102197"/>
                  </a:moveTo>
                  <a:cubicBezTo>
                    <a:pt x="0" y="45755"/>
                    <a:pt x="45755" y="0"/>
                    <a:pt x="102197" y="0"/>
                  </a:cubicBezTo>
                  <a:lnTo>
                    <a:pt x="1043943" y="0"/>
                  </a:lnTo>
                  <a:cubicBezTo>
                    <a:pt x="1100385" y="0"/>
                    <a:pt x="1146140" y="45755"/>
                    <a:pt x="1146140" y="102197"/>
                  </a:cubicBezTo>
                  <a:lnTo>
                    <a:pt x="1146140" y="919769"/>
                  </a:lnTo>
                  <a:cubicBezTo>
                    <a:pt x="1146140" y="976211"/>
                    <a:pt x="1100385" y="1021966"/>
                    <a:pt x="1043943" y="1021966"/>
                  </a:cubicBezTo>
                  <a:lnTo>
                    <a:pt x="102197" y="1021966"/>
                  </a:lnTo>
                  <a:cubicBezTo>
                    <a:pt x="45755" y="1021966"/>
                    <a:pt x="0" y="976211"/>
                    <a:pt x="0" y="919769"/>
                  </a:cubicBezTo>
                  <a:lnTo>
                    <a:pt x="0" y="102197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57" tIns="39457" rIns="39457" bIns="39457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15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لحن داستانی و روایی</a:t>
              </a:r>
              <a:endParaRPr lang="en-US" sz="1500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37093" y="5258821"/>
            <a:ext cx="7320714" cy="1493732"/>
            <a:chOff x="237093" y="5258821"/>
            <a:chExt cx="7320714" cy="149373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1" name="Freeform 20"/>
            <p:cNvSpPr/>
            <p:nvPr/>
          </p:nvSpPr>
          <p:spPr>
            <a:xfrm>
              <a:off x="6151346" y="5985471"/>
              <a:ext cx="1406461" cy="40430"/>
            </a:xfrm>
            <a:custGeom>
              <a:avLst/>
              <a:gdLst>
                <a:gd name="connsiteX0" fmla="*/ 0 w 1183693"/>
                <a:gd name="connsiteY0" fmla="*/ 20214 h 40429"/>
                <a:gd name="connsiteX1" fmla="*/ 1183693 w 1183693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83693" h="40429">
                  <a:moveTo>
                    <a:pt x="1183693" y="20215"/>
                  </a:moveTo>
                  <a:lnTo>
                    <a:pt x="0" y="20215"/>
                  </a:lnTo>
                </a:path>
              </a:pathLst>
            </a:custGeom>
            <a:grpFill/>
            <a:ln w="28575"/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4954" tIns="-9376" rIns="574956" bIns="-9378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37093" y="5258821"/>
              <a:ext cx="5914252" cy="1493732"/>
            </a:xfrm>
            <a:custGeom>
              <a:avLst/>
              <a:gdLst>
                <a:gd name="connsiteX0" fmla="*/ 0 w 4977503"/>
                <a:gd name="connsiteY0" fmla="*/ 149373 h 1493732"/>
                <a:gd name="connsiteX1" fmla="*/ 149373 w 4977503"/>
                <a:gd name="connsiteY1" fmla="*/ 0 h 1493732"/>
                <a:gd name="connsiteX2" fmla="*/ 4828130 w 4977503"/>
                <a:gd name="connsiteY2" fmla="*/ 0 h 1493732"/>
                <a:gd name="connsiteX3" fmla="*/ 4977503 w 4977503"/>
                <a:gd name="connsiteY3" fmla="*/ 149373 h 1493732"/>
                <a:gd name="connsiteX4" fmla="*/ 4977503 w 4977503"/>
                <a:gd name="connsiteY4" fmla="*/ 1344359 h 1493732"/>
                <a:gd name="connsiteX5" fmla="*/ 4828130 w 4977503"/>
                <a:gd name="connsiteY5" fmla="*/ 1493732 h 1493732"/>
                <a:gd name="connsiteX6" fmla="*/ 149373 w 4977503"/>
                <a:gd name="connsiteY6" fmla="*/ 1493732 h 1493732"/>
                <a:gd name="connsiteX7" fmla="*/ 0 w 4977503"/>
                <a:gd name="connsiteY7" fmla="*/ 1344359 h 1493732"/>
                <a:gd name="connsiteX8" fmla="*/ 0 w 4977503"/>
                <a:gd name="connsiteY8" fmla="*/ 149373 h 149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7503" h="1493732">
                  <a:moveTo>
                    <a:pt x="0" y="149373"/>
                  </a:moveTo>
                  <a:cubicBezTo>
                    <a:pt x="0" y="66877"/>
                    <a:pt x="66877" y="0"/>
                    <a:pt x="149373" y="0"/>
                  </a:cubicBezTo>
                  <a:lnTo>
                    <a:pt x="4828130" y="0"/>
                  </a:lnTo>
                  <a:cubicBezTo>
                    <a:pt x="4910626" y="0"/>
                    <a:pt x="4977503" y="66877"/>
                    <a:pt x="4977503" y="149373"/>
                  </a:cubicBezTo>
                  <a:lnTo>
                    <a:pt x="4977503" y="1344359"/>
                  </a:lnTo>
                  <a:cubicBezTo>
                    <a:pt x="4977503" y="1426855"/>
                    <a:pt x="4910626" y="1493732"/>
                    <a:pt x="4828130" y="1493732"/>
                  </a:cubicBezTo>
                  <a:lnTo>
                    <a:pt x="149373" y="1493732"/>
                  </a:lnTo>
                  <a:cubicBezTo>
                    <a:pt x="66877" y="1493732"/>
                    <a:pt x="0" y="1426855"/>
                    <a:pt x="0" y="1344359"/>
                  </a:cubicBezTo>
                  <a:lnTo>
                    <a:pt x="0" y="149373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275" tIns="53275" rIns="53275" bIns="532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rPr>
                <a:t>حکایت ، تعریف کردن صمیمانه داستانی کوتاه با آهنگی نرم و ملایم است به گونه ای که شنونده یا از آن پند بگیرد و یا تحت تأثیر قرار بگیرد. از گذشته به آن قصه خوانی هم می گفتند.</a:t>
              </a:r>
              <a:endParaRPr lang="en-US" b="1" kern="1200" dirty="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5"/>
          <p:cNvSpPr/>
          <p:nvPr/>
        </p:nvSpPr>
        <p:spPr>
          <a:xfrm>
            <a:off x="10341658" y="1675698"/>
            <a:ext cx="1589517" cy="3435583"/>
          </a:xfrm>
          <a:custGeom>
            <a:avLst/>
            <a:gdLst>
              <a:gd name="connsiteX0" fmla="*/ 0 w 1337756"/>
              <a:gd name="connsiteY0" fmla="*/ 133776 h 1820306"/>
              <a:gd name="connsiteX1" fmla="*/ 133776 w 1337756"/>
              <a:gd name="connsiteY1" fmla="*/ 0 h 1820306"/>
              <a:gd name="connsiteX2" fmla="*/ 1203980 w 1337756"/>
              <a:gd name="connsiteY2" fmla="*/ 0 h 1820306"/>
              <a:gd name="connsiteX3" fmla="*/ 1337756 w 1337756"/>
              <a:gd name="connsiteY3" fmla="*/ 133776 h 1820306"/>
              <a:gd name="connsiteX4" fmla="*/ 1337756 w 1337756"/>
              <a:gd name="connsiteY4" fmla="*/ 1686530 h 1820306"/>
              <a:gd name="connsiteX5" fmla="*/ 1203980 w 1337756"/>
              <a:gd name="connsiteY5" fmla="*/ 1820306 h 1820306"/>
              <a:gd name="connsiteX6" fmla="*/ 133776 w 1337756"/>
              <a:gd name="connsiteY6" fmla="*/ 1820306 h 1820306"/>
              <a:gd name="connsiteX7" fmla="*/ 0 w 1337756"/>
              <a:gd name="connsiteY7" fmla="*/ 1686530 h 1820306"/>
              <a:gd name="connsiteX8" fmla="*/ 0 w 1337756"/>
              <a:gd name="connsiteY8" fmla="*/ 133776 h 182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7756" h="1820306">
                <a:moveTo>
                  <a:pt x="0" y="133776"/>
                </a:moveTo>
                <a:cubicBezTo>
                  <a:pt x="0" y="59894"/>
                  <a:pt x="59894" y="0"/>
                  <a:pt x="133776" y="0"/>
                </a:cubicBezTo>
                <a:lnTo>
                  <a:pt x="1203980" y="0"/>
                </a:lnTo>
                <a:cubicBezTo>
                  <a:pt x="1277862" y="0"/>
                  <a:pt x="1337756" y="59894"/>
                  <a:pt x="1337756" y="133776"/>
                </a:cubicBezTo>
                <a:lnTo>
                  <a:pt x="1337756" y="1686530"/>
                </a:lnTo>
                <a:cubicBezTo>
                  <a:pt x="1337756" y="1760412"/>
                  <a:pt x="1277862" y="1820306"/>
                  <a:pt x="1203980" y="1820306"/>
                </a:cubicBezTo>
                <a:lnTo>
                  <a:pt x="133776" y="1820306"/>
                </a:lnTo>
                <a:cubicBezTo>
                  <a:pt x="59894" y="1820306"/>
                  <a:pt x="0" y="1760412"/>
                  <a:pt x="0" y="1686530"/>
                </a:cubicBezTo>
                <a:lnTo>
                  <a:pt x="0" y="133776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707" tIns="48707" rIns="48707" bIns="4870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kern="1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انواع لحن و آهنگ های کلی زبان فارسی</a:t>
            </a:r>
            <a:endParaRPr lang="en-US" sz="3200" b="1" kern="1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417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46" y="341328"/>
            <a:ext cx="3635251" cy="3240960"/>
            <a:chOff x="6151346" y="341328"/>
            <a:chExt cx="3635251" cy="3240960"/>
          </a:xfrm>
          <a:solidFill>
            <a:schemeClr val="accent3"/>
          </a:solidFill>
        </p:grpSpPr>
        <p:grpSp>
          <p:nvGrpSpPr>
            <p:cNvPr id="23" name="Group 22"/>
            <p:cNvGrpSpPr/>
            <p:nvPr/>
          </p:nvGrpSpPr>
          <p:grpSpPr>
            <a:xfrm>
              <a:off x="7571224" y="341328"/>
              <a:ext cx="2215373" cy="3240960"/>
              <a:chOff x="7571224" y="341328"/>
              <a:chExt cx="2215373" cy="3240960"/>
            </a:xfrm>
            <a:grpFill/>
          </p:grpSpPr>
          <p:sp>
            <p:nvSpPr>
              <p:cNvPr id="7" name="Freeform 6"/>
              <p:cNvSpPr/>
              <p:nvPr/>
            </p:nvSpPr>
            <p:spPr>
              <a:xfrm rot="3616155" flipV="1">
                <a:off x="8247985" y="2043676"/>
                <a:ext cx="2848084" cy="229140"/>
              </a:xfrm>
              <a:custGeom>
                <a:avLst/>
                <a:gdLst>
                  <a:gd name="connsiteX0" fmla="*/ 0 w 2879115"/>
                  <a:gd name="connsiteY0" fmla="*/ 20214 h 40429"/>
                  <a:gd name="connsiteX1" fmla="*/ 2879115 w 2879115"/>
                  <a:gd name="connsiteY1" fmla="*/ 20214 h 4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79115" h="40429">
                    <a:moveTo>
                      <a:pt x="2879115" y="20215"/>
                    </a:moveTo>
                    <a:lnTo>
                      <a:pt x="0" y="20215"/>
                    </a:lnTo>
                  </a:path>
                </a:pathLst>
              </a:custGeom>
              <a:grpFill/>
              <a:ln w="28575"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4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80280" tIns="-51763" rIns="1380279" bIns="-51763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b="1" kern="120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7571224" y="341328"/>
                <a:ext cx="1361840" cy="1021966"/>
              </a:xfrm>
              <a:custGeom>
                <a:avLst/>
                <a:gdLst>
                  <a:gd name="connsiteX0" fmla="*/ 0 w 1146140"/>
                  <a:gd name="connsiteY0" fmla="*/ 102197 h 1021966"/>
                  <a:gd name="connsiteX1" fmla="*/ 102197 w 1146140"/>
                  <a:gd name="connsiteY1" fmla="*/ 0 h 1021966"/>
                  <a:gd name="connsiteX2" fmla="*/ 1043943 w 1146140"/>
                  <a:gd name="connsiteY2" fmla="*/ 0 h 1021966"/>
                  <a:gd name="connsiteX3" fmla="*/ 1146140 w 1146140"/>
                  <a:gd name="connsiteY3" fmla="*/ 102197 h 1021966"/>
                  <a:gd name="connsiteX4" fmla="*/ 1146140 w 1146140"/>
                  <a:gd name="connsiteY4" fmla="*/ 919769 h 1021966"/>
                  <a:gd name="connsiteX5" fmla="*/ 1043943 w 1146140"/>
                  <a:gd name="connsiteY5" fmla="*/ 1021966 h 1021966"/>
                  <a:gd name="connsiteX6" fmla="*/ 102197 w 1146140"/>
                  <a:gd name="connsiteY6" fmla="*/ 1021966 h 1021966"/>
                  <a:gd name="connsiteX7" fmla="*/ 0 w 1146140"/>
                  <a:gd name="connsiteY7" fmla="*/ 919769 h 1021966"/>
                  <a:gd name="connsiteX8" fmla="*/ 0 w 1146140"/>
                  <a:gd name="connsiteY8" fmla="*/ 102197 h 102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140" h="1021966">
                    <a:moveTo>
                      <a:pt x="0" y="102197"/>
                    </a:moveTo>
                    <a:cubicBezTo>
                      <a:pt x="0" y="45755"/>
                      <a:pt x="45755" y="0"/>
                      <a:pt x="102197" y="0"/>
                    </a:cubicBezTo>
                    <a:lnTo>
                      <a:pt x="1043943" y="0"/>
                    </a:lnTo>
                    <a:cubicBezTo>
                      <a:pt x="1100385" y="0"/>
                      <a:pt x="1146140" y="45755"/>
                      <a:pt x="1146140" y="102197"/>
                    </a:cubicBezTo>
                    <a:lnTo>
                      <a:pt x="1146140" y="919769"/>
                    </a:lnTo>
                    <a:cubicBezTo>
                      <a:pt x="1146140" y="976211"/>
                      <a:pt x="1100385" y="1021966"/>
                      <a:pt x="1043943" y="1021966"/>
                    </a:cubicBezTo>
                    <a:lnTo>
                      <a:pt x="102197" y="1021966"/>
                    </a:lnTo>
                    <a:cubicBezTo>
                      <a:pt x="45755" y="1021966"/>
                      <a:pt x="0" y="976211"/>
                      <a:pt x="0" y="919769"/>
                    </a:cubicBezTo>
                    <a:lnTo>
                      <a:pt x="0" y="102197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0092" tIns="40092" rIns="40092" bIns="40092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1600" b="1" kern="1200" dirty="0">
                    <a:solidFill>
                      <a:sysClr val="windowText" lastClr="000000"/>
                    </a:solidFill>
                    <a:cs typeface="B Nazanin" panose="00000400000000000000" pitchFamily="2" charset="-78"/>
                  </a:rPr>
                  <a:t>لحن ستایشی و مناجات</a:t>
                </a:r>
                <a:endParaRPr lang="en-US" sz="16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9" name="Freeform 8"/>
            <p:cNvSpPr/>
            <p:nvPr/>
          </p:nvSpPr>
          <p:spPr>
            <a:xfrm>
              <a:off x="6151346" y="832095"/>
              <a:ext cx="1419877" cy="40430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grp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80318" tIns="-9658" rIns="580318" bIns="-96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5"/>
          <p:cNvSpPr/>
          <p:nvPr/>
        </p:nvSpPr>
        <p:spPr>
          <a:xfrm>
            <a:off x="10341658" y="1675698"/>
            <a:ext cx="1589517" cy="3435583"/>
          </a:xfrm>
          <a:custGeom>
            <a:avLst/>
            <a:gdLst>
              <a:gd name="connsiteX0" fmla="*/ 0 w 1337756"/>
              <a:gd name="connsiteY0" fmla="*/ 133776 h 1820306"/>
              <a:gd name="connsiteX1" fmla="*/ 133776 w 1337756"/>
              <a:gd name="connsiteY1" fmla="*/ 0 h 1820306"/>
              <a:gd name="connsiteX2" fmla="*/ 1203980 w 1337756"/>
              <a:gd name="connsiteY2" fmla="*/ 0 h 1820306"/>
              <a:gd name="connsiteX3" fmla="*/ 1337756 w 1337756"/>
              <a:gd name="connsiteY3" fmla="*/ 133776 h 1820306"/>
              <a:gd name="connsiteX4" fmla="*/ 1337756 w 1337756"/>
              <a:gd name="connsiteY4" fmla="*/ 1686530 h 1820306"/>
              <a:gd name="connsiteX5" fmla="*/ 1203980 w 1337756"/>
              <a:gd name="connsiteY5" fmla="*/ 1820306 h 1820306"/>
              <a:gd name="connsiteX6" fmla="*/ 133776 w 1337756"/>
              <a:gd name="connsiteY6" fmla="*/ 1820306 h 1820306"/>
              <a:gd name="connsiteX7" fmla="*/ 0 w 1337756"/>
              <a:gd name="connsiteY7" fmla="*/ 1686530 h 1820306"/>
              <a:gd name="connsiteX8" fmla="*/ 0 w 1337756"/>
              <a:gd name="connsiteY8" fmla="*/ 133776 h 182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7756" h="1820306">
                <a:moveTo>
                  <a:pt x="0" y="133776"/>
                </a:moveTo>
                <a:cubicBezTo>
                  <a:pt x="0" y="59894"/>
                  <a:pt x="59894" y="0"/>
                  <a:pt x="133776" y="0"/>
                </a:cubicBezTo>
                <a:lnTo>
                  <a:pt x="1203980" y="0"/>
                </a:lnTo>
                <a:cubicBezTo>
                  <a:pt x="1277862" y="0"/>
                  <a:pt x="1337756" y="59894"/>
                  <a:pt x="1337756" y="133776"/>
                </a:cubicBezTo>
                <a:lnTo>
                  <a:pt x="1337756" y="1686530"/>
                </a:lnTo>
                <a:cubicBezTo>
                  <a:pt x="1337756" y="1760412"/>
                  <a:pt x="1277862" y="1820306"/>
                  <a:pt x="1203980" y="1820306"/>
                </a:cubicBezTo>
                <a:lnTo>
                  <a:pt x="133776" y="1820306"/>
                </a:lnTo>
                <a:cubicBezTo>
                  <a:pt x="59894" y="1820306"/>
                  <a:pt x="0" y="1760412"/>
                  <a:pt x="0" y="1686530"/>
                </a:cubicBezTo>
                <a:lnTo>
                  <a:pt x="0" y="133776"/>
                </a:lnTo>
                <a:close/>
              </a:path>
            </a:pathLst>
          </a:custGeom>
          <a:blipFill>
            <a:blip r:embed="rId10"/>
            <a:tile tx="0" ty="0" sx="100000" sy="100000" flip="none" algn="tl"/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8707" tIns="48707" rIns="48707" bIns="48707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kern="1200" dirty="0">
                <a:solidFill>
                  <a:sysClr val="windowText" lastClr="000000"/>
                </a:solidFill>
                <a:cs typeface="B Nazanin" panose="00000400000000000000" pitchFamily="2" charset="-78"/>
              </a:rPr>
              <a:t>انواع لحن و آهنگ های کلی زبان فارسی</a:t>
            </a:r>
            <a:endParaRPr lang="en-US" sz="3200" b="1" kern="1200" dirty="0">
              <a:solidFill>
                <a:sysClr val="windowText" lastClr="000000"/>
              </a:solidFill>
              <a:cs typeface="B Nazanin" panose="00000400000000000000" pitchFamily="2" charset="-78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162762" y="3316675"/>
            <a:ext cx="3574847" cy="3199994"/>
            <a:chOff x="6162762" y="3316675"/>
            <a:chExt cx="3574847" cy="3199994"/>
          </a:xfrm>
        </p:grpSpPr>
        <p:grpSp>
          <p:nvGrpSpPr>
            <p:cNvPr id="26" name="Group 25"/>
            <p:cNvGrpSpPr/>
            <p:nvPr/>
          </p:nvGrpSpPr>
          <p:grpSpPr>
            <a:xfrm>
              <a:off x="7557806" y="3316675"/>
              <a:ext cx="2179803" cy="3199994"/>
              <a:chOff x="7557806" y="3316675"/>
              <a:chExt cx="2179803" cy="3199994"/>
            </a:xfrm>
          </p:grpSpPr>
          <p:sp>
            <p:nvSpPr>
              <p:cNvPr id="19" name="Freeform 18"/>
              <p:cNvSpPr/>
              <p:nvPr/>
            </p:nvSpPr>
            <p:spPr>
              <a:xfrm rot="17778010">
                <a:off x="8284565" y="4721680"/>
                <a:ext cx="2858049" cy="48039"/>
              </a:xfrm>
              <a:custGeom>
                <a:avLst/>
                <a:gdLst>
                  <a:gd name="connsiteX0" fmla="*/ 0 w 2858049"/>
                  <a:gd name="connsiteY0" fmla="*/ 20214 h 40429"/>
                  <a:gd name="connsiteX1" fmla="*/ 2858049 w 2858049"/>
                  <a:gd name="connsiteY1" fmla="*/ 20214 h 4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8049" h="40429">
                    <a:moveTo>
                      <a:pt x="2858049" y="20215"/>
                    </a:moveTo>
                    <a:lnTo>
                      <a:pt x="0" y="20215"/>
                    </a:lnTo>
                  </a:path>
                </a:pathLst>
              </a:custGeom>
              <a:noFill/>
              <a:ln w="28575"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4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70273" tIns="-51236" rIns="1370273" bIns="-51237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b="1" kern="120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7557806" y="5494703"/>
                <a:ext cx="1361840" cy="1021966"/>
              </a:xfrm>
              <a:custGeom>
                <a:avLst/>
                <a:gdLst>
                  <a:gd name="connsiteX0" fmla="*/ 0 w 1146140"/>
                  <a:gd name="connsiteY0" fmla="*/ 102197 h 1021966"/>
                  <a:gd name="connsiteX1" fmla="*/ 102197 w 1146140"/>
                  <a:gd name="connsiteY1" fmla="*/ 0 h 1021966"/>
                  <a:gd name="connsiteX2" fmla="*/ 1043943 w 1146140"/>
                  <a:gd name="connsiteY2" fmla="*/ 0 h 1021966"/>
                  <a:gd name="connsiteX3" fmla="*/ 1146140 w 1146140"/>
                  <a:gd name="connsiteY3" fmla="*/ 102197 h 1021966"/>
                  <a:gd name="connsiteX4" fmla="*/ 1146140 w 1146140"/>
                  <a:gd name="connsiteY4" fmla="*/ 919769 h 1021966"/>
                  <a:gd name="connsiteX5" fmla="*/ 1043943 w 1146140"/>
                  <a:gd name="connsiteY5" fmla="*/ 1021966 h 1021966"/>
                  <a:gd name="connsiteX6" fmla="*/ 102197 w 1146140"/>
                  <a:gd name="connsiteY6" fmla="*/ 1021966 h 1021966"/>
                  <a:gd name="connsiteX7" fmla="*/ 0 w 1146140"/>
                  <a:gd name="connsiteY7" fmla="*/ 919769 h 1021966"/>
                  <a:gd name="connsiteX8" fmla="*/ 0 w 1146140"/>
                  <a:gd name="connsiteY8" fmla="*/ 102197 h 102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140" h="1021966">
                    <a:moveTo>
                      <a:pt x="0" y="102197"/>
                    </a:moveTo>
                    <a:cubicBezTo>
                      <a:pt x="0" y="45755"/>
                      <a:pt x="45755" y="0"/>
                      <a:pt x="102197" y="0"/>
                    </a:cubicBezTo>
                    <a:lnTo>
                      <a:pt x="1043943" y="0"/>
                    </a:lnTo>
                    <a:cubicBezTo>
                      <a:pt x="1100385" y="0"/>
                      <a:pt x="1146140" y="45755"/>
                      <a:pt x="1146140" y="102197"/>
                    </a:cubicBezTo>
                    <a:lnTo>
                      <a:pt x="1146140" y="919769"/>
                    </a:lnTo>
                    <a:cubicBezTo>
                      <a:pt x="1146140" y="976211"/>
                      <a:pt x="1100385" y="1021966"/>
                      <a:pt x="1043943" y="1021966"/>
                    </a:cubicBezTo>
                    <a:lnTo>
                      <a:pt x="102197" y="1021966"/>
                    </a:lnTo>
                    <a:cubicBezTo>
                      <a:pt x="45755" y="1021966"/>
                      <a:pt x="0" y="976211"/>
                      <a:pt x="0" y="919769"/>
                    </a:cubicBezTo>
                    <a:lnTo>
                      <a:pt x="0" y="102197"/>
                    </a:lnTo>
                    <a:close/>
                  </a:path>
                </a:pathLst>
              </a:custGeom>
              <a:solidFill>
                <a:schemeClr val="accent3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457" tIns="39457" rIns="39457" bIns="39457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1500" b="1" kern="1200" dirty="0">
                    <a:solidFill>
                      <a:sysClr val="windowText" lastClr="000000"/>
                    </a:solidFill>
                    <a:cs typeface="B Nazanin" panose="00000400000000000000" pitchFamily="2" charset="-78"/>
                  </a:rPr>
                  <a:t>لحن داستانی و روایی</a:t>
                </a:r>
                <a:endParaRPr lang="en-US" sz="15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1" name="Freeform 30"/>
            <p:cNvSpPr/>
            <p:nvPr/>
          </p:nvSpPr>
          <p:spPr>
            <a:xfrm>
              <a:off x="6162762" y="5985471"/>
              <a:ext cx="1419877" cy="40430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80318" tIns="-9658" rIns="580318" bIns="-96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62762" y="3776912"/>
            <a:ext cx="4340294" cy="1021966"/>
            <a:chOff x="6162762" y="3776912"/>
            <a:chExt cx="4340294" cy="1021966"/>
          </a:xfrm>
          <a:solidFill>
            <a:schemeClr val="accent3"/>
          </a:solidFill>
        </p:grpSpPr>
        <p:grpSp>
          <p:nvGrpSpPr>
            <p:cNvPr id="25" name="Group 24"/>
            <p:cNvGrpSpPr/>
            <p:nvPr/>
          </p:nvGrpSpPr>
          <p:grpSpPr>
            <a:xfrm>
              <a:off x="7571224" y="3776912"/>
              <a:ext cx="2931832" cy="1021966"/>
              <a:chOff x="7571224" y="3776912"/>
              <a:chExt cx="2931832" cy="1021966"/>
            </a:xfrm>
            <a:grpFill/>
          </p:grpSpPr>
          <p:sp>
            <p:nvSpPr>
              <p:cNvPr id="15" name="Freeform 14"/>
              <p:cNvSpPr/>
              <p:nvPr/>
            </p:nvSpPr>
            <p:spPr>
              <a:xfrm rot="19564002">
                <a:off x="8788540" y="3868142"/>
                <a:ext cx="1714516" cy="45719"/>
              </a:xfrm>
              <a:custGeom>
                <a:avLst/>
                <a:gdLst>
                  <a:gd name="connsiteX0" fmla="*/ 0 w 1512657"/>
                  <a:gd name="connsiteY0" fmla="*/ 20214 h 40429"/>
                  <a:gd name="connsiteX1" fmla="*/ 1512657 w 1512657"/>
                  <a:gd name="connsiteY1" fmla="*/ 20214 h 4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12657" h="40429">
                    <a:moveTo>
                      <a:pt x="1512657" y="20215"/>
                    </a:moveTo>
                    <a:lnTo>
                      <a:pt x="0" y="20215"/>
                    </a:lnTo>
                  </a:path>
                </a:pathLst>
              </a:custGeom>
              <a:grpFill/>
              <a:ln w="28575"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4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31212" tIns="-17602" rIns="731213" bIns="-17602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b="1" kern="120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7571224" y="3776912"/>
                <a:ext cx="1361840" cy="1021966"/>
              </a:xfrm>
              <a:custGeom>
                <a:avLst/>
                <a:gdLst>
                  <a:gd name="connsiteX0" fmla="*/ 0 w 1146140"/>
                  <a:gd name="connsiteY0" fmla="*/ 102197 h 1021966"/>
                  <a:gd name="connsiteX1" fmla="*/ 102197 w 1146140"/>
                  <a:gd name="connsiteY1" fmla="*/ 0 h 1021966"/>
                  <a:gd name="connsiteX2" fmla="*/ 1043943 w 1146140"/>
                  <a:gd name="connsiteY2" fmla="*/ 0 h 1021966"/>
                  <a:gd name="connsiteX3" fmla="*/ 1146140 w 1146140"/>
                  <a:gd name="connsiteY3" fmla="*/ 102197 h 1021966"/>
                  <a:gd name="connsiteX4" fmla="*/ 1146140 w 1146140"/>
                  <a:gd name="connsiteY4" fmla="*/ 919769 h 1021966"/>
                  <a:gd name="connsiteX5" fmla="*/ 1043943 w 1146140"/>
                  <a:gd name="connsiteY5" fmla="*/ 1021966 h 1021966"/>
                  <a:gd name="connsiteX6" fmla="*/ 102197 w 1146140"/>
                  <a:gd name="connsiteY6" fmla="*/ 1021966 h 1021966"/>
                  <a:gd name="connsiteX7" fmla="*/ 0 w 1146140"/>
                  <a:gd name="connsiteY7" fmla="*/ 919769 h 1021966"/>
                  <a:gd name="connsiteX8" fmla="*/ 0 w 1146140"/>
                  <a:gd name="connsiteY8" fmla="*/ 102197 h 102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140" h="1021966">
                    <a:moveTo>
                      <a:pt x="0" y="102197"/>
                    </a:moveTo>
                    <a:cubicBezTo>
                      <a:pt x="0" y="45755"/>
                      <a:pt x="45755" y="0"/>
                      <a:pt x="102197" y="0"/>
                    </a:cubicBezTo>
                    <a:lnTo>
                      <a:pt x="1043943" y="0"/>
                    </a:lnTo>
                    <a:cubicBezTo>
                      <a:pt x="1100385" y="0"/>
                      <a:pt x="1146140" y="45755"/>
                      <a:pt x="1146140" y="102197"/>
                    </a:cubicBezTo>
                    <a:lnTo>
                      <a:pt x="1146140" y="919769"/>
                    </a:lnTo>
                    <a:cubicBezTo>
                      <a:pt x="1146140" y="976211"/>
                      <a:pt x="1100385" y="1021966"/>
                      <a:pt x="1043943" y="1021966"/>
                    </a:cubicBezTo>
                    <a:lnTo>
                      <a:pt x="102197" y="1021966"/>
                    </a:lnTo>
                    <a:cubicBezTo>
                      <a:pt x="45755" y="1021966"/>
                      <a:pt x="0" y="976211"/>
                      <a:pt x="0" y="919769"/>
                    </a:cubicBezTo>
                    <a:lnTo>
                      <a:pt x="0" y="102197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457" tIns="39457" rIns="39457" bIns="39457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1500" b="1" kern="1200" dirty="0">
                    <a:solidFill>
                      <a:sysClr val="windowText" lastClr="000000"/>
                    </a:solidFill>
                    <a:cs typeface="B Nazanin" panose="00000400000000000000" pitchFamily="2" charset="-78"/>
                  </a:rPr>
                  <a:t>لحن حماسی</a:t>
                </a:r>
                <a:endParaRPr lang="en-US" sz="1500" b="1" kern="1200" dirty="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6162762" y="4267680"/>
              <a:ext cx="1419877" cy="40430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grp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80318" tIns="-9658" rIns="580318" bIns="-96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51345" y="2059120"/>
            <a:ext cx="4379985" cy="1021966"/>
            <a:chOff x="6151345" y="2059120"/>
            <a:chExt cx="4379985" cy="1021966"/>
          </a:xfrm>
          <a:solidFill>
            <a:schemeClr val="accent3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7571224" y="2059120"/>
              <a:ext cx="2960106" cy="1021966"/>
              <a:chOff x="7571224" y="2059120"/>
              <a:chExt cx="2960106" cy="1021966"/>
            </a:xfrm>
            <a:grpFill/>
          </p:grpSpPr>
          <p:sp>
            <p:nvSpPr>
              <p:cNvPr id="11" name="Freeform 10"/>
              <p:cNvSpPr/>
              <p:nvPr/>
            </p:nvSpPr>
            <p:spPr>
              <a:xfrm rot="2090057" flipV="1">
                <a:off x="8802799" y="2923377"/>
                <a:ext cx="1728531" cy="45719"/>
              </a:xfrm>
              <a:custGeom>
                <a:avLst/>
                <a:gdLst>
                  <a:gd name="connsiteX0" fmla="*/ 0 w 1529022"/>
                  <a:gd name="connsiteY0" fmla="*/ 20214 h 40429"/>
                  <a:gd name="connsiteX1" fmla="*/ 1529022 w 1529022"/>
                  <a:gd name="connsiteY1" fmla="*/ 20214 h 4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9022" h="40429">
                    <a:moveTo>
                      <a:pt x="1529022" y="20215"/>
                    </a:moveTo>
                    <a:lnTo>
                      <a:pt x="0" y="20215"/>
                    </a:lnTo>
                  </a:path>
                </a:pathLst>
              </a:custGeom>
              <a:grpFill/>
              <a:ln w="28575"/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hemeClr val="accent4">
                  <a:tint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38986" tIns="-18012" rIns="738984" bIns="-18011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b="1" kern="120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7571224" y="2059120"/>
                <a:ext cx="1361840" cy="1021966"/>
              </a:xfrm>
              <a:custGeom>
                <a:avLst/>
                <a:gdLst>
                  <a:gd name="connsiteX0" fmla="*/ 0 w 1146140"/>
                  <a:gd name="connsiteY0" fmla="*/ 102197 h 1021966"/>
                  <a:gd name="connsiteX1" fmla="*/ 102197 w 1146140"/>
                  <a:gd name="connsiteY1" fmla="*/ 0 h 1021966"/>
                  <a:gd name="connsiteX2" fmla="*/ 1043943 w 1146140"/>
                  <a:gd name="connsiteY2" fmla="*/ 0 h 1021966"/>
                  <a:gd name="connsiteX3" fmla="*/ 1146140 w 1146140"/>
                  <a:gd name="connsiteY3" fmla="*/ 102197 h 1021966"/>
                  <a:gd name="connsiteX4" fmla="*/ 1146140 w 1146140"/>
                  <a:gd name="connsiteY4" fmla="*/ 919769 h 1021966"/>
                  <a:gd name="connsiteX5" fmla="*/ 1043943 w 1146140"/>
                  <a:gd name="connsiteY5" fmla="*/ 1021966 h 1021966"/>
                  <a:gd name="connsiteX6" fmla="*/ 102197 w 1146140"/>
                  <a:gd name="connsiteY6" fmla="*/ 1021966 h 1021966"/>
                  <a:gd name="connsiteX7" fmla="*/ 0 w 1146140"/>
                  <a:gd name="connsiteY7" fmla="*/ 919769 h 1021966"/>
                  <a:gd name="connsiteX8" fmla="*/ 0 w 1146140"/>
                  <a:gd name="connsiteY8" fmla="*/ 102197 h 102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6140" h="1021966">
                    <a:moveTo>
                      <a:pt x="0" y="102197"/>
                    </a:moveTo>
                    <a:cubicBezTo>
                      <a:pt x="0" y="45755"/>
                      <a:pt x="45755" y="0"/>
                      <a:pt x="102197" y="0"/>
                    </a:cubicBezTo>
                    <a:lnTo>
                      <a:pt x="1043943" y="0"/>
                    </a:lnTo>
                    <a:cubicBezTo>
                      <a:pt x="1100385" y="0"/>
                      <a:pt x="1146140" y="45755"/>
                      <a:pt x="1146140" y="102197"/>
                    </a:cubicBezTo>
                    <a:lnTo>
                      <a:pt x="1146140" y="919769"/>
                    </a:lnTo>
                    <a:cubicBezTo>
                      <a:pt x="1146140" y="976211"/>
                      <a:pt x="1100385" y="1021966"/>
                      <a:pt x="1043943" y="1021966"/>
                    </a:cubicBezTo>
                    <a:lnTo>
                      <a:pt x="102197" y="1021966"/>
                    </a:lnTo>
                    <a:cubicBezTo>
                      <a:pt x="45755" y="1021966"/>
                      <a:pt x="0" y="976211"/>
                      <a:pt x="0" y="919769"/>
                    </a:cubicBezTo>
                    <a:lnTo>
                      <a:pt x="0" y="102197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9457" tIns="39457" rIns="39457" bIns="39457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1500" b="1" kern="1200">
                    <a:solidFill>
                      <a:sysClr val="windowText" lastClr="000000"/>
                    </a:solidFill>
                    <a:cs typeface="B Nazanin" panose="00000400000000000000" pitchFamily="2" charset="-78"/>
                  </a:rPr>
                  <a:t>لحن خاطره</a:t>
                </a:r>
                <a:endParaRPr lang="en-US" sz="1500" b="1" kern="1200">
                  <a:solidFill>
                    <a:sysClr val="windowText" lastClr="000000"/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3" name="Freeform 32"/>
            <p:cNvSpPr/>
            <p:nvPr/>
          </p:nvSpPr>
          <p:spPr>
            <a:xfrm>
              <a:off x="6151345" y="2522207"/>
              <a:ext cx="1419877" cy="40430"/>
            </a:xfrm>
            <a:custGeom>
              <a:avLst/>
              <a:gdLst>
                <a:gd name="connsiteX0" fmla="*/ 0 w 1194985"/>
                <a:gd name="connsiteY0" fmla="*/ 20214 h 40429"/>
                <a:gd name="connsiteX1" fmla="*/ 1194985 w 1194985"/>
                <a:gd name="connsiteY1" fmla="*/ 20214 h 4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4985" h="40429">
                  <a:moveTo>
                    <a:pt x="1194985" y="20215"/>
                  </a:moveTo>
                  <a:lnTo>
                    <a:pt x="0" y="20215"/>
                  </a:lnTo>
                </a:path>
              </a:pathLst>
            </a:custGeom>
            <a:grpFill/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580318" tIns="-9658" rIns="580318" bIns="-9661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b="1" kern="1200">
                <a:solidFill>
                  <a:sysClr val="windowText" lastClr="000000"/>
                </a:solidFill>
                <a:cs typeface="B Nazanin" panose="00000400000000000000" pitchFamily="2" charset="-78"/>
              </a:endParaRPr>
            </a:p>
          </p:txBody>
        </p:sp>
      </p:grpSp>
      <p:pic>
        <p:nvPicPr>
          <p:cNvPr id="2" name="مناجات حضرت علي با صداي سماواتي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5881" y="567725"/>
            <a:ext cx="609600" cy="609600"/>
          </a:xfrm>
          <a:prstGeom prst="rect">
            <a:avLst/>
          </a:prstGeom>
        </p:spPr>
      </p:pic>
      <p:pic>
        <p:nvPicPr>
          <p:cNvPr id="10" name="haj mohamad ahmadian-khaterat shohada 00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5881" y="2217407"/>
            <a:ext cx="609600" cy="609600"/>
          </a:xfrm>
          <a:prstGeom prst="rect">
            <a:avLst/>
          </a:prstGeom>
        </p:spPr>
      </p:pic>
      <p:pic>
        <p:nvPicPr>
          <p:cNvPr id="13" name="نقالی سوزناک رستم و سهراب - روانشاد مرشد تراب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5881" y="3808362"/>
            <a:ext cx="609600" cy="609600"/>
          </a:xfrm>
          <a:prstGeom prst="rect">
            <a:avLst/>
          </a:prstGeom>
        </p:spPr>
      </p:pic>
      <p:pic>
        <p:nvPicPr>
          <p:cNvPr id="14" name="حکایت درخت گردکان- لحن داستانی و روایی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5881" y="56806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6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689</TotalTime>
  <Words>194</Words>
  <Application>Microsoft Office PowerPoint</Application>
  <PresentationFormat>Widescreen</PresentationFormat>
  <Paragraphs>15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Dubai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Mizan-PC</cp:lastModifiedBy>
  <cp:revision>20</cp:revision>
  <dcterms:created xsi:type="dcterms:W3CDTF">2020-09-19T12:09:22Z</dcterms:created>
  <dcterms:modified xsi:type="dcterms:W3CDTF">2021-10-16T09:22:46Z</dcterms:modified>
</cp:coreProperties>
</file>