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659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0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72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7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62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5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7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094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7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28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C7F0-36B3-485B-9519-2B4BE6CCFFA2}" type="datetimeFigureOut">
              <a:rPr lang="fa-IR" smtClean="0"/>
              <a:t>1443/04/26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09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80.png"/><Relationship Id="rId3" Type="http://schemas.openxmlformats.org/officeDocument/2006/relationships/slide" Target="slide2.xml"/><Relationship Id="rId7" Type="http://schemas.openxmlformats.org/officeDocument/2006/relationships/image" Target="../media/image61.png"/><Relationship Id="rId12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70.png"/><Relationship Id="rId4" Type="http://schemas.openxmlformats.org/officeDocument/2006/relationships/image" Target="../media/image51.png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3504" y="296214"/>
            <a:ext cx="6272011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600" dirty="0">
                <a:cs typeface="B Davat" panose="00000400000000000000" pitchFamily="2" charset="-78"/>
              </a:rPr>
              <a:t>بسم الله الرحمن الرحیم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2254" y="2275005"/>
            <a:ext cx="5909256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a-IR" sz="6000" b="1" dirty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واژه آموزی درس پنجم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246514" y="4088486"/>
            <a:ext cx="4945486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a-IR" sz="6000" b="1" dirty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آشنایی با پسوند "بُن"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734" y="257870"/>
            <a:ext cx="1367739" cy="2017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418" y="5599306"/>
            <a:ext cx="3804234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8751955" y="424045"/>
            <a:ext cx="1626942" cy="3127689"/>
            <a:chOff x="7420691" y="513652"/>
            <a:chExt cx="1626942" cy="3127689"/>
          </a:xfrm>
        </p:grpSpPr>
        <p:sp>
          <p:nvSpPr>
            <p:cNvPr id="7" name="Freeform 6"/>
            <p:cNvSpPr/>
            <p:nvPr/>
          </p:nvSpPr>
          <p:spPr>
            <a:xfrm rot="3780158" flipV="1">
              <a:off x="7509021" y="2102729"/>
              <a:ext cx="2848084" cy="229140"/>
            </a:xfrm>
            <a:custGeom>
              <a:avLst/>
              <a:gdLst>
                <a:gd name="connsiteX0" fmla="*/ 0 w 2879115"/>
                <a:gd name="connsiteY0" fmla="*/ 20214 h 40429"/>
                <a:gd name="connsiteX1" fmla="*/ 2879115 w 287911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79115" h="40429">
                  <a:moveTo>
                    <a:pt x="2879115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0280" tIns="-51763" rIns="1380279" bIns="-5176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420691" y="513652"/>
              <a:ext cx="1361840" cy="1021966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092" tIns="40092" rIns="40092" bIns="400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ساده</a:t>
              </a:r>
              <a:endParaRPr lang="en-US" sz="16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91355" y="228110"/>
            <a:ext cx="4191566" cy="1556675"/>
            <a:chOff x="114127" y="285837"/>
            <a:chExt cx="7280344" cy="1173377"/>
          </a:xfrm>
        </p:grpSpPr>
        <p:sp>
          <p:nvSpPr>
            <p:cNvPr id="9" name="Freeform 8"/>
            <p:cNvSpPr/>
            <p:nvPr/>
          </p:nvSpPr>
          <p:spPr>
            <a:xfrm>
              <a:off x="5974594" y="832095"/>
              <a:ext cx="1419877" cy="40430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14127" y="285837"/>
              <a:ext cx="5914252" cy="1173377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کلماتی که از یک بخش (یا یک جز) تشکیل شده است و نمی توان آن را به بخش های کوچکتر تقسیم کرد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94842" y="2506823"/>
            <a:ext cx="4073293" cy="1493732"/>
            <a:chOff x="3497930" y="1823237"/>
            <a:chExt cx="4073293" cy="1493732"/>
          </a:xfrm>
        </p:grpSpPr>
        <p:sp>
          <p:nvSpPr>
            <p:cNvPr id="13" name="Freeform 12"/>
            <p:cNvSpPr/>
            <p:nvPr/>
          </p:nvSpPr>
          <p:spPr>
            <a:xfrm>
              <a:off x="6151346" y="2549888"/>
              <a:ext cx="1419877" cy="40430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0318" tIns="-9660" rIns="580318" bIns="-965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97930" y="1823237"/>
              <a:ext cx="3179712" cy="1493732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275" tIns="53275" rIns="53275" bIns="532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کلماتی که از دو یا چند بخش تشکیل شده است و می توان آن را به بخش های کوچکتری تقسیم کرد</a:t>
              </a:r>
              <a:endParaRPr lang="en-US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908633" y="2681338"/>
            <a:ext cx="2779348" cy="1021966"/>
            <a:chOff x="7919162" y="292446"/>
            <a:chExt cx="2723297" cy="1021966"/>
          </a:xfrm>
        </p:grpSpPr>
        <p:sp>
          <p:nvSpPr>
            <p:cNvPr id="11" name="Freeform 10"/>
            <p:cNvSpPr/>
            <p:nvPr/>
          </p:nvSpPr>
          <p:spPr>
            <a:xfrm flipV="1">
              <a:off x="8337297" y="513578"/>
              <a:ext cx="2305162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919162" y="292446"/>
              <a:ext cx="1361840" cy="1021966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غیرساده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807604" y="2380921"/>
            <a:ext cx="1226840" cy="1518529"/>
          </a:xfrm>
          <a:custGeom>
            <a:avLst/>
            <a:gdLst>
              <a:gd name="connsiteX0" fmla="*/ 0 w 1337756"/>
              <a:gd name="connsiteY0" fmla="*/ 133776 h 1820306"/>
              <a:gd name="connsiteX1" fmla="*/ 133776 w 1337756"/>
              <a:gd name="connsiteY1" fmla="*/ 0 h 1820306"/>
              <a:gd name="connsiteX2" fmla="*/ 1203980 w 1337756"/>
              <a:gd name="connsiteY2" fmla="*/ 0 h 1820306"/>
              <a:gd name="connsiteX3" fmla="*/ 1337756 w 1337756"/>
              <a:gd name="connsiteY3" fmla="*/ 133776 h 1820306"/>
              <a:gd name="connsiteX4" fmla="*/ 1337756 w 1337756"/>
              <a:gd name="connsiteY4" fmla="*/ 1686530 h 1820306"/>
              <a:gd name="connsiteX5" fmla="*/ 1203980 w 1337756"/>
              <a:gd name="connsiteY5" fmla="*/ 1820306 h 1820306"/>
              <a:gd name="connsiteX6" fmla="*/ 133776 w 1337756"/>
              <a:gd name="connsiteY6" fmla="*/ 1820306 h 1820306"/>
              <a:gd name="connsiteX7" fmla="*/ 0 w 1337756"/>
              <a:gd name="connsiteY7" fmla="*/ 1686530 h 1820306"/>
              <a:gd name="connsiteX8" fmla="*/ 0 w 1337756"/>
              <a:gd name="connsiteY8" fmla="*/ 133776 h 182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756" h="1820306">
                <a:moveTo>
                  <a:pt x="0" y="133776"/>
                </a:moveTo>
                <a:cubicBezTo>
                  <a:pt x="0" y="59894"/>
                  <a:pt x="59894" y="0"/>
                  <a:pt x="133776" y="0"/>
                </a:cubicBezTo>
                <a:lnTo>
                  <a:pt x="1203980" y="0"/>
                </a:lnTo>
                <a:cubicBezTo>
                  <a:pt x="1277862" y="0"/>
                  <a:pt x="1337756" y="59894"/>
                  <a:pt x="1337756" y="133776"/>
                </a:cubicBezTo>
                <a:lnTo>
                  <a:pt x="1337756" y="1686530"/>
                </a:lnTo>
                <a:cubicBezTo>
                  <a:pt x="1337756" y="1760412"/>
                  <a:pt x="1277862" y="1820306"/>
                  <a:pt x="1203980" y="1820306"/>
                </a:cubicBezTo>
                <a:lnTo>
                  <a:pt x="133776" y="1820306"/>
                </a:lnTo>
                <a:cubicBezTo>
                  <a:pt x="59894" y="1820306"/>
                  <a:pt x="0" y="1760412"/>
                  <a:pt x="0" y="1686530"/>
                </a:cubicBezTo>
                <a:lnTo>
                  <a:pt x="0" y="13377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707" tIns="48707" rIns="48707" bIns="48707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انواع </a:t>
            </a:r>
            <a:r>
              <a:rPr lang="fa-IR" sz="15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اسم از نظر ساختمان</a:t>
            </a:r>
            <a:endParaRPr lang="en-US" sz="1500" b="1" kern="1200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4783" y="251721"/>
            <a:ext cx="4229301" cy="1556675"/>
            <a:chOff x="274783" y="251721"/>
            <a:chExt cx="4229301" cy="1556675"/>
          </a:xfrm>
        </p:grpSpPr>
        <p:sp>
          <p:nvSpPr>
            <p:cNvPr id="31" name="Freeform 30"/>
            <p:cNvSpPr/>
            <p:nvPr/>
          </p:nvSpPr>
          <p:spPr>
            <a:xfrm>
              <a:off x="3686608" y="952810"/>
              <a:ext cx="817476" cy="53637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4783" y="251721"/>
              <a:ext cx="3405056" cy="1556675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درخت ، گل ، کتاب ، خانه ، آش و...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10627" y="2746149"/>
            <a:ext cx="1911231" cy="736023"/>
            <a:chOff x="8258381" y="508161"/>
            <a:chExt cx="1647375" cy="736023"/>
          </a:xfrm>
        </p:grpSpPr>
        <p:sp>
          <p:nvSpPr>
            <p:cNvPr id="34" name="Freeform 33"/>
            <p:cNvSpPr/>
            <p:nvPr/>
          </p:nvSpPr>
          <p:spPr>
            <a:xfrm flipV="1">
              <a:off x="9259367" y="647478"/>
              <a:ext cx="646389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نوع اول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10624" y="3063549"/>
            <a:ext cx="1815382" cy="1259807"/>
            <a:chOff x="8258381" y="-15623"/>
            <a:chExt cx="1564759" cy="1259807"/>
          </a:xfrm>
        </p:grpSpPr>
        <p:sp>
          <p:nvSpPr>
            <p:cNvPr id="37" name="Freeform 36"/>
            <p:cNvSpPr/>
            <p:nvPr/>
          </p:nvSpPr>
          <p:spPr>
            <a:xfrm rot="18706738" flipV="1">
              <a:off x="9015365" y="292481"/>
              <a:ext cx="1115879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نوع دوم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910623" y="3180826"/>
            <a:ext cx="1815383" cy="1975122"/>
            <a:chOff x="8059538" y="-730938"/>
            <a:chExt cx="1778773" cy="1975122"/>
          </a:xfrm>
        </p:grpSpPr>
        <p:sp>
          <p:nvSpPr>
            <p:cNvPr id="40" name="Freeform 39"/>
            <p:cNvSpPr/>
            <p:nvPr/>
          </p:nvSpPr>
          <p:spPr>
            <a:xfrm rot="17769675" flipV="1">
              <a:off x="8703557" y="-164195"/>
              <a:ext cx="1701498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059538" y="508161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نوع سوم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659" y="2670224"/>
            <a:ext cx="2894834" cy="778338"/>
            <a:chOff x="22659" y="2670224"/>
            <a:chExt cx="2894834" cy="778338"/>
          </a:xfrm>
        </p:grpSpPr>
        <p:sp>
          <p:nvSpPr>
            <p:cNvPr id="43" name="Freeform 42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>
                  <a:solidFill>
                    <a:srgbClr val="FF0000"/>
                  </a:solidFill>
                  <a:cs typeface="B Nazanin" panose="00000400000000000000" pitchFamily="2" charset="-78"/>
                </a:rPr>
                <a:t> معنی ساز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79" y="3545018"/>
            <a:ext cx="2894834" cy="778338"/>
            <a:chOff x="22659" y="2670224"/>
            <a:chExt cx="2894834" cy="778338"/>
          </a:xfrm>
        </p:grpSpPr>
        <p:sp>
          <p:nvSpPr>
            <p:cNvPr id="45" name="Freeform 4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معنی دار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0511" y="4393844"/>
            <a:ext cx="2894834" cy="778338"/>
            <a:chOff x="22659" y="2670224"/>
            <a:chExt cx="2894834" cy="778338"/>
          </a:xfrm>
        </p:grpSpPr>
        <p:sp>
          <p:nvSpPr>
            <p:cNvPr id="48" name="Freeform 47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>
                  <a:solidFill>
                    <a:srgbClr val="FF0000"/>
                  </a:solidFill>
                  <a:cs typeface="B Nazanin" panose="00000400000000000000" pitchFamily="2" charset="-78"/>
                </a:rPr>
                <a:t>معنی ساز</a:t>
              </a: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+ معنی دار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1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0294216" y="372851"/>
            <a:ext cx="1911231" cy="736023"/>
            <a:chOff x="8258381" y="508161"/>
            <a:chExt cx="1647375" cy="736023"/>
          </a:xfrm>
        </p:grpSpPr>
        <p:sp>
          <p:nvSpPr>
            <p:cNvPr id="34" name="Freeform 33"/>
            <p:cNvSpPr/>
            <p:nvPr/>
          </p:nvSpPr>
          <p:spPr>
            <a:xfrm flipV="1">
              <a:off x="9259367" y="647478"/>
              <a:ext cx="646389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نوع اول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294213" y="690251"/>
            <a:ext cx="1815382" cy="1259807"/>
            <a:chOff x="8258381" y="-15623"/>
            <a:chExt cx="1564759" cy="1259807"/>
          </a:xfrm>
        </p:grpSpPr>
        <p:sp>
          <p:nvSpPr>
            <p:cNvPr id="37" name="Freeform 36"/>
            <p:cNvSpPr/>
            <p:nvPr/>
          </p:nvSpPr>
          <p:spPr>
            <a:xfrm rot="18706738" flipV="1">
              <a:off x="9015365" y="292481"/>
              <a:ext cx="1115879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نوع دوم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294212" y="807528"/>
            <a:ext cx="1815383" cy="1975122"/>
            <a:chOff x="8059538" y="-730938"/>
            <a:chExt cx="1778773" cy="1975122"/>
          </a:xfrm>
        </p:grpSpPr>
        <p:sp>
          <p:nvSpPr>
            <p:cNvPr id="40" name="Freeform 39"/>
            <p:cNvSpPr/>
            <p:nvPr/>
          </p:nvSpPr>
          <p:spPr>
            <a:xfrm rot="17769675" flipV="1">
              <a:off x="8703557" y="-164195"/>
              <a:ext cx="1701498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059538" y="508161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نوع سوم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404100" y="313532"/>
            <a:ext cx="2894834" cy="778338"/>
            <a:chOff x="22659" y="2670224"/>
            <a:chExt cx="2894834" cy="778338"/>
          </a:xfrm>
        </p:grpSpPr>
        <p:sp>
          <p:nvSpPr>
            <p:cNvPr id="43" name="Freeform 42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>
                  <a:solidFill>
                    <a:srgbClr val="FF0000"/>
                  </a:solidFill>
                  <a:cs typeface="B Nazanin" panose="00000400000000000000" pitchFamily="2" charset="-78"/>
                </a:rPr>
                <a:t>معنی ساز 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391068" y="1171720"/>
            <a:ext cx="2894834" cy="778338"/>
            <a:chOff x="22659" y="2670224"/>
            <a:chExt cx="2894834" cy="778338"/>
          </a:xfrm>
        </p:grpSpPr>
        <p:sp>
          <p:nvSpPr>
            <p:cNvPr id="45" name="Freeform 4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معنی دار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04100" y="2020546"/>
            <a:ext cx="2894834" cy="778338"/>
            <a:chOff x="22659" y="2670224"/>
            <a:chExt cx="2894834" cy="778338"/>
          </a:xfrm>
        </p:grpSpPr>
        <p:sp>
          <p:nvSpPr>
            <p:cNvPr id="48" name="Freeform 47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>
                  <a:solidFill>
                    <a:srgbClr val="FF0000"/>
                  </a:solidFill>
                  <a:cs typeface="B Nazanin" panose="00000400000000000000" pitchFamily="2" charset="-78"/>
                </a:rPr>
                <a:t> معنی ساز </a:t>
              </a: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+ معنی دار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5800" y="313532"/>
            <a:ext cx="6701446" cy="778338"/>
            <a:chOff x="22659" y="2670224"/>
            <a:chExt cx="2894834" cy="778338"/>
          </a:xfrm>
        </p:grpSpPr>
        <p:sp>
          <p:nvSpPr>
            <p:cNvPr id="51" name="Freeform 50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مسگر ، آموزگار ، کدوبن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1311" y="1144179"/>
            <a:ext cx="6701446" cy="778338"/>
            <a:chOff x="22659" y="2670224"/>
            <a:chExt cx="2894834" cy="778338"/>
          </a:xfrm>
        </p:grpSpPr>
        <p:sp>
          <p:nvSpPr>
            <p:cNvPr id="54" name="Freeform 53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کتابخانه ،  آشپزخانه 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62156" y="2020546"/>
            <a:ext cx="6701446" cy="778338"/>
            <a:chOff x="22659" y="2670224"/>
            <a:chExt cx="2894834" cy="778338"/>
          </a:xfrm>
        </p:grpSpPr>
        <p:sp>
          <p:nvSpPr>
            <p:cNvPr id="57" name="Freeform 56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دانشمند، سرتاسر، گفت و گو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610593" y="3515970"/>
            <a:ext cx="1911231" cy="736023"/>
            <a:chOff x="8258381" y="508161"/>
            <a:chExt cx="1647375" cy="736023"/>
          </a:xfrm>
        </p:grpSpPr>
        <p:sp>
          <p:nvSpPr>
            <p:cNvPr id="63" name="Freeform 62"/>
            <p:cNvSpPr/>
            <p:nvPr/>
          </p:nvSpPr>
          <p:spPr>
            <a:xfrm flipV="1">
              <a:off x="9259367" y="647478"/>
              <a:ext cx="646389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پیشوند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610590" y="3833370"/>
            <a:ext cx="1815382" cy="1259807"/>
            <a:chOff x="8258381" y="-15623"/>
            <a:chExt cx="1564759" cy="1259807"/>
          </a:xfrm>
        </p:grpSpPr>
        <p:sp>
          <p:nvSpPr>
            <p:cNvPr id="66" name="Freeform 65"/>
            <p:cNvSpPr/>
            <p:nvPr/>
          </p:nvSpPr>
          <p:spPr>
            <a:xfrm rot="18706738" flipV="1">
              <a:off x="9015365" y="292481"/>
              <a:ext cx="1115879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میانوند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610589" y="3950647"/>
            <a:ext cx="1815383" cy="1975122"/>
            <a:chOff x="8059538" y="-730938"/>
            <a:chExt cx="1778773" cy="1975122"/>
          </a:xfrm>
        </p:grpSpPr>
        <p:sp>
          <p:nvSpPr>
            <p:cNvPr id="69" name="Freeform 68"/>
            <p:cNvSpPr/>
            <p:nvPr/>
          </p:nvSpPr>
          <p:spPr>
            <a:xfrm rot="17769675" flipV="1">
              <a:off x="8703557" y="-164195"/>
              <a:ext cx="1701498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8059538" y="508161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پسوند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>
            <a:off x="6436719" y="3692249"/>
            <a:ext cx="5096435" cy="778338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به قسمت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معنی ساز </a:t>
            </a: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این گونه کلمات،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وند</a:t>
            </a: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 گفته می شود</a:t>
            </a:r>
            <a:endParaRPr lang="en-US" sz="2000" b="1" kern="1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27218" y="3473655"/>
            <a:ext cx="4283371" cy="778338"/>
            <a:chOff x="22659" y="2670224"/>
            <a:chExt cx="2894834" cy="778338"/>
          </a:xfrm>
        </p:grpSpPr>
        <p:sp>
          <p:nvSpPr>
            <p:cNvPr id="72" name="Freeform 71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</a:t>
              </a:r>
              <a:r>
                <a:rPr lang="fa-IR" sz="2000" b="1" dirty="0">
                  <a:solidFill>
                    <a:srgbClr val="FF0000"/>
                  </a:solidFill>
                  <a:cs typeface="B Nazanin" panose="00000400000000000000" pitchFamily="2" charset="-78"/>
                </a:rPr>
                <a:t>نا</a:t>
              </a: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در کلمه ناشنوا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2729" y="4304302"/>
            <a:ext cx="4283371" cy="778338"/>
            <a:chOff x="22659" y="2670224"/>
            <a:chExt cx="2894834" cy="778338"/>
          </a:xfrm>
        </p:grpSpPr>
        <p:sp>
          <p:nvSpPr>
            <p:cNvPr id="75" name="Freeform 7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</a:t>
              </a:r>
              <a:r>
                <a:rPr lang="fa-IR" sz="2000" b="1" kern="1200" dirty="0">
                  <a:solidFill>
                    <a:srgbClr val="FF0000"/>
                  </a:solidFill>
                  <a:cs typeface="B Nazanin" panose="00000400000000000000" pitchFamily="2" charset="-78"/>
                </a:rPr>
                <a:t>و</a:t>
              </a: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در کلمه گفت و گو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3574" y="5180669"/>
            <a:ext cx="4283371" cy="778338"/>
            <a:chOff x="22659" y="2670224"/>
            <a:chExt cx="2894834" cy="778338"/>
          </a:xfrm>
        </p:grpSpPr>
        <p:sp>
          <p:nvSpPr>
            <p:cNvPr id="78" name="Freeform 77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گر ، گار ، بن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A5F8E95C-7C71-4297-8A54-01240A61C23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45518754"/>
                  </p:ext>
                </p:extLst>
              </p:nvPr>
            </p:nvGraphicFramePr>
            <p:xfrm>
              <a:off x="9304978" y="5222460"/>
              <a:ext cx="2880978" cy="1620550"/>
            </p:xfrm>
            <a:graphic>
              <a:graphicData uri="http://schemas.microsoft.com/office/powerpoint/2016/slidezoom">
                <pslz:sldZm>
                  <pslz:sldZmObj sldId="259" cId="4118143204">
                    <pslz:zmPr id="{96E3C306-D86A-4FC7-B4A7-74DC0161E800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978" cy="162055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5F8E95C-7C71-4297-8A54-01240A61C23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04978" y="5222460"/>
                <a:ext cx="2880978" cy="162055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25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4048636" y="1394815"/>
            <a:ext cx="2577172" cy="1025874"/>
            <a:chOff x="8083278" y="841195"/>
            <a:chExt cx="2221379" cy="1025874"/>
          </a:xfrm>
        </p:grpSpPr>
        <p:sp>
          <p:nvSpPr>
            <p:cNvPr id="63" name="Freeform 62"/>
            <p:cNvSpPr/>
            <p:nvPr/>
          </p:nvSpPr>
          <p:spPr>
            <a:xfrm rot="1560137" flipV="1">
              <a:off x="8907223" y="1287367"/>
              <a:ext cx="1397434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83278" y="841195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گلبن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39509" y="2659251"/>
            <a:ext cx="2509606" cy="736023"/>
            <a:chOff x="7786168" y="-6643"/>
            <a:chExt cx="2163142" cy="736023"/>
          </a:xfrm>
        </p:grpSpPr>
        <p:sp>
          <p:nvSpPr>
            <p:cNvPr id="66" name="Freeform 65"/>
            <p:cNvSpPr/>
            <p:nvPr/>
          </p:nvSpPr>
          <p:spPr>
            <a:xfrm flipV="1">
              <a:off x="8801277" y="-6643"/>
              <a:ext cx="1148033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7786168" y="-6643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سروبن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048636" y="2841509"/>
            <a:ext cx="2230575" cy="2099073"/>
            <a:chOff x="7482566" y="-676805"/>
            <a:chExt cx="2185592" cy="2099073"/>
          </a:xfrm>
        </p:grpSpPr>
        <p:sp>
          <p:nvSpPr>
            <p:cNvPr id="69" name="Freeform 68"/>
            <p:cNvSpPr/>
            <p:nvPr/>
          </p:nvSpPr>
          <p:spPr>
            <a:xfrm rot="18433370" flipV="1">
              <a:off x="8334616" y="88726"/>
              <a:ext cx="2099073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82566" y="643190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بن دندان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>
            <a:off x="6454587" y="2140627"/>
            <a:ext cx="5499847" cy="1497498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بن</a:t>
            </a: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 به معنی ریشه و اصل هر چیزی می باشد.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(پایه و اساس) ، (ریشه و بنیاد)</a:t>
            </a:r>
            <a:endParaRPr lang="en-US" sz="2000" b="1" kern="1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52699" y="1362289"/>
            <a:ext cx="3714250" cy="778338"/>
            <a:chOff x="22659" y="2670224"/>
            <a:chExt cx="2894834" cy="778338"/>
          </a:xfrm>
        </p:grpSpPr>
        <p:sp>
          <p:nvSpPr>
            <p:cNvPr id="60" name="Freeform 59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ریشه و بوته ی گل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48210" y="2596346"/>
            <a:ext cx="3714250" cy="778338"/>
            <a:chOff x="22659" y="2670224"/>
            <a:chExt cx="2894834" cy="778338"/>
          </a:xfrm>
        </p:grpSpPr>
        <p:sp>
          <p:nvSpPr>
            <p:cNvPr id="82" name="Freeform 81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3" name="Freeform 82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ریشه ی درخت سرو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29055" y="4077828"/>
            <a:ext cx="3714250" cy="778338"/>
            <a:chOff x="22659" y="2670224"/>
            <a:chExt cx="2894834" cy="778338"/>
          </a:xfrm>
        </p:grpSpPr>
        <p:sp>
          <p:nvSpPr>
            <p:cNvPr id="85" name="Freeform 8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ریشه ی دندان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D7A7BDE0-C799-4E47-B376-B412309847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95453953"/>
                  </p:ext>
                </p:extLst>
              </p:nvPr>
            </p:nvGraphicFramePr>
            <p:xfrm>
              <a:off x="9132498" y="5143500"/>
              <a:ext cx="3048000" cy="1714500"/>
            </p:xfrm>
            <a:graphic>
              <a:graphicData uri="http://schemas.microsoft.com/office/powerpoint/2016/slidezoom">
                <pslz:sldZm>
                  <pslz:sldZmObj sldId="259" cId="4118143204">
                    <pslz:zmPr id="{58380A19-060C-4C55-8BCD-B07946544289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7A7BDE0-C799-4E47-B376-B412309847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32498" y="514350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32297B41-3543-4C6B-B0B3-E9FC74250C5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99857089"/>
                  </p:ext>
                </p:extLst>
              </p:nvPr>
            </p:nvGraphicFramePr>
            <p:xfrm>
              <a:off x="5608888" y="5122074"/>
              <a:ext cx="3048000" cy="1714500"/>
            </p:xfrm>
            <a:graphic>
              <a:graphicData uri="http://schemas.microsoft.com/office/powerpoint/2016/slidezoom">
                <pslz:sldZm>
                  <pslz:sldZmObj sldId="257" cId="1842556085">
                    <pslz:zmPr id="{88AFDA70-9899-406A-A641-86E301A58ECE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32297B41-3543-4C6B-B0B3-E9FC74250C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08888" y="512207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8D884BF6-94ED-4B55-BC55-324B547794D9}"/>
              </a:ext>
            </a:extLst>
          </p:cNvPr>
          <p:cNvSpPr txBox="1"/>
          <p:nvPr/>
        </p:nvSpPr>
        <p:spPr>
          <a:xfrm>
            <a:off x="6249882" y="234900"/>
            <a:ext cx="5909256" cy="70788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fa-IR" sz="4000" b="1" dirty="0">
                <a:ln/>
                <a:cs typeface="B Davat" panose="00000400000000000000" pitchFamily="2" charset="-78"/>
              </a:rPr>
              <a:t>مثال های صفحه ی 40 کتاب خوانداری</a:t>
            </a:r>
          </a:p>
        </p:txBody>
      </p:sp>
    </p:spTree>
    <p:extLst>
      <p:ext uri="{BB962C8B-B14F-4D97-AF65-F5344CB8AC3E}">
        <p14:creationId xmlns:p14="http://schemas.microsoft.com/office/powerpoint/2010/main" val="1996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4048636" y="1394815"/>
            <a:ext cx="2577172" cy="1025874"/>
            <a:chOff x="8083278" y="841195"/>
            <a:chExt cx="2221379" cy="1025874"/>
          </a:xfrm>
        </p:grpSpPr>
        <p:sp>
          <p:nvSpPr>
            <p:cNvPr id="63" name="Freeform 62"/>
            <p:cNvSpPr/>
            <p:nvPr/>
          </p:nvSpPr>
          <p:spPr>
            <a:xfrm rot="1560137" flipV="1">
              <a:off x="8907223" y="1287367"/>
              <a:ext cx="1397434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83278" y="841195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خاربن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39509" y="2659251"/>
            <a:ext cx="2509606" cy="736023"/>
            <a:chOff x="7786168" y="-6643"/>
            <a:chExt cx="2163142" cy="736023"/>
          </a:xfrm>
        </p:grpSpPr>
        <p:sp>
          <p:nvSpPr>
            <p:cNvPr id="66" name="Freeform 65"/>
            <p:cNvSpPr/>
            <p:nvPr/>
          </p:nvSpPr>
          <p:spPr>
            <a:xfrm flipV="1">
              <a:off x="8801277" y="-6643"/>
              <a:ext cx="1148033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7786168" y="-6643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آلوبن 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048636" y="2841509"/>
            <a:ext cx="2230575" cy="2099073"/>
            <a:chOff x="7482566" y="-676805"/>
            <a:chExt cx="2185592" cy="2099073"/>
          </a:xfrm>
        </p:grpSpPr>
        <p:sp>
          <p:nvSpPr>
            <p:cNvPr id="69" name="Freeform 68"/>
            <p:cNvSpPr/>
            <p:nvPr/>
          </p:nvSpPr>
          <p:spPr>
            <a:xfrm rot="18433370" flipV="1">
              <a:off x="8334616" y="88726"/>
              <a:ext cx="2099073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82566" y="643190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بن دیوار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>
            <a:off x="6454587" y="2140627"/>
            <a:ext cx="5499847" cy="1497498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بن</a:t>
            </a: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 به معنی ریشه و اصل هر چیزی می باشد.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(پایه و اساس) ، (ریشه و بنیاد)</a:t>
            </a:r>
            <a:endParaRPr lang="en-US" sz="2000" b="1" kern="1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52699" y="1362289"/>
            <a:ext cx="3714250" cy="778338"/>
            <a:chOff x="22659" y="2670224"/>
            <a:chExt cx="2894834" cy="778338"/>
          </a:xfrm>
        </p:grpSpPr>
        <p:sp>
          <p:nvSpPr>
            <p:cNvPr id="60" name="Freeform 59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ریشه و بوته ی خار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48210" y="2596346"/>
            <a:ext cx="3714250" cy="778338"/>
            <a:chOff x="22659" y="2670224"/>
            <a:chExt cx="2894834" cy="778338"/>
          </a:xfrm>
        </p:grpSpPr>
        <p:sp>
          <p:nvSpPr>
            <p:cNvPr id="82" name="Freeform 81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3" name="Freeform 82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ریشه ی درخت آلو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29055" y="4077828"/>
            <a:ext cx="3714250" cy="778338"/>
            <a:chOff x="22659" y="2670224"/>
            <a:chExt cx="2894834" cy="778338"/>
          </a:xfrm>
        </p:grpSpPr>
        <p:sp>
          <p:nvSpPr>
            <p:cNvPr id="85" name="Freeform 8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پایین دیوار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D7A7BDE0-C799-4E47-B376-B412309847B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132498" y="5143500"/>
              <a:ext cx="3048000" cy="1714500"/>
            </p:xfrm>
            <a:graphic>
              <a:graphicData uri="http://schemas.microsoft.com/office/powerpoint/2016/slidezoom">
                <pslz:sldZm>
                  <pslz:sldZmObj sldId="259" cId="4118143204">
                    <pslz:zmPr id="{58380A19-060C-4C55-8BCD-B07946544289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7A7BDE0-C799-4E47-B376-B412309847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32498" y="514350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32297B41-3543-4C6B-B0B3-E9FC74250C5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608888" y="5122074"/>
              <a:ext cx="3048000" cy="1714500"/>
            </p:xfrm>
            <a:graphic>
              <a:graphicData uri="http://schemas.microsoft.com/office/powerpoint/2016/slidezoom">
                <pslz:sldZm>
                  <pslz:sldZmObj sldId="257" cId="1842556085">
                    <pslz:zmPr id="{88AFDA70-9899-406A-A641-86E301A58ECE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32297B41-3543-4C6B-B0B3-E9FC74250C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08888" y="512207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7315D891-B205-434F-A12F-4828AF7F655F}"/>
              </a:ext>
            </a:extLst>
          </p:cNvPr>
          <p:cNvSpPr txBox="1"/>
          <p:nvPr/>
        </p:nvSpPr>
        <p:spPr>
          <a:xfrm>
            <a:off x="9589430" y="168750"/>
            <a:ext cx="2591068" cy="70788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fa-IR" sz="4000" b="1" dirty="0">
                <a:ln/>
                <a:cs typeface="B Davat" panose="00000400000000000000" pitchFamily="2" charset="-78"/>
              </a:rPr>
              <a:t>مثال های بیشتر</a:t>
            </a:r>
          </a:p>
        </p:txBody>
      </p:sp>
    </p:spTree>
    <p:extLst>
      <p:ext uri="{BB962C8B-B14F-4D97-AF65-F5344CB8AC3E}">
        <p14:creationId xmlns:p14="http://schemas.microsoft.com/office/powerpoint/2010/main" val="377904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90879" y="1710229"/>
            <a:ext cx="4614486" cy="31547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a-IR" sz="19900" b="1" dirty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پایان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D7F65AB-0ECD-4FD6-B8FD-6D22757BEDD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1719704"/>
                  </p:ext>
                </p:extLst>
              </p:nvPr>
            </p:nvGraphicFramePr>
            <p:xfrm>
              <a:off x="9144000" y="5143500"/>
              <a:ext cx="3048000" cy="1714500"/>
            </p:xfrm>
            <a:graphic>
              <a:graphicData uri="http://schemas.microsoft.com/office/powerpoint/2016/slidezoom">
                <pslz:sldZm>
                  <pslz:sldZmObj sldId="259" cId="4118143204">
                    <pslz:zmPr id="{933FD864-36FA-4023-A348-5DC8F96DE5A8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D7F65AB-0ECD-4FD6-B8FD-6D22757BEDD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44000" y="514350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46BA277-65F5-4359-BEDC-F1B2F8246D1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58376841"/>
                  </p:ext>
                </p:extLst>
              </p:nvPr>
            </p:nvGraphicFramePr>
            <p:xfrm>
              <a:off x="6011593" y="5143500"/>
              <a:ext cx="3048000" cy="1714500"/>
            </p:xfrm>
            <a:graphic>
              <a:graphicData uri="http://schemas.microsoft.com/office/powerpoint/2016/slidezoom">
                <pslz:sldZm>
                  <pslz:sldZmObj sldId="257" cId="1842556085">
                    <pslz:zmPr id="{AFA7D589-4F2F-4F20-A0E7-BEF5E8192136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446BA277-65F5-4359-BEDC-F1B2F8246D1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11593" y="514350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C1EB717C-7DA2-4966-84A3-334D0261361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15557772"/>
                  </p:ext>
                </p:extLst>
              </p:nvPr>
            </p:nvGraphicFramePr>
            <p:xfrm>
              <a:off x="2963594" y="5143500"/>
              <a:ext cx="3048000" cy="1714500"/>
            </p:xfrm>
            <a:graphic>
              <a:graphicData uri="http://schemas.microsoft.com/office/powerpoint/2016/slidezoom">
                <pslz:sldZm>
                  <pslz:sldZmObj sldId="258" cId="199611595">
                    <pslz:zmPr id="{49E8771B-F3EE-4805-AD2F-DCCE5AA700CD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C1EB717C-7DA2-4966-84A3-334D026136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63594" y="514350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CD348747-CB6F-4777-A142-477ED3BE7A6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7829718"/>
                  </p:ext>
                </p:extLst>
              </p:nvPr>
            </p:nvGraphicFramePr>
            <p:xfrm>
              <a:off x="-126609" y="5143500"/>
              <a:ext cx="3048000" cy="1714500"/>
            </p:xfrm>
            <a:graphic>
              <a:graphicData uri="http://schemas.microsoft.com/office/powerpoint/2016/slidezoom">
                <pslz:sldZm>
                  <pslz:sldZmObj sldId="261" cId="3779040826">
                    <pslz:zmPr id="{A32F7A24-983E-4DD3-836B-242742B10DD3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CD348747-CB6F-4777-A142-477ED3BE7A6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126609" y="514350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18994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560</TotalTime>
  <Words>272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</cp:revision>
  <dcterms:created xsi:type="dcterms:W3CDTF">2020-09-19T12:09:22Z</dcterms:created>
  <dcterms:modified xsi:type="dcterms:W3CDTF">2021-12-01T08:24:21Z</dcterms:modified>
</cp:coreProperties>
</file>