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93" r:id="rId3"/>
    <p:sldId id="265" r:id="rId4"/>
    <p:sldId id="266" r:id="rId5"/>
    <p:sldId id="289" r:id="rId6"/>
    <p:sldId id="262" r:id="rId7"/>
    <p:sldId id="291" r:id="rId8"/>
    <p:sldId id="290" r:id="rId9"/>
    <p:sldId id="292" r:id="rId10"/>
    <p:sldId id="27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Dubai" panose="020B0503030403030204" pitchFamily="34" charset="-78"/>
      <p:regular r:id="rId18"/>
      <p:bold r:id="rId19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46C"/>
    <a:srgbClr val="C5F6FB"/>
    <a:srgbClr val="81ECF7"/>
    <a:srgbClr val="2FC9FF"/>
    <a:srgbClr val="26EEB0"/>
    <a:srgbClr val="FBF9D0"/>
    <a:srgbClr val="FDFAD6"/>
    <a:srgbClr val="F8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FDF4-9974-49EF-BA1F-9D43183D5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BF674-0FEA-4E99-89ED-932E1DE0D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7F2F-C80C-4EE3-9E48-2FD63F8D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6CEA-B011-46C4-9B49-77395D0F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5AEB2-E3BD-4859-9CEE-CA11ADDB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79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B826-B594-4DD0-B51D-F5798A9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0ECF1-5CF5-404E-90C0-CA7CF3840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BAA2-8D14-4774-9844-E3567CC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B68D-221F-4ADA-8F98-C9F09CC0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89CE3-932E-47DD-B833-4C4C29DE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80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DAAA6-7668-474F-B4E4-56AC69196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9742E-6350-4A18-A514-D9BFD5BF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EBD5-C4F5-4D92-BA6C-1413A44F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1617-E576-47AF-9162-5029BB96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68D1E-A588-4548-8922-9CB3D69D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3914-3548-4B98-BD6F-038CFC6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532C-ED4C-4902-AE61-5ABBE97E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DF17-44B6-4BFC-A07E-178AD7F0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98D01-CD90-4FAA-9155-77A6643B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52A1-DD93-4548-B27F-F2BBB294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1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87AB-C638-451D-B7F1-7234DFEB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70F3-835E-4233-B684-7BDA5ED7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D078-C9F6-4680-94F4-B6CD6358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FA35-96B5-4CBB-98A4-469EB8A9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77EC-1CDB-4402-B000-AD308D63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83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789B-72C9-418E-A53B-179874A8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6C47-2219-4751-A024-850121D78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A848-EA7C-4009-B11B-6CE62E943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FE97-D947-49A9-9933-3E885C7C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68BA4-717C-4EFC-A0F3-EA3B3168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F162-2902-4D14-AD90-CED5AC28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323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3935-A9D1-446A-A339-C56BD6D4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78462-69DC-45E9-A3FB-BCC11647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90E11-5E5B-4A5B-999A-E951B7252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CA600-8840-42D1-96C5-3F5424E1B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8A7EB-D069-47C9-961A-AA5A417D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A5854-49C0-49B0-BD22-A5F016F8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C193A-A48C-4F0B-8373-5C67045A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0D0D9-BBD1-4D0F-B9D2-B0E0111B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274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BF78-05F7-4077-8E0E-6CD39629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FFC28-6641-4F72-A6F2-9A7B8C69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E2CD3-CF22-494C-B325-774DA71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8F41D-193B-42CC-9B56-A45B8C41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323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48286-D2EE-484D-B7B7-C5160D8F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7C780-20EC-4E58-99DE-D1A19645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14B29-3993-4134-B4FC-0F967EF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10F8-572C-40A2-9B8C-DDFD55E8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BF83-8E97-453B-9BC3-F459398E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CD6F7-7AA9-4B02-8894-4537C9FAA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DF6F-C0F0-48CF-A7EA-A8B2A601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5FC88-77F7-477A-8D69-B19E9896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930F-CF03-4D47-8BD9-4EFF2E71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20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C2BD-6524-443A-B0C5-5FABE2ED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29316-30AB-44C6-8DA3-A7135EA23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0A561-1E8B-4852-98A1-946DEC5B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EDCB0-E5C8-464B-AEA4-B2E3A865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7A12-35D2-4988-889B-D08EC8DB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48832-BBB8-445E-9DE5-506F9066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76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8CC11-3151-4162-9B07-0AA06D66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53A7-E388-4075-BA4B-07B7977A5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38C9-7B40-4827-803C-2E53F5B0A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2A8F-D09B-4FC5-ABCA-A31EFC321BDA}" type="datetimeFigureOut">
              <a:rPr lang="fa-IR" smtClean="0"/>
              <a:t>1443/05/10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8D20-B285-4927-88CD-2999C117B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47D3-E328-400C-836F-6953A5700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34DE-F2DE-49C1-A40C-B6A6C4F389C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51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2148A-D3D5-4D36-A5D7-70616A54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68" y="938742"/>
            <a:ext cx="3343275" cy="139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1259B-7C76-4783-AF42-E619B29E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08" y="716131"/>
            <a:ext cx="33432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2B7C2-258F-494E-A215-65361288F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540"/>
            <a:ext cx="12192000" cy="2918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6F543C-1B25-499F-8172-B2FD058AC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37" y="5629597"/>
            <a:ext cx="1750020" cy="1350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D056F0-C68F-4432-BDDE-E70DBCE86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19" y="4902580"/>
            <a:ext cx="2529056" cy="2001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D2EBF-024B-4A89-83BE-BD5E0FD90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41" y="5269015"/>
            <a:ext cx="4154209" cy="1588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858C6C-AA06-4985-AE96-D81FED135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15" y="5395690"/>
            <a:ext cx="2321126" cy="14623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6C4EF7-C7E4-4E87-839B-4BBF9548B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41" y="4852609"/>
            <a:ext cx="3005492" cy="2023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132A4F-AEA3-40C2-BEDA-E1938D4DC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17" y="4834302"/>
            <a:ext cx="2019659" cy="20236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EFD91-9486-40D6-B445-63CDA3D4F86E}"/>
              </a:ext>
            </a:extLst>
          </p:cNvPr>
          <p:cNvSpPr txBox="1"/>
          <p:nvPr/>
        </p:nvSpPr>
        <p:spPr>
          <a:xfrm>
            <a:off x="5280991" y="1995130"/>
            <a:ext cx="16300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FC50D"/>
                </a:solidFill>
                <a:effectLst/>
                <a:uLnTx/>
                <a:uFillTx/>
                <a:latin typeface="Calibri" panose="020F0502020204030204"/>
                <a:ea typeface="+mn-ea"/>
                <a:cs typeface="A EntezareZohoor 1 **" panose="00000700000000000000" pitchFamily="2" charset="-78"/>
              </a:rPr>
              <a:t>فارسی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DC40-4A86-4E45-B16C-5510FDF91246}"/>
              </a:ext>
            </a:extLst>
          </p:cNvPr>
          <p:cNvSpPr txBox="1"/>
          <p:nvPr/>
        </p:nvSpPr>
        <p:spPr>
          <a:xfrm>
            <a:off x="4626154" y="2184529"/>
            <a:ext cx="29396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 EntezareZohoor 1 **" panose="00000700000000000000" pitchFamily="2" charset="-78"/>
              </a:rPr>
              <a:t>درس ششم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00C4-D76D-4B2F-B4EE-C3C1DA6B2592}"/>
              </a:ext>
            </a:extLst>
          </p:cNvPr>
          <p:cNvSpPr txBox="1"/>
          <p:nvPr/>
        </p:nvSpPr>
        <p:spPr>
          <a:xfrm>
            <a:off x="4334172" y="2260670"/>
            <a:ext cx="37072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cs typeface="A EntezareZohoor B3" panose="00000700000000000000" pitchFamily="2" charset="-78"/>
              </a:rPr>
              <a:t>سرود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32959"/>
                </a:solidFill>
                <a:effectLst/>
                <a:uLnTx/>
                <a:uFillTx/>
                <a:latin typeface="Calibri" panose="020F0502020204030204"/>
                <a:cs typeface="A EntezareZohoor B3" panose="00000700000000000000" pitchFamily="2" charset="-78"/>
              </a:rPr>
              <a:t>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 EntezareZohoor B3" panose="00000700000000000000" pitchFamily="2" charset="-78"/>
              </a:rPr>
              <a:t>م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cs typeface="A EntezareZohoor B3" panose="00000700000000000000" pitchFamily="2" charset="-78"/>
              </a:rPr>
              <a:t>ل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32959"/>
                </a:solidFill>
                <a:effectLst/>
                <a:uLnTx/>
                <a:uFillTx/>
                <a:latin typeface="Calibri" panose="020F0502020204030204"/>
                <a:cs typeface="A EntezareZohoor B3" panose="00000700000000000000" pitchFamily="2" charset="-78"/>
              </a:rPr>
              <a:t>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D46F3-706E-4C9C-98D5-724279531586}"/>
              </a:ext>
            </a:extLst>
          </p:cNvPr>
          <p:cNvSpPr txBox="1"/>
          <p:nvPr/>
        </p:nvSpPr>
        <p:spPr>
          <a:xfrm>
            <a:off x="3349549" y="920435"/>
            <a:ext cx="51920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rPr>
              <a:t>به نام خدای مهربان</a:t>
            </a:r>
          </a:p>
        </p:txBody>
      </p:sp>
    </p:spTree>
    <p:extLst>
      <p:ext uri="{BB962C8B-B14F-4D97-AF65-F5344CB8AC3E}">
        <p14:creationId xmlns:p14="http://schemas.microsoft.com/office/powerpoint/2010/main" val="33462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EDFA5-D670-4080-B93C-B4DBDEE6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0"/>
            <a:ext cx="8274205" cy="8274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A022FA-39EF-43B8-A50B-E80632614E8C}"/>
              </a:ext>
            </a:extLst>
          </p:cNvPr>
          <p:cNvSpPr/>
          <p:nvPr/>
        </p:nvSpPr>
        <p:spPr>
          <a:xfrm>
            <a:off x="4977161" y="847493"/>
            <a:ext cx="2237678" cy="10593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32959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anose="000007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1235885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23CFAA-CC75-4B19-8378-7D3F6FB3E1B9}"/>
              </a:ext>
            </a:extLst>
          </p:cNvPr>
          <p:cNvGrpSpPr/>
          <p:nvPr/>
        </p:nvGrpSpPr>
        <p:grpSpPr>
          <a:xfrm>
            <a:off x="0" y="-10355"/>
            <a:ext cx="12192000" cy="695515"/>
            <a:chOff x="0" y="-10355"/>
            <a:chExt cx="12192000" cy="6955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6179D0E-A950-4566-96A4-1D3D5F3854CB}"/>
                </a:ext>
              </a:extLst>
            </p:cNvPr>
            <p:cNvGrpSpPr/>
            <p:nvPr/>
          </p:nvGrpSpPr>
          <p:grpSpPr>
            <a:xfrm>
              <a:off x="0" y="-10355"/>
              <a:ext cx="12192000" cy="695515"/>
              <a:chOff x="0" y="-10355"/>
              <a:chExt cx="12192000" cy="6955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9FD3F-3B78-4804-865A-E09AF177B86B}"/>
                  </a:ext>
                </a:extLst>
              </p:cNvPr>
              <p:cNvSpPr/>
              <p:nvPr/>
            </p:nvSpPr>
            <p:spPr>
              <a:xfrm>
                <a:off x="0" y="222704"/>
                <a:ext cx="12192000" cy="231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89FDB4-8E9C-4C27-BFE9-6BD596693D97}"/>
                  </a:ext>
                </a:extLst>
              </p:cNvPr>
              <p:cNvSpPr/>
              <p:nvPr/>
            </p:nvSpPr>
            <p:spPr>
              <a:xfrm>
                <a:off x="0" y="453932"/>
                <a:ext cx="12192000" cy="231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505EDF-2409-46E2-8433-642059EB3C0D}"/>
                  </a:ext>
                </a:extLst>
              </p:cNvPr>
              <p:cNvSpPr/>
              <p:nvPr/>
            </p:nvSpPr>
            <p:spPr>
              <a:xfrm>
                <a:off x="0" y="-10355"/>
                <a:ext cx="12192000" cy="2312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A06283-8853-49A5-9233-F2088976D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5" t="34433" r="41343" b="35105"/>
            <a:stretch/>
          </p:blipFill>
          <p:spPr>
            <a:xfrm>
              <a:off x="5963791" y="206109"/>
              <a:ext cx="264417" cy="26441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361CAB0-3479-493F-B668-34044E738DAB}"/>
              </a:ext>
            </a:extLst>
          </p:cNvPr>
          <p:cNvSpPr txBox="1"/>
          <p:nvPr/>
        </p:nvSpPr>
        <p:spPr>
          <a:xfrm>
            <a:off x="1418897" y="1375705"/>
            <a:ext cx="10005848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خوشا مرز ایرانِ عنبر نسیم			 که خاکش گرامی­تر از زرّ و سیم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BA46B-AB8C-418F-9B9A-E158D12EE2A1}"/>
              </a:ext>
            </a:extLst>
          </p:cNvPr>
          <p:cNvSpPr txBox="1"/>
          <p:nvPr/>
        </p:nvSpPr>
        <p:spPr>
          <a:xfrm>
            <a:off x="1104414" y="2941372"/>
            <a:ext cx="10247586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هوایش موافق به هر آدمی		     	 زمینش، سراسر پر از خرّمی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8C3E7-6C8D-4484-A7B7-3082E609C9B5}"/>
              </a:ext>
            </a:extLst>
          </p:cNvPr>
          <p:cNvSpPr txBox="1"/>
          <p:nvPr/>
        </p:nvSpPr>
        <p:spPr>
          <a:xfrm>
            <a:off x="1418897" y="4271902"/>
            <a:ext cx="10142483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همه بوستانش، سراسر گل است		 به باغ اندرون، لاله و سنبل است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1CAB0-3479-493F-B668-34044E738DAB}"/>
              </a:ext>
            </a:extLst>
          </p:cNvPr>
          <p:cNvSpPr txBox="1"/>
          <p:nvPr/>
        </p:nvSpPr>
        <p:spPr>
          <a:xfrm>
            <a:off x="1418897" y="2241767"/>
            <a:ext cx="100058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000" dirty="0"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چقدر خوب و خوش است سرزمین خوش بوی ایران که خاکش از طلا و نقره ارزشمندتر و گرامی­تر است. </a:t>
            </a:r>
            <a:endParaRPr lang="en-US" sz="1600" dirty="0">
              <a:effectLst/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1CAB0-3479-493F-B668-34044E738DAB}"/>
              </a:ext>
            </a:extLst>
          </p:cNvPr>
          <p:cNvSpPr txBox="1"/>
          <p:nvPr/>
        </p:nvSpPr>
        <p:spPr>
          <a:xfrm>
            <a:off x="1418897" y="3557740"/>
            <a:ext cx="100058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آب و هوای ایران با هر انسانی سازگار است و سرتاسر سرزمینش سرسبز و خرّم است. </a:t>
            </a:r>
            <a:endParaRPr lang="en-US" sz="2000" dirty="0"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1CAB0-3479-493F-B668-34044E738DAB}"/>
              </a:ext>
            </a:extLst>
          </p:cNvPr>
          <p:cNvSpPr txBox="1"/>
          <p:nvPr/>
        </p:nvSpPr>
        <p:spPr>
          <a:xfrm>
            <a:off x="1418897" y="5024986"/>
            <a:ext cx="100058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سرتاسر باغ­ها و بوستان­هایش پر از گل سرخ و زیباست و درون باغ­هایش پر از لاله و سنبل است. </a:t>
            </a:r>
            <a:endParaRPr lang="en-US" sz="2000" dirty="0">
              <a:latin typeface="Dubai" panose="020B0503030403030204" pitchFamily="34" charset="-78"/>
              <a:ea typeface="Calibri" panose="020F050202020403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9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39331-17E6-4769-A8C2-30B31A7F2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18" y="1546477"/>
            <a:ext cx="8712648" cy="4565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88320-1350-452A-A2FA-6406A3950DA1}"/>
              </a:ext>
            </a:extLst>
          </p:cNvPr>
          <p:cNvSpPr txBox="1"/>
          <p:nvPr/>
        </p:nvSpPr>
        <p:spPr>
          <a:xfrm>
            <a:off x="8471338" y="823431"/>
            <a:ext cx="26696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>
                <a:solidFill>
                  <a:srgbClr val="F8346C"/>
                </a:solidFill>
                <a:cs typeface="A EntezareZohoor 2 **" panose="00000700000000000000" pitchFamily="2" charset="-78"/>
              </a:rPr>
              <a:t>دانش زبانی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" y="120551"/>
            <a:ext cx="141668" cy="68533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94" y="26938"/>
            <a:ext cx="12173587" cy="1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FA520-4B88-459C-B7DC-74FBE7F0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7" y="2832087"/>
            <a:ext cx="9737146" cy="11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1CFBF-16CA-4884-9E5B-184C13BAE76F}"/>
              </a:ext>
            </a:extLst>
          </p:cNvPr>
          <p:cNvGrpSpPr/>
          <p:nvPr/>
        </p:nvGrpSpPr>
        <p:grpSpPr>
          <a:xfrm>
            <a:off x="0" y="-10355"/>
            <a:ext cx="12192000" cy="695515"/>
            <a:chOff x="0" y="-10355"/>
            <a:chExt cx="12192000" cy="6955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18B78-77D8-4FA6-990D-7DB08212FA0E}"/>
                </a:ext>
              </a:extLst>
            </p:cNvPr>
            <p:cNvGrpSpPr/>
            <p:nvPr/>
          </p:nvGrpSpPr>
          <p:grpSpPr>
            <a:xfrm>
              <a:off x="0" y="-10355"/>
              <a:ext cx="12192000" cy="695515"/>
              <a:chOff x="0" y="-10355"/>
              <a:chExt cx="12192000" cy="69551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32ECCC-BFC3-459B-92C2-B8FF56F2C0EB}"/>
                  </a:ext>
                </a:extLst>
              </p:cNvPr>
              <p:cNvSpPr/>
              <p:nvPr/>
            </p:nvSpPr>
            <p:spPr>
              <a:xfrm>
                <a:off x="0" y="222704"/>
                <a:ext cx="12192000" cy="231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EBBF-3DB0-418B-B0E1-4E9020284669}"/>
                  </a:ext>
                </a:extLst>
              </p:cNvPr>
              <p:cNvSpPr/>
              <p:nvPr/>
            </p:nvSpPr>
            <p:spPr>
              <a:xfrm>
                <a:off x="0" y="453932"/>
                <a:ext cx="12192000" cy="231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A399FE-6ACA-4730-9E0E-63F2A19FB7F6}"/>
                  </a:ext>
                </a:extLst>
              </p:cNvPr>
              <p:cNvSpPr/>
              <p:nvPr/>
            </p:nvSpPr>
            <p:spPr>
              <a:xfrm>
                <a:off x="0" y="-10355"/>
                <a:ext cx="12192000" cy="2312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8AB4B-88EC-4E3D-8DE6-8F8C7877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5" t="34433" r="41343" b="35105"/>
            <a:stretch/>
          </p:blipFill>
          <p:spPr>
            <a:xfrm>
              <a:off x="5963791" y="206109"/>
              <a:ext cx="264417" cy="26441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61256" y="701754"/>
            <a:ext cx="1166948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کاربرد حرف میانجی  گ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256" y="2008778"/>
            <a:ext cx="116694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اگر واژه ای با ه  (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 که خوانده نمی شود و صدای کسره --ِ می دهد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 پایان بپذیرد به هنگام پذیرفتن  ی ، گ میانجی (کمکی ) می گیرد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256" y="2624818"/>
            <a:ext cx="116694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مانند :      سازنده + ی = سازندگی                         پاینده + ی = پایندگی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256" y="3120841"/>
            <a:ext cx="116694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یعنی کلماتی که نشانه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 ـه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آخر آن ها صدای --ِ می دهند هنگام افزودن ی یا ان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 ـه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حذف شده و به جای آن گ قرار می گیرد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129" y="3788396"/>
            <a:ext cx="116694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اگر کلمه ای با  ه ( ه که خوانده می شود ) پایان بپذیرد به هنگام پذیرفتن ی و گ میانجی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نمی گیرد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مانند 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256" y="4455951"/>
            <a:ext cx="116694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ماه + ی = ماهی                        راه + ی = راهی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866804" y="3004384"/>
            <a:ext cx="1858312" cy="1734556"/>
            <a:chOff x="8059538" y="-490372"/>
            <a:chExt cx="1820836" cy="1734556"/>
          </a:xfrm>
        </p:grpSpPr>
        <p:sp>
          <p:nvSpPr>
            <p:cNvPr id="46" name="Freeform 45"/>
            <p:cNvSpPr/>
            <p:nvPr/>
          </p:nvSpPr>
          <p:spPr>
            <a:xfrm rot="18059291" flipV="1">
              <a:off x="8815550" y="6441"/>
              <a:ext cx="1561637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8059538" y="508161"/>
              <a:ext cx="1213957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ج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07605" y="176275"/>
            <a:ext cx="236173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حروف میانجی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56079" y="1494161"/>
            <a:ext cx="1882260" cy="1800840"/>
            <a:chOff x="8258381" y="508161"/>
            <a:chExt cx="1622403" cy="1800840"/>
          </a:xfrm>
        </p:grpSpPr>
        <p:sp>
          <p:nvSpPr>
            <p:cNvPr id="24" name="Freeform 23"/>
            <p:cNvSpPr/>
            <p:nvPr/>
          </p:nvSpPr>
          <p:spPr>
            <a:xfrm rot="3417893" flipV="1">
              <a:off x="8859189" y="1287406"/>
              <a:ext cx="1543519" cy="49967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58381" y="508161"/>
              <a:ext cx="1015108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گ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56073" y="2335345"/>
            <a:ext cx="2137131" cy="924431"/>
            <a:chOff x="8258381" y="508161"/>
            <a:chExt cx="1842089" cy="924431"/>
          </a:xfrm>
        </p:grpSpPr>
        <p:sp>
          <p:nvSpPr>
            <p:cNvPr id="27" name="Freeform 26"/>
            <p:cNvSpPr/>
            <p:nvPr/>
          </p:nvSpPr>
          <p:spPr>
            <a:xfrm rot="1493149" flipV="1">
              <a:off x="9138644" y="852890"/>
              <a:ext cx="961826" cy="579702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58381" y="508161"/>
              <a:ext cx="1015108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ی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56072" y="3018353"/>
            <a:ext cx="2480799" cy="885607"/>
            <a:chOff x="8059538" y="358577"/>
            <a:chExt cx="2430770" cy="885607"/>
          </a:xfrm>
        </p:grpSpPr>
        <p:sp>
          <p:nvSpPr>
            <p:cNvPr id="30" name="Freeform 29"/>
            <p:cNvSpPr/>
            <p:nvPr/>
          </p:nvSpPr>
          <p:spPr>
            <a:xfrm rot="20063991" flipV="1">
              <a:off x="8823123" y="358577"/>
              <a:ext cx="1667185" cy="579702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59538" y="508161"/>
              <a:ext cx="1213957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ک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9815987" y="2699587"/>
            <a:ext cx="2398184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حروف میانجی عبارتند از:</a:t>
            </a:r>
            <a:endParaRPr lang="en-US" sz="2000" b="1" kern="1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44246" y="1467914"/>
            <a:ext cx="3988182" cy="778338"/>
            <a:chOff x="22659" y="2670224"/>
            <a:chExt cx="2894834" cy="778338"/>
          </a:xfrm>
        </p:grpSpPr>
        <p:sp>
          <p:nvSpPr>
            <p:cNvPr id="34" name="Freeform 33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ساده + ی = ساد</a:t>
              </a: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گ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ی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63401" y="2282493"/>
            <a:ext cx="3988182" cy="778338"/>
            <a:chOff x="22659" y="2670224"/>
            <a:chExt cx="2894834" cy="778338"/>
          </a:xfrm>
        </p:grpSpPr>
        <p:sp>
          <p:nvSpPr>
            <p:cNvPr id="37" name="Freeform 36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دانا + ان = دانا</a:t>
              </a: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ی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ان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44246" y="3158860"/>
            <a:ext cx="3988182" cy="778338"/>
            <a:chOff x="22659" y="2670224"/>
            <a:chExt cx="2894834" cy="778338"/>
          </a:xfrm>
        </p:grpSpPr>
        <p:sp>
          <p:nvSpPr>
            <p:cNvPr id="40" name="Freeform 39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نیا + ان = نیا</a:t>
              </a: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ک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ان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54977" y="3993840"/>
            <a:ext cx="3988182" cy="778338"/>
            <a:chOff x="22659" y="2670224"/>
            <a:chExt cx="2894834" cy="778338"/>
          </a:xfrm>
        </p:grpSpPr>
        <p:sp>
          <p:nvSpPr>
            <p:cNvPr id="49" name="Freeform 48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سبزی + ات = سبزی</a:t>
              </a:r>
              <a:r>
                <a:rPr lang="fa-IR" sz="2800" b="1" kern="12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ج</a:t>
              </a: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ات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1" name="Freeform 50"/>
          <p:cNvSpPr/>
          <p:nvPr/>
        </p:nvSpPr>
        <p:spPr>
          <a:xfrm>
            <a:off x="103031" y="1449698"/>
            <a:ext cx="326405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پرنده + ان = پرند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گ</a:t>
            </a: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ان</a:t>
            </a:r>
            <a:endParaRPr lang="en-US" sz="28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13762" y="2310435"/>
            <a:ext cx="326405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آشنا + ان = آشنا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ی</a:t>
            </a: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ان</a:t>
            </a:r>
            <a:endParaRPr lang="en-US" sz="28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13762" y="3186201"/>
            <a:ext cx="326405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پله + ان = پل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ک</a:t>
            </a: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ان</a:t>
            </a:r>
            <a:endParaRPr lang="en-US" sz="28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24493" y="4046938"/>
            <a:ext cx="326405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ادویه + ات = ادویه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ج</a:t>
            </a:r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ات</a:t>
            </a:r>
            <a:endParaRPr lang="en-US" sz="28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1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51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1CFBF-16CA-4884-9E5B-184C13BAE76F}"/>
              </a:ext>
            </a:extLst>
          </p:cNvPr>
          <p:cNvGrpSpPr/>
          <p:nvPr/>
        </p:nvGrpSpPr>
        <p:grpSpPr>
          <a:xfrm>
            <a:off x="0" y="-10355"/>
            <a:ext cx="12192000" cy="695515"/>
            <a:chOff x="0" y="-10355"/>
            <a:chExt cx="12192000" cy="6955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18B78-77D8-4FA6-990D-7DB08212FA0E}"/>
                </a:ext>
              </a:extLst>
            </p:cNvPr>
            <p:cNvGrpSpPr/>
            <p:nvPr/>
          </p:nvGrpSpPr>
          <p:grpSpPr>
            <a:xfrm>
              <a:off x="0" y="-10355"/>
              <a:ext cx="12192000" cy="695515"/>
              <a:chOff x="0" y="-10355"/>
              <a:chExt cx="12192000" cy="69551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32ECCC-BFC3-459B-92C2-B8FF56F2C0EB}"/>
                  </a:ext>
                </a:extLst>
              </p:cNvPr>
              <p:cNvSpPr/>
              <p:nvPr/>
            </p:nvSpPr>
            <p:spPr>
              <a:xfrm>
                <a:off x="0" y="222704"/>
                <a:ext cx="12192000" cy="231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EBBF-3DB0-418B-B0E1-4E9020284669}"/>
                  </a:ext>
                </a:extLst>
              </p:cNvPr>
              <p:cNvSpPr/>
              <p:nvPr/>
            </p:nvSpPr>
            <p:spPr>
              <a:xfrm>
                <a:off x="0" y="453932"/>
                <a:ext cx="12192000" cy="231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A399FE-6ACA-4730-9E0E-63F2A19FB7F6}"/>
                  </a:ext>
                </a:extLst>
              </p:cNvPr>
              <p:cNvSpPr/>
              <p:nvPr/>
            </p:nvSpPr>
            <p:spPr>
              <a:xfrm>
                <a:off x="0" y="-10355"/>
                <a:ext cx="12192000" cy="2312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8AB4B-88EC-4E3D-8DE6-8F8C7877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5" t="34433" r="41343" b="35105"/>
            <a:stretch/>
          </p:blipFill>
          <p:spPr>
            <a:xfrm>
              <a:off x="5963791" y="206109"/>
              <a:ext cx="264417" cy="26441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61256" y="916388"/>
            <a:ext cx="1166948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قافیه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0500" y="1601512"/>
            <a:ext cx="4860241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قافیه در هر شعر به کار می رود 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قافیه قسمت تکرار شونده از کلمه هایی است که در شعر تکرار می شود.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عبارت دیگر کلمات قافیه باید آخرین حرف یا حرکتشان یکسان باشد و دارای آهنگ یکسانی هستند.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0355" y="4549892"/>
            <a:ext cx="410038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نکته: قافیه ها در آخر بیت ها می آیند.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" y="1601512"/>
            <a:ext cx="6295238" cy="49142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31479" y="2738201"/>
            <a:ext cx="526887" cy="749828"/>
            <a:chOff x="4431479" y="2738201"/>
            <a:chExt cx="526887" cy="749828"/>
          </a:xfrm>
        </p:grpSpPr>
        <p:sp>
          <p:nvSpPr>
            <p:cNvPr id="4" name="Oval 3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Oval 18"/>
            <p:cNvSpPr/>
            <p:nvPr/>
          </p:nvSpPr>
          <p:spPr>
            <a:xfrm>
              <a:off x="4431480" y="3109543"/>
              <a:ext cx="511859" cy="3784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60365" y="3457272"/>
            <a:ext cx="992821" cy="737444"/>
            <a:chOff x="3965545" y="2738201"/>
            <a:chExt cx="992821" cy="737444"/>
          </a:xfrm>
        </p:grpSpPr>
        <p:sp>
          <p:nvSpPr>
            <p:cNvPr id="21" name="Oval 20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2" name="Oval 21"/>
            <p:cNvSpPr/>
            <p:nvPr/>
          </p:nvSpPr>
          <p:spPr>
            <a:xfrm>
              <a:off x="3965545" y="3069942"/>
              <a:ext cx="465933" cy="40570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4039" y="4099072"/>
            <a:ext cx="594573" cy="710013"/>
            <a:chOff x="4363793" y="2738201"/>
            <a:chExt cx="594573" cy="710013"/>
          </a:xfrm>
        </p:grpSpPr>
        <p:sp>
          <p:nvSpPr>
            <p:cNvPr id="24" name="Oval 23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5" name="Oval 24"/>
            <p:cNvSpPr/>
            <p:nvPr/>
          </p:nvSpPr>
          <p:spPr>
            <a:xfrm>
              <a:off x="4363793" y="3042511"/>
              <a:ext cx="465934" cy="40570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91697" y="4766629"/>
            <a:ext cx="694462" cy="710013"/>
            <a:chOff x="4431479" y="2738201"/>
            <a:chExt cx="694462" cy="710013"/>
          </a:xfrm>
        </p:grpSpPr>
        <p:sp>
          <p:nvSpPr>
            <p:cNvPr id="27" name="Oval 26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Oval 27"/>
            <p:cNvSpPr/>
            <p:nvPr/>
          </p:nvSpPr>
          <p:spPr>
            <a:xfrm>
              <a:off x="4660007" y="3042511"/>
              <a:ext cx="465934" cy="405703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94431" y="5487842"/>
            <a:ext cx="681732" cy="711229"/>
            <a:chOff x="4276634" y="2738201"/>
            <a:chExt cx="681732" cy="711229"/>
          </a:xfrm>
        </p:grpSpPr>
        <p:sp>
          <p:nvSpPr>
            <p:cNvPr id="30" name="Oval 29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1" name="Oval 30"/>
            <p:cNvSpPr/>
            <p:nvPr/>
          </p:nvSpPr>
          <p:spPr>
            <a:xfrm>
              <a:off x="4276634" y="3043727"/>
              <a:ext cx="465934" cy="40570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30706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1CFBF-16CA-4884-9E5B-184C13BAE76F}"/>
              </a:ext>
            </a:extLst>
          </p:cNvPr>
          <p:cNvGrpSpPr/>
          <p:nvPr/>
        </p:nvGrpSpPr>
        <p:grpSpPr>
          <a:xfrm>
            <a:off x="0" y="-10355"/>
            <a:ext cx="12192000" cy="695515"/>
            <a:chOff x="0" y="-10355"/>
            <a:chExt cx="12192000" cy="6955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18B78-77D8-4FA6-990D-7DB08212FA0E}"/>
                </a:ext>
              </a:extLst>
            </p:cNvPr>
            <p:cNvGrpSpPr/>
            <p:nvPr/>
          </p:nvGrpSpPr>
          <p:grpSpPr>
            <a:xfrm>
              <a:off x="0" y="-10355"/>
              <a:ext cx="12192000" cy="695515"/>
              <a:chOff x="0" y="-10355"/>
              <a:chExt cx="12192000" cy="69551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32ECCC-BFC3-459B-92C2-B8FF56F2C0EB}"/>
                  </a:ext>
                </a:extLst>
              </p:cNvPr>
              <p:cNvSpPr/>
              <p:nvPr/>
            </p:nvSpPr>
            <p:spPr>
              <a:xfrm>
                <a:off x="0" y="222704"/>
                <a:ext cx="12192000" cy="231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EBBF-3DB0-418B-B0E1-4E9020284669}"/>
                  </a:ext>
                </a:extLst>
              </p:cNvPr>
              <p:cNvSpPr/>
              <p:nvPr/>
            </p:nvSpPr>
            <p:spPr>
              <a:xfrm>
                <a:off x="0" y="453932"/>
                <a:ext cx="12192000" cy="231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A399FE-6ACA-4730-9E0E-63F2A19FB7F6}"/>
                  </a:ext>
                </a:extLst>
              </p:cNvPr>
              <p:cNvSpPr/>
              <p:nvPr/>
            </p:nvSpPr>
            <p:spPr>
              <a:xfrm>
                <a:off x="0" y="-10355"/>
                <a:ext cx="12192000" cy="2312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8AB4B-88EC-4E3D-8DE6-8F8C7877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5" t="34433" r="41343" b="35105"/>
            <a:stretch/>
          </p:blipFill>
          <p:spPr>
            <a:xfrm>
              <a:off x="5963791" y="206109"/>
              <a:ext cx="264417" cy="26441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61256" y="916388"/>
            <a:ext cx="1166948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ردیف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0499" y="1601512"/>
            <a:ext cx="5121501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هر گاه یک یا چند کلمه یا عبارت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عیناً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آخر هر دو مصراع تکرار شده باشد( بعد از قافیه) ، به آن ردیف می گویند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کلمات ردیف باید به یک شکل و یک معنی باشند.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4445" y="4151789"/>
            <a:ext cx="42162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نکته: ردیف ها هم در آخر بیت ها می آیند.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" y="1601512"/>
            <a:ext cx="6295238" cy="491428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54374" y="5516199"/>
            <a:ext cx="681732" cy="711229"/>
            <a:chOff x="4276634" y="2738201"/>
            <a:chExt cx="681732" cy="711229"/>
          </a:xfrm>
        </p:grpSpPr>
        <p:sp>
          <p:nvSpPr>
            <p:cNvPr id="30" name="Oval 29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1" name="Oval 30"/>
            <p:cNvSpPr/>
            <p:nvPr/>
          </p:nvSpPr>
          <p:spPr>
            <a:xfrm>
              <a:off x="4276634" y="3043727"/>
              <a:ext cx="465934" cy="40570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736366" y="5232889"/>
            <a:ext cx="42162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نکته: آوردن ردیف در شعر اختیاری است، یعنی بعضی از شعرها دارای ردیف هستند و بعضی ها بدون ردیف هستند.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43130" y="5514051"/>
            <a:ext cx="681732" cy="711229"/>
            <a:chOff x="4276634" y="2738201"/>
            <a:chExt cx="681732" cy="711229"/>
          </a:xfrm>
        </p:grpSpPr>
        <p:sp>
          <p:nvSpPr>
            <p:cNvPr id="34" name="Oval 33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5" name="Oval 34"/>
            <p:cNvSpPr/>
            <p:nvPr/>
          </p:nvSpPr>
          <p:spPr>
            <a:xfrm>
              <a:off x="4276634" y="3043727"/>
              <a:ext cx="465934" cy="4057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7324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1CFBF-16CA-4884-9E5B-184C13BAE76F}"/>
              </a:ext>
            </a:extLst>
          </p:cNvPr>
          <p:cNvGrpSpPr/>
          <p:nvPr/>
        </p:nvGrpSpPr>
        <p:grpSpPr>
          <a:xfrm>
            <a:off x="0" y="-10355"/>
            <a:ext cx="12192000" cy="695515"/>
            <a:chOff x="0" y="-10355"/>
            <a:chExt cx="12192000" cy="6955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18B78-77D8-4FA6-990D-7DB08212FA0E}"/>
                </a:ext>
              </a:extLst>
            </p:cNvPr>
            <p:cNvGrpSpPr/>
            <p:nvPr/>
          </p:nvGrpSpPr>
          <p:grpSpPr>
            <a:xfrm>
              <a:off x="0" y="-10355"/>
              <a:ext cx="12192000" cy="695515"/>
              <a:chOff x="0" y="-10355"/>
              <a:chExt cx="12192000" cy="69551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32ECCC-BFC3-459B-92C2-B8FF56F2C0EB}"/>
                  </a:ext>
                </a:extLst>
              </p:cNvPr>
              <p:cNvSpPr/>
              <p:nvPr/>
            </p:nvSpPr>
            <p:spPr>
              <a:xfrm>
                <a:off x="0" y="222704"/>
                <a:ext cx="12192000" cy="231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EBBF-3DB0-418B-B0E1-4E9020284669}"/>
                  </a:ext>
                </a:extLst>
              </p:cNvPr>
              <p:cNvSpPr/>
              <p:nvPr/>
            </p:nvSpPr>
            <p:spPr>
              <a:xfrm>
                <a:off x="0" y="453932"/>
                <a:ext cx="12192000" cy="2312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A399FE-6ACA-4730-9E0E-63F2A19FB7F6}"/>
                  </a:ext>
                </a:extLst>
              </p:cNvPr>
              <p:cNvSpPr/>
              <p:nvPr/>
            </p:nvSpPr>
            <p:spPr>
              <a:xfrm>
                <a:off x="0" y="-10355"/>
                <a:ext cx="12192000" cy="2312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8AB4B-88EC-4E3D-8DE6-8F8C7877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5" t="34433" r="41343" b="35105"/>
            <a:stretch/>
          </p:blipFill>
          <p:spPr>
            <a:xfrm>
              <a:off x="5963791" y="206109"/>
              <a:ext cx="264417" cy="26441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311424" y="916388"/>
            <a:ext cx="221666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قافیه و ردیف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7" y="701754"/>
            <a:ext cx="6902102" cy="61622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15636" y="1946152"/>
            <a:ext cx="681732" cy="711229"/>
            <a:chOff x="4276634" y="2738201"/>
            <a:chExt cx="681732" cy="711229"/>
          </a:xfrm>
        </p:grpSpPr>
        <p:sp>
          <p:nvSpPr>
            <p:cNvPr id="21" name="Oval 20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2" name="Oval 21"/>
            <p:cNvSpPr/>
            <p:nvPr/>
          </p:nvSpPr>
          <p:spPr>
            <a:xfrm>
              <a:off x="4276634" y="3043727"/>
              <a:ext cx="465934" cy="40570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9705" y="1956883"/>
            <a:ext cx="681732" cy="711229"/>
            <a:chOff x="4276634" y="2738201"/>
            <a:chExt cx="681732" cy="711229"/>
          </a:xfrm>
        </p:grpSpPr>
        <p:sp>
          <p:nvSpPr>
            <p:cNvPr id="24" name="Oval 23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5" name="Oval 24"/>
            <p:cNvSpPr/>
            <p:nvPr/>
          </p:nvSpPr>
          <p:spPr>
            <a:xfrm>
              <a:off x="4276634" y="3043727"/>
              <a:ext cx="465934" cy="405703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92552" y="2753226"/>
            <a:ext cx="552796" cy="759853"/>
            <a:chOff x="4405570" y="2738201"/>
            <a:chExt cx="552796" cy="759853"/>
          </a:xfrm>
        </p:grpSpPr>
        <p:sp>
          <p:nvSpPr>
            <p:cNvPr id="27" name="Oval 26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Oval 27"/>
            <p:cNvSpPr/>
            <p:nvPr/>
          </p:nvSpPr>
          <p:spPr>
            <a:xfrm>
              <a:off x="4405570" y="3116688"/>
              <a:ext cx="456051" cy="38136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86378" y="3523815"/>
            <a:ext cx="746975" cy="759853"/>
            <a:chOff x="4211391" y="2738201"/>
            <a:chExt cx="746975" cy="759853"/>
          </a:xfrm>
        </p:grpSpPr>
        <p:sp>
          <p:nvSpPr>
            <p:cNvPr id="37" name="Oval 36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8" name="Oval 37"/>
            <p:cNvSpPr/>
            <p:nvPr/>
          </p:nvSpPr>
          <p:spPr>
            <a:xfrm>
              <a:off x="4211391" y="3116688"/>
              <a:ext cx="562226" cy="3813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13773" y="4268644"/>
            <a:ext cx="746975" cy="759853"/>
            <a:chOff x="4211391" y="2738201"/>
            <a:chExt cx="746975" cy="759853"/>
          </a:xfrm>
        </p:grpSpPr>
        <p:sp>
          <p:nvSpPr>
            <p:cNvPr id="40" name="Oval 39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1" name="Oval 40"/>
            <p:cNvSpPr/>
            <p:nvPr/>
          </p:nvSpPr>
          <p:spPr>
            <a:xfrm>
              <a:off x="4211391" y="3116688"/>
              <a:ext cx="562226" cy="38136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93950" y="5039230"/>
            <a:ext cx="1215756" cy="759853"/>
            <a:chOff x="4211391" y="2738201"/>
            <a:chExt cx="746975" cy="759853"/>
          </a:xfrm>
        </p:grpSpPr>
        <p:sp>
          <p:nvSpPr>
            <p:cNvPr id="43" name="Oval 42"/>
            <p:cNvSpPr/>
            <p:nvPr/>
          </p:nvSpPr>
          <p:spPr>
            <a:xfrm>
              <a:off x="4431479" y="2738201"/>
              <a:ext cx="526887" cy="378486"/>
            </a:xfrm>
            <a:prstGeom prst="ellipse">
              <a:avLst/>
            </a:prstGeom>
            <a:noFill/>
            <a:ln w="28575">
              <a:solidFill>
                <a:srgbClr val="F83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4" name="Oval 43"/>
            <p:cNvSpPr/>
            <p:nvPr/>
          </p:nvSpPr>
          <p:spPr>
            <a:xfrm>
              <a:off x="4211391" y="3116688"/>
              <a:ext cx="562226" cy="381366"/>
            </a:xfrm>
            <a:prstGeom prst="ellipse">
              <a:avLst/>
            </a:prstGeom>
            <a:noFill/>
            <a:ln w="28575">
              <a:solidFill>
                <a:srgbClr val="F83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9986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428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Dubai</vt:lpstr>
      <vt:lpstr>Arial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35</cp:revision>
  <dcterms:created xsi:type="dcterms:W3CDTF">2020-08-12T15:07:55Z</dcterms:created>
  <dcterms:modified xsi:type="dcterms:W3CDTF">2021-12-14T07:28:24Z</dcterms:modified>
</cp:coreProperties>
</file>