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60"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86" r:id="rId12"/>
    <p:sldId id="287" r:id="rId13"/>
    <p:sldId id="288" r:id="rId14"/>
    <p:sldId id="290" r:id="rId15"/>
    <p:sldId id="289" r:id="rId16"/>
    <p:sldId id="291" r:id="rId17"/>
    <p:sldId id="292" r:id="rId18"/>
    <p:sldId id="293" r:id="rId19"/>
    <p:sldId id="266" r:id="rId20"/>
    <p:sldId id="298" r:id="rId21"/>
    <p:sldId id="267" r:id="rId22"/>
    <p:sldId id="299" r:id="rId23"/>
    <p:sldId id="300" r:id="rId24"/>
    <p:sldId id="301" r:id="rId25"/>
    <p:sldId id="302" r:id="rId26"/>
    <p:sldId id="304" r:id="rId27"/>
    <p:sldId id="294" r:id="rId28"/>
    <p:sldId id="295" r:id="rId29"/>
    <p:sldId id="296" r:id="rId30"/>
    <p:sldId id="297" r:id="rId31"/>
    <p:sldId id="303" r:id="rId32"/>
    <p:sldId id="316" r:id="rId33"/>
    <p:sldId id="305" r:id="rId34"/>
    <p:sldId id="306" r:id="rId35"/>
    <p:sldId id="307" r:id="rId36"/>
    <p:sldId id="308" r:id="rId37"/>
    <p:sldId id="317" r:id="rId38"/>
    <p:sldId id="318" r:id="rId39"/>
    <p:sldId id="319" r:id="rId40"/>
    <p:sldId id="320" r:id="rId41"/>
    <p:sldId id="321" r:id="rId42"/>
    <p:sldId id="322" r:id="rId43"/>
    <p:sldId id="324" r:id="rId44"/>
    <p:sldId id="326" r:id="rId45"/>
    <p:sldId id="327" r:id="rId46"/>
    <p:sldId id="328" r:id="rId47"/>
    <p:sldId id="330" r:id="rId48"/>
    <p:sldId id="331" r:id="rId49"/>
    <p:sldId id="329" r:id="rId50"/>
    <p:sldId id="332" r:id="rId51"/>
    <p:sldId id="333" r:id="rId52"/>
    <p:sldId id="334" r:id="rId53"/>
    <p:sldId id="335" r:id="rId54"/>
    <p:sldId id="323" r:id="rId55"/>
    <p:sldId id="336" r:id="rId56"/>
  </p:sldIdLst>
  <p:sldSz cx="9144000" cy="6858000" type="screen4x3"/>
  <p:notesSz cx="6858000" cy="9144000"/>
  <p:embeddedFontLst>
    <p:embeddedFont>
      <p:font typeface="Bodoni Bk BT" pitchFamily="18" charset="0"/>
      <p:regular r:id="rId58"/>
      <p:italic r:id="rId59"/>
    </p:embeddedFont>
    <p:embeddedFont>
      <p:font typeface="Cambria Math" pitchFamily="18" charset="0"/>
      <p:regular r:id="rId60"/>
    </p:embeddedFont>
    <p:embeddedFont>
      <p:font typeface="Titr" pitchFamily="2" charset="-78"/>
      <p:bold r:id="rId61"/>
    </p:embeddedFont>
    <p:embeddedFont>
      <p:font typeface="Calibri" pitchFamily="34" charset="0"/>
      <p:regular r:id="rId62"/>
      <p:bold r:id="rId63"/>
      <p:italic r:id="rId64"/>
      <p:boldItalic r:id="rId65"/>
    </p:embeddedFont>
    <p:embeddedFont>
      <p:font typeface="Berlin Sans FB" pitchFamily="34" charset="0"/>
      <p:regular r:id="rId66"/>
      <p:bold r:id="rId67"/>
    </p:embeddedFont>
    <p:embeddedFont>
      <p:font typeface="A EntezareZohoor 2 **" pitchFamily="2" charset="-78"/>
      <p:bold r:id="rId68"/>
    </p:embeddedFont>
    <p:embeddedFont>
      <p:font typeface="A EntezareZohoor 1 **" pitchFamily="2" charset="-78"/>
      <p:bold r:id="rId69"/>
    </p:embeddedFont>
    <p:embeddedFont>
      <p:font typeface="Nazanin" pitchFamily="2" charset="-78"/>
      <p:regular r:id="rId70"/>
      <p:bold r:id="rId71"/>
    </p:embeddedFont>
    <p:embeddedFont>
      <p:font typeface="Tahoma" pitchFamily="34" charset="0"/>
      <p:regular r:id="rId72"/>
      <p:bold r:id="rId73"/>
    </p:embeddedFont>
    <p:embeddedFont>
      <p:font typeface="Century Gothic" pitchFamily="34" charset="0"/>
      <p:regular r:id="rId74"/>
      <p:bold r:id="rId75"/>
      <p:italic r:id="rId76"/>
      <p:boldItalic r:id="rId77"/>
    </p:embeddedFont>
    <p:embeddedFont>
      <p:font typeface="B Zar" pitchFamily="2" charset="-78"/>
      <p:regular r:id="rId78"/>
      <p:bold r:id="rId79"/>
    </p:embeddedFont>
    <p:embeddedFont>
      <p:font typeface="Wingdings 2" pitchFamily="18" charset="2"/>
      <p:regular r:id="rId80"/>
    </p:embeddedFont>
    <p:embeddedFont>
      <p:font typeface="Comic Sans MS" pitchFamily="66" charset="0"/>
      <p:regular r:id="rId81"/>
      <p:bold r:id="rId82"/>
    </p:embeddedFont>
    <p:embeddedFont>
      <p:font typeface="B Badkonak" pitchFamily="2" charset="-78"/>
      <p:regular r:id="rId83"/>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B943"/>
    <a:srgbClr val="63CDF6"/>
    <a:srgbClr val="00ADEE"/>
    <a:srgbClr val="486709"/>
    <a:srgbClr val="CCF37D"/>
    <a:srgbClr val="D4F59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603" autoAdjust="0"/>
    <p:restoredTop sz="94637" autoAdjust="0"/>
  </p:normalViewPr>
  <p:slideViewPr>
    <p:cSldViewPr>
      <p:cViewPr>
        <p:scale>
          <a:sx n="50" d="100"/>
          <a:sy n="50" d="100"/>
        </p:scale>
        <p:origin x="-1709" y="-10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7B7CC28-6446-434D-9C12-DA1DE393E5FD}" type="datetimeFigureOut">
              <a:rPr lang="fa-IR" smtClean="0"/>
              <a:t>06/01/1439</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BA72B011-29CD-49B1-9838-EA5F1013E95E}" type="slidenum">
              <a:rPr lang="fa-IR" smtClean="0"/>
              <a:t>‹#›</a:t>
            </a:fld>
            <a:endParaRPr lang="fa-IR"/>
          </a:p>
        </p:txBody>
      </p:sp>
    </p:spTree>
    <p:extLst>
      <p:ext uri="{BB962C8B-B14F-4D97-AF65-F5344CB8AC3E}">
        <p14:creationId xmlns:p14="http://schemas.microsoft.com/office/powerpoint/2010/main" val="255661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BA72B011-29CD-49B1-9838-EA5F1013E95E}" type="slidenum">
              <a:rPr lang="fa-IR" smtClean="0"/>
              <a:t>38</a:t>
            </a:fld>
            <a:endParaRPr lang="fa-IR"/>
          </a:p>
        </p:txBody>
      </p:sp>
    </p:spTree>
    <p:extLst>
      <p:ext uri="{BB962C8B-B14F-4D97-AF65-F5344CB8AC3E}">
        <p14:creationId xmlns:p14="http://schemas.microsoft.com/office/powerpoint/2010/main" val="2391377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B844CB5-F394-4EF3-A6ED-E35FDA808BAD}" type="datetimeFigureOut">
              <a:rPr lang="fa-IR" smtClean="0"/>
              <a:t>06/01/1439</a:t>
            </a:fld>
            <a:endParaRPr lang="fa-I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fa-I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10C4062-373D-4D4D-81DA-31E2DB856F3D}" type="slidenum">
              <a:rPr lang="fa-IR" smtClean="0"/>
              <a:t>‹#›</a:t>
            </a:fld>
            <a:endParaRPr lang="fa-I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44CB5-F394-4EF3-A6ED-E35FDA808BAD}" type="datetimeFigureOut">
              <a:rPr lang="fa-IR" smtClean="0"/>
              <a:t>06/01/1439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44CB5-F394-4EF3-A6ED-E35FDA808BAD}" type="datetimeFigureOut">
              <a:rPr lang="fa-IR" smtClean="0"/>
              <a:t>06/01/1439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844CB5-F394-4EF3-A6ED-E35FDA808BAD}" type="datetimeFigureOut">
              <a:rPr lang="fa-IR" smtClean="0"/>
              <a:t>06/01/1439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44CB5-F394-4EF3-A6ED-E35FDA808BAD}" type="datetimeFigureOut">
              <a:rPr lang="fa-IR" smtClean="0"/>
              <a:t>06/01/1439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B844CB5-F394-4EF3-A6ED-E35FDA808BAD}" type="datetimeFigureOut">
              <a:rPr lang="fa-IR" smtClean="0"/>
              <a:t>06/01/1439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10C4062-373D-4D4D-81DA-31E2DB856F3D}" type="slidenum">
              <a:rPr lang="fa-IR" smtClean="0"/>
              <a:t>‹#›</a:t>
            </a:fld>
            <a:endParaRPr lang="fa-I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844CB5-F394-4EF3-A6ED-E35FDA808BAD}" type="datetimeFigureOut">
              <a:rPr lang="fa-IR" smtClean="0"/>
              <a:t>06/01/1439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44CB5-F394-4EF3-A6ED-E35FDA808BAD}" type="datetimeFigureOut">
              <a:rPr lang="fa-IR" smtClean="0"/>
              <a:t>06/01/1439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44CB5-F394-4EF3-A6ED-E35FDA808BAD}" type="datetimeFigureOut">
              <a:rPr lang="fa-IR" smtClean="0"/>
              <a:t>06/01/1439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B844CB5-F394-4EF3-A6ED-E35FDA808BAD}" type="datetimeFigureOut">
              <a:rPr lang="fa-IR" smtClean="0"/>
              <a:t>06/01/1439</a:t>
            </a:fld>
            <a:endParaRPr lang="fa-IR"/>
          </a:p>
        </p:txBody>
      </p:sp>
      <p:sp>
        <p:nvSpPr>
          <p:cNvPr id="7" name="Slide Number Placeholder 6"/>
          <p:cNvSpPr>
            <a:spLocks noGrp="1"/>
          </p:cNvSpPr>
          <p:nvPr>
            <p:ph type="sldNum" sz="quarter" idx="12"/>
          </p:nvPr>
        </p:nvSpPr>
        <p:spPr/>
        <p:txBody>
          <a:bodyPr/>
          <a:lstStyle/>
          <a:p>
            <a:fld id="{610C4062-373D-4D4D-81DA-31E2DB856F3D}" type="slidenum">
              <a:rPr lang="fa-IR" smtClean="0"/>
              <a:t>‹#›</a:t>
            </a:fld>
            <a:endParaRPr lang="fa-I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a-I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44CB5-F394-4EF3-A6ED-E35FDA808BAD}" type="datetimeFigureOut">
              <a:rPr lang="fa-IR" smtClean="0"/>
              <a:t>06/01/1439</a:t>
            </a:fld>
            <a:endParaRPr lang="fa-I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a-IR"/>
          </a:p>
        </p:txBody>
      </p:sp>
      <p:sp>
        <p:nvSpPr>
          <p:cNvPr id="7" name="Slide Number Placeholder 6"/>
          <p:cNvSpPr>
            <a:spLocks noGrp="1"/>
          </p:cNvSpPr>
          <p:nvPr>
            <p:ph type="sldNum" sz="quarter" idx="12"/>
          </p:nvPr>
        </p:nvSpPr>
        <p:spPr/>
        <p:txBody>
          <a:bodyPr/>
          <a:lstStyle/>
          <a:p>
            <a:fld id="{610C4062-373D-4D4D-81DA-31E2DB856F3D}" type="slidenum">
              <a:rPr lang="fa-IR" smtClean="0"/>
              <a:t>‹#›</a:t>
            </a:fld>
            <a:endParaRPr lang="fa-I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B844CB5-F394-4EF3-A6ED-E35FDA808BAD}" type="datetimeFigureOut">
              <a:rPr lang="fa-IR" smtClean="0"/>
              <a:t>06/01/1439</a:t>
            </a:fld>
            <a:endParaRPr lang="fa-I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a-I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10C4062-373D-4D4D-81DA-31E2DB856F3D}"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9511" y="2014872"/>
            <a:ext cx="3313355" cy="1702160"/>
          </a:xfrm>
        </p:spPr>
        <p:txBody>
          <a:bodyPr>
            <a:normAutofit/>
          </a:bodyPr>
          <a:lstStyle/>
          <a:p>
            <a:pPr algn="ctr"/>
            <a:r>
              <a:rPr lang="fa-IR" sz="7200" dirty="0" smtClean="0">
                <a:cs typeface="Titr" pitchFamily="2" charset="-78"/>
              </a:rPr>
              <a:t>حسابان</a:t>
            </a:r>
            <a:endParaRPr lang="fa-IR" sz="7200" dirty="0">
              <a:cs typeface="Titr" pitchFamily="2" charset="-78"/>
            </a:endParaRPr>
          </a:p>
        </p:txBody>
      </p:sp>
      <p:sp>
        <p:nvSpPr>
          <p:cNvPr id="3" name="Subtitle 2"/>
          <p:cNvSpPr>
            <a:spLocks noGrp="1"/>
          </p:cNvSpPr>
          <p:nvPr>
            <p:ph type="subTitle" idx="1"/>
          </p:nvPr>
        </p:nvSpPr>
        <p:spPr>
          <a:xfrm>
            <a:off x="4716016" y="3933056"/>
            <a:ext cx="3309803" cy="2088232"/>
          </a:xfrm>
        </p:spPr>
        <p:txBody>
          <a:bodyPr>
            <a:noAutofit/>
          </a:bodyPr>
          <a:lstStyle/>
          <a:p>
            <a:pPr algn="ctr"/>
            <a:r>
              <a:rPr lang="fa-IR" sz="6000" dirty="0" smtClean="0">
                <a:cs typeface="A EntezareZohoor 2 **" pitchFamily="2" charset="-78"/>
              </a:rPr>
              <a:t>فصل چهارم</a:t>
            </a:r>
          </a:p>
          <a:p>
            <a:pPr algn="ctr"/>
            <a:r>
              <a:rPr lang="fa-IR" sz="6000" dirty="0" smtClean="0">
                <a:cs typeface="A EntezareZohoor 2 **" pitchFamily="2" charset="-78"/>
              </a:rPr>
              <a:t>مثلثات</a:t>
            </a:r>
            <a:endParaRPr lang="fa-IR" sz="6000" dirty="0">
              <a:cs typeface="A EntezareZohoor 2 **" pitchFamily="2" charset="-78"/>
            </a:endParaRPr>
          </a:p>
        </p:txBody>
      </p:sp>
    </p:spTree>
    <p:extLst>
      <p:ext uri="{BB962C8B-B14F-4D97-AF65-F5344CB8AC3E}">
        <p14:creationId xmlns:p14="http://schemas.microsoft.com/office/powerpoint/2010/main" val="378124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622" y="767824"/>
            <a:ext cx="6904698" cy="5685512"/>
          </a:xfrm>
          <a:prstGeom prst="rect">
            <a:avLst/>
          </a:prstGeom>
          <a:ln>
            <a:solidFill>
              <a:schemeClr val="tx1"/>
            </a:solidFill>
          </a:ln>
        </p:spPr>
      </p:pic>
      <p:sp>
        <p:nvSpPr>
          <p:cNvPr id="4" name="TextBox 3"/>
          <p:cNvSpPr txBox="1"/>
          <p:nvPr/>
        </p:nvSpPr>
        <p:spPr>
          <a:xfrm>
            <a:off x="7452320" y="916048"/>
            <a:ext cx="1292662" cy="5355312"/>
          </a:xfrm>
          <a:prstGeom prst="rect">
            <a:avLst/>
          </a:prstGeom>
          <a:noFill/>
        </p:spPr>
        <p:txBody>
          <a:bodyPr vert="vert270" wrap="square" rtlCol="1">
            <a:spAutoFit/>
          </a:bodyPr>
          <a:lstStyle/>
          <a:p>
            <a:pPr algn="ctr"/>
            <a:r>
              <a:rPr lang="fa-IR" sz="3600" dirty="0" smtClean="0">
                <a:cs typeface="B Zar" pitchFamily="2" charset="-78"/>
              </a:rPr>
              <a:t>جدول نسبت های مثلثاتی زوایای معروف بر حسب رادیان</a:t>
            </a:r>
            <a:endParaRPr lang="fa-IR" sz="3600" dirty="0">
              <a:cs typeface="B Zar" pitchFamily="2" charset="-78"/>
            </a:endParaRPr>
          </a:p>
        </p:txBody>
      </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87198"/>
            <a:ext cx="3096344" cy="707886"/>
          </a:xfrm>
          <a:prstGeom prst="rect">
            <a:avLst/>
          </a:prstGeom>
          <a:noFill/>
        </p:spPr>
        <p:txBody>
          <a:bodyPr wrap="square" rtlCol="1">
            <a:spAutoFit/>
          </a:bodyPr>
          <a:lstStyle/>
          <a:p>
            <a:pPr algn="ctr"/>
            <a:r>
              <a:rPr lang="fa-IR" sz="4000" dirty="0" smtClean="0">
                <a:solidFill>
                  <a:schemeClr val="bg1"/>
                </a:solidFill>
                <a:cs typeface="A EntezareZohoor 1 **" pitchFamily="2" charset="-78"/>
              </a:rPr>
              <a:t>بخش دوم</a:t>
            </a:r>
            <a:endParaRPr lang="fa-IR" sz="4000" dirty="0">
              <a:solidFill>
                <a:schemeClr val="bg1"/>
              </a:solidFill>
              <a:cs typeface="A EntezareZohoor 1 **" pitchFamily="2" charset="-78"/>
            </a:endParaRPr>
          </a:p>
        </p:txBody>
      </p:sp>
      <p:sp>
        <p:nvSpPr>
          <p:cNvPr id="4" name="TextBox 3"/>
          <p:cNvSpPr txBox="1"/>
          <p:nvPr/>
        </p:nvSpPr>
        <p:spPr>
          <a:xfrm>
            <a:off x="611560" y="1309405"/>
            <a:ext cx="7920880" cy="3631763"/>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115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11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Tree>
    <p:extLst>
      <p:ext uri="{BB962C8B-B14F-4D97-AF65-F5344CB8AC3E}">
        <p14:creationId xmlns:p14="http://schemas.microsoft.com/office/powerpoint/2010/main" val="16966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539552" y="2272804"/>
            <a:ext cx="7992888" cy="2308324"/>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نسبت های مثلثاتی زوایای متمّم</a:t>
            </a:r>
            <a:endParaRPr lang="fa-IR"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endParaRPr>
          </a:p>
        </p:txBody>
      </p:sp>
      <p:sp>
        <p:nvSpPr>
          <p:cNvPr id="5" name="TextBox 4"/>
          <p:cNvSpPr txBox="1"/>
          <p:nvPr/>
        </p:nvSpPr>
        <p:spPr>
          <a:xfrm>
            <a:off x="3131840" y="1340768"/>
            <a:ext cx="3096344" cy="707886"/>
          </a:xfrm>
          <a:prstGeom prst="rect">
            <a:avLst/>
          </a:prstGeom>
          <a:noFill/>
        </p:spPr>
        <p:txBody>
          <a:bodyPr wrap="square" rtlCol="1">
            <a:spAutoFit/>
          </a:bodyPr>
          <a:lstStyle/>
          <a:p>
            <a:pPr algn="ctr"/>
            <a:r>
              <a:rPr lang="fa-IR" sz="4000" dirty="0" smtClean="0">
                <a:cs typeface="A EntezareZohoor 1 **" pitchFamily="2" charset="-78"/>
              </a:rPr>
              <a:t>بخش اول</a:t>
            </a:r>
            <a:endParaRPr lang="fa-IR" sz="4000" dirty="0">
              <a:cs typeface="A EntezareZohoor 1 **" pitchFamily="2" charset="-78"/>
            </a:endParaRPr>
          </a:p>
        </p:txBody>
      </p:sp>
    </p:spTree>
    <p:extLst>
      <p:ext uri="{BB962C8B-B14F-4D97-AF65-F5344CB8AC3E}">
        <p14:creationId xmlns:p14="http://schemas.microsoft.com/office/powerpoint/2010/main" val="16966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95" t="14578" r="23238" b="29522"/>
          <a:stretch/>
        </p:blipFill>
        <p:spPr bwMode="auto">
          <a:xfrm>
            <a:off x="4499992" y="2492896"/>
            <a:ext cx="415195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141" t="10892" r="26172" b="11865"/>
          <a:stretch/>
        </p:blipFill>
        <p:spPr bwMode="auto">
          <a:xfrm>
            <a:off x="512192" y="2448602"/>
            <a:ext cx="3987800" cy="400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1591851" y="3573016"/>
                <a:ext cx="459869" cy="72475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𝑐</m:t>
                          </m:r>
                        </m:num>
                        <m:den>
                          <m:r>
                            <a:rPr lang="en-US" sz="2400" b="0" i="1" smtClean="0">
                              <a:latin typeface="Cambria Math"/>
                            </a:rPr>
                            <m:t>𝑎</m:t>
                          </m:r>
                        </m:den>
                      </m:f>
                    </m:oMath>
                  </m:oMathPara>
                </a14:m>
                <a:endParaRPr lang="fa-IR" sz="2400" dirty="0">
                  <a:latin typeface="Comic Sans MS" pitchFamily="66"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91851" y="3573016"/>
                <a:ext cx="459869" cy="724750"/>
              </a:xfrm>
              <a:prstGeom prst="rect">
                <a:avLst/>
              </a:prstGeom>
              <a:blipFill rotWithShape="1">
                <a:blip r:embed="rId4"/>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47664" y="4581128"/>
                <a:ext cx="459869" cy="79361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𝑏</m:t>
                          </m:r>
                        </m:num>
                        <m:den>
                          <m:r>
                            <a:rPr lang="en-US" sz="2400" b="0" i="1" smtClean="0">
                              <a:latin typeface="Cambria Math"/>
                            </a:rPr>
                            <m:t>𝑐</m:t>
                          </m:r>
                        </m:den>
                      </m:f>
                    </m:oMath>
                  </m:oMathPara>
                </a14:m>
                <a:endParaRPr lang="fa-IR" sz="2400" dirty="0">
                  <a:latin typeface="Comic Sans MS" pitchFamily="66"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47664" y="4581128"/>
                <a:ext cx="459869" cy="793615"/>
              </a:xfrm>
              <a:prstGeom prst="rect">
                <a:avLst/>
              </a:prstGeom>
              <a:blipFill rotWithShape="1">
                <a:blip r:embed="rId5"/>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547664" y="5584570"/>
                <a:ext cx="459869" cy="72475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𝑐</m:t>
                          </m:r>
                        </m:num>
                        <m:den>
                          <m:r>
                            <a:rPr lang="en-US" sz="2400" b="0" i="1" smtClean="0">
                              <a:latin typeface="Cambria Math"/>
                            </a:rPr>
                            <m:t>𝑏</m:t>
                          </m:r>
                        </m:den>
                      </m:f>
                    </m:oMath>
                  </m:oMathPara>
                </a14:m>
                <a:endParaRPr lang="fa-IR" sz="2400" dirty="0">
                  <a:latin typeface="Comic Sans MS" pitchFamily="66"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47664" y="5584570"/>
                <a:ext cx="459869" cy="724750"/>
              </a:xfrm>
              <a:prstGeom prst="rect">
                <a:avLst/>
              </a:prstGeom>
              <a:blipFill rotWithShape="1">
                <a:blip r:embed="rId6"/>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896107" y="4648466"/>
                <a:ext cx="459869" cy="72475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𝑐</m:t>
                          </m:r>
                        </m:num>
                        <m:den>
                          <m:r>
                            <a:rPr lang="en-US" sz="2400" b="0" i="1" smtClean="0">
                              <a:latin typeface="Cambria Math"/>
                            </a:rPr>
                            <m:t>𝑏</m:t>
                          </m:r>
                        </m:den>
                      </m:f>
                    </m:oMath>
                  </m:oMathPara>
                </a14:m>
                <a:endParaRPr lang="fa-IR" sz="2400" dirty="0">
                  <a:latin typeface="Comic Sans MS" pitchFamily="66"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896107" y="4648466"/>
                <a:ext cx="459869" cy="724750"/>
              </a:xfrm>
              <a:prstGeom prst="rect">
                <a:avLst/>
              </a:prstGeom>
              <a:blipFill rotWithShape="1">
                <a:blip r:embed="rId7"/>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923928" y="3573016"/>
                <a:ext cx="459869" cy="79361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𝑏</m:t>
                          </m:r>
                        </m:num>
                        <m:den>
                          <m:r>
                            <a:rPr lang="en-US" sz="2400" b="0" i="1" smtClean="0">
                              <a:latin typeface="Cambria Math"/>
                            </a:rPr>
                            <m:t>𝑎</m:t>
                          </m:r>
                        </m:den>
                      </m:f>
                    </m:oMath>
                  </m:oMathPara>
                </a14:m>
                <a:endParaRPr lang="fa-IR" sz="2400" dirty="0">
                  <a:latin typeface="Comic Sans MS" pitchFamily="66"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923928" y="3573016"/>
                <a:ext cx="459869" cy="793615"/>
              </a:xfrm>
              <a:prstGeom prst="rect">
                <a:avLst/>
              </a:prstGeom>
              <a:blipFill rotWithShape="1">
                <a:blip r:embed="rId8"/>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890427" y="5589240"/>
                <a:ext cx="459869" cy="79361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sz="2400" i="1" smtClean="0">
                              <a:latin typeface="Cambria Math"/>
                            </a:rPr>
                          </m:ctrlPr>
                        </m:fPr>
                        <m:num>
                          <m:r>
                            <a:rPr lang="en-US" sz="2400" b="0" i="1" smtClean="0">
                              <a:latin typeface="Cambria Math"/>
                            </a:rPr>
                            <m:t>𝑏</m:t>
                          </m:r>
                        </m:num>
                        <m:den>
                          <m:r>
                            <a:rPr lang="en-US" sz="2400" b="0" i="1" smtClean="0">
                              <a:latin typeface="Cambria Math"/>
                            </a:rPr>
                            <m:t>𝑐</m:t>
                          </m:r>
                        </m:den>
                      </m:f>
                    </m:oMath>
                  </m:oMathPara>
                </a14:m>
                <a:endParaRPr lang="fa-IR" sz="2400" dirty="0">
                  <a:latin typeface="Comic Sans MS" pitchFamily="66"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890427" y="5589240"/>
                <a:ext cx="459869" cy="793615"/>
              </a:xfrm>
              <a:prstGeom prst="rect">
                <a:avLst/>
              </a:prstGeom>
              <a:blipFill rotWithShape="1">
                <a:blip r:embed="rId9"/>
                <a:stretch>
                  <a:fillRect/>
                </a:stretch>
              </a:blipFill>
            </p:spPr>
            <p:txBody>
              <a:bodyPr/>
              <a:lstStyle/>
              <a:p>
                <a:r>
                  <a:rPr lang="fa-IR">
                    <a:noFill/>
                  </a:rPr>
                  <a:t> </a:t>
                </a:r>
              </a:p>
            </p:txBody>
          </p:sp>
        </mc:Fallback>
      </mc:AlternateContent>
      <p:sp>
        <p:nvSpPr>
          <p:cNvPr id="5" name="TextBox 4"/>
          <p:cNvSpPr txBox="1"/>
          <p:nvPr/>
        </p:nvSpPr>
        <p:spPr>
          <a:xfrm>
            <a:off x="2267744" y="1064930"/>
            <a:ext cx="4536504" cy="707886"/>
          </a:xfrm>
          <a:prstGeom prst="rect">
            <a:avLst/>
          </a:prstGeom>
          <a:noFill/>
        </p:spPr>
        <p:txBody>
          <a:bodyPr wrap="square" rtlCol="1">
            <a:spAutoFit/>
          </a:bodyPr>
          <a:lstStyle/>
          <a:p>
            <a:pPr algn="ctr"/>
            <a:r>
              <a:rPr lang="fa-IR" sz="4000" b="1" dirty="0" smtClean="0">
                <a:cs typeface="B Zar" pitchFamily="2" charset="-78"/>
              </a:rPr>
              <a:t>طبق شکل زیر داریم ...</a:t>
            </a:r>
            <a:endParaRPr lang="fa-IR" sz="4000" b="1" dirty="0">
              <a:cs typeface="B Zar" pitchFamily="2" charset="-78"/>
            </a:endParaRPr>
          </a:p>
        </p:txBody>
      </p:sp>
      <p:sp>
        <p:nvSpPr>
          <p:cNvPr id="6" name="TextBox 5"/>
          <p:cNvSpPr txBox="1"/>
          <p:nvPr/>
        </p:nvSpPr>
        <p:spPr>
          <a:xfrm>
            <a:off x="6936008" y="5345340"/>
            <a:ext cx="1740448" cy="1107996"/>
          </a:xfrm>
          <a:prstGeom prst="rect">
            <a:avLst/>
          </a:prstGeom>
          <a:noFill/>
        </p:spPr>
        <p:txBody>
          <a:bodyPr wrap="square" rtlCol="1">
            <a:spAutoFit/>
          </a:bodyPr>
          <a:lstStyle/>
          <a:p>
            <a:r>
              <a:rPr lang="fa-IR" sz="6600" dirty="0" smtClean="0">
                <a:solidFill>
                  <a:srgbClr val="FF0000"/>
                </a:solidFill>
                <a:cs typeface="Titr" pitchFamily="2" charset="-78"/>
              </a:rPr>
              <a:t>چرا؟</a:t>
            </a:r>
            <a:endParaRPr lang="fa-IR" sz="6600" dirty="0">
              <a:solidFill>
                <a:srgbClr val="FF0000"/>
              </a:solidFill>
              <a:cs typeface="Titr" pitchFamily="2" charset="-78"/>
            </a:endParaRPr>
          </a:p>
        </p:txBody>
      </p:sp>
    </p:spTree>
    <p:extLst>
      <p:ext uri="{BB962C8B-B14F-4D97-AF65-F5344CB8AC3E}">
        <p14:creationId xmlns:p14="http://schemas.microsoft.com/office/powerpoint/2010/main" val="16966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6732240" y="633462"/>
            <a:ext cx="1944216" cy="923330"/>
          </a:xfrm>
          <a:prstGeom prst="rect">
            <a:avLst/>
          </a:prstGeom>
          <a:noFill/>
        </p:spPr>
        <p:txBody>
          <a:bodyPr wrap="square" rtlCol="1">
            <a:spAutoFit/>
          </a:bodyPr>
          <a:lstStyle/>
          <a:p>
            <a:r>
              <a:rPr lang="fa-IR" sz="5400" dirty="0" smtClean="0">
                <a:solidFill>
                  <a:srgbClr val="FF0000"/>
                </a:solidFill>
                <a:cs typeface="Titr" pitchFamily="2" charset="-78"/>
              </a:rPr>
              <a:t>زیرا ...</a:t>
            </a:r>
            <a:endParaRPr lang="fa-IR" sz="5400" dirty="0">
              <a:solidFill>
                <a:srgbClr val="FF0000"/>
              </a:solidFill>
              <a:cs typeface="Titr" pitchFamily="2" charset="-78"/>
            </a:endParaRPr>
          </a:p>
        </p:txBody>
      </p:sp>
      <p:sp>
        <p:nvSpPr>
          <p:cNvPr id="2" name="TextBox 1"/>
          <p:cNvSpPr txBox="1"/>
          <p:nvPr/>
        </p:nvSpPr>
        <p:spPr>
          <a:xfrm>
            <a:off x="3851920" y="1916832"/>
            <a:ext cx="4752528" cy="523220"/>
          </a:xfrm>
          <a:prstGeom prst="rect">
            <a:avLst/>
          </a:prstGeom>
          <a:noFill/>
        </p:spPr>
        <p:txBody>
          <a:bodyPr wrap="square" rtlCol="1">
            <a:spAutoFit/>
          </a:bodyPr>
          <a:lstStyle/>
          <a:p>
            <a:r>
              <a:rPr lang="fa-IR" sz="2800" dirty="0" smtClean="0">
                <a:cs typeface="B Zar" pitchFamily="2" charset="-78"/>
              </a:rPr>
              <a:t>طبق آنچه در سال تحصیلی گذشته خواندیم:</a:t>
            </a:r>
            <a:endParaRPr lang="fa-IR" sz="2800" dirty="0">
              <a:cs typeface="B Zar" pitchFamily="2" charset="-78"/>
            </a:endParaRPr>
          </a:p>
        </p:txBody>
      </p:sp>
      <mc:AlternateContent xmlns:mc="http://schemas.openxmlformats.org/markup-compatibility/2006" xmlns:a14="http://schemas.microsoft.com/office/drawing/2010/main">
        <mc:Choice Requires="a14">
          <p:sp>
            <p:nvSpPr>
              <p:cNvPr id="6" name="TextBox 5"/>
              <p:cNvSpPr txBox="1"/>
              <p:nvPr/>
            </p:nvSpPr>
            <p:spPr>
              <a:xfrm>
                <a:off x="1475656" y="2780928"/>
                <a:ext cx="2304256" cy="897297"/>
              </a:xfrm>
              <a:prstGeom prst="rect">
                <a:avLst/>
              </a:prstGeom>
              <a:noFill/>
            </p:spPr>
            <p:txBody>
              <a:bodyPr wrap="square" rtlCol="1">
                <a:spAutoFit/>
              </a:bodyPr>
              <a:lstStyle/>
              <a:p>
                <a:r>
                  <a:rPr lang="en-US" sz="3200" dirty="0" smtClean="0">
                    <a:cs typeface="B Zar" pitchFamily="2" charset="-78"/>
                  </a:rPr>
                  <a:t>Sin = </a:t>
                </a:r>
                <a14:m>
                  <m:oMath xmlns:m="http://schemas.openxmlformats.org/officeDocument/2006/math">
                    <m:f>
                      <m:fPr>
                        <m:ctrlPr>
                          <a:rPr lang="en-US" sz="3200" i="1" smtClean="0">
                            <a:latin typeface="Cambria Math"/>
                          </a:rPr>
                        </m:ctrlPr>
                      </m:fPr>
                      <m:num>
                        <m:r>
                          <a:rPr lang="fa-IR" sz="3200" b="0" i="1" smtClean="0">
                            <a:latin typeface="Cambria Math"/>
                          </a:rPr>
                          <m:t>مقابل</m:t>
                        </m:r>
                      </m:num>
                      <m:den>
                        <m:r>
                          <a:rPr lang="en-US" sz="3200" b="0" i="0" smtClean="0">
                            <a:solidFill>
                              <a:schemeClr val="bg1"/>
                            </a:solidFill>
                            <a:latin typeface="Cambria Math"/>
                          </a:rPr>
                          <m:t>1</m:t>
                        </m:r>
                      </m:den>
                    </m:f>
                  </m:oMath>
                </a14:m>
                <a:endParaRPr lang="fa-IR" sz="3200" dirty="0">
                  <a:cs typeface="B Zar" pitchFamily="2" charset="-7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75656" y="2780928"/>
                <a:ext cx="2304256" cy="897297"/>
              </a:xfrm>
              <a:prstGeom prst="rect">
                <a:avLst/>
              </a:prstGeom>
              <a:blipFill rotWithShape="1">
                <a:blip r:embed="rId2"/>
                <a:stretch>
                  <a:fillRect b="-8844"/>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475656" y="4592819"/>
                <a:ext cx="2304256" cy="956096"/>
              </a:xfrm>
              <a:prstGeom prst="rect">
                <a:avLst/>
              </a:prstGeom>
              <a:noFill/>
            </p:spPr>
            <p:txBody>
              <a:bodyPr wrap="square" rtlCol="1">
                <a:spAutoFit/>
              </a:bodyPr>
              <a:lstStyle/>
              <a:p>
                <a:r>
                  <a:rPr lang="en-US" sz="3200" dirty="0" smtClean="0">
                    <a:cs typeface="B Zar" pitchFamily="2" charset="-78"/>
                  </a:rPr>
                  <a:t>tan = </a:t>
                </a:r>
                <a14:m>
                  <m:oMath xmlns:m="http://schemas.openxmlformats.org/officeDocument/2006/math">
                    <m:f>
                      <m:fPr>
                        <m:ctrlPr>
                          <a:rPr lang="en-US" sz="3200" i="1" smtClean="0">
                            <a:latin typeface="Cambria Math"/>
                          </a:rPr>
                        </m:ctrlPr>
                      </m:fPr>
                      <m:num>
                        <m:r>
                          <a:rPr lang="fa-IR" sz="3200" b="0" i="1" smtClean="0">
                            <a:latin typeface="Cambria Math"/>
                          </a:rPr>
                          <m:t>مقابل</m:t>
                        </m:r>
                      </m:num>
                      <m:den>
                        <m:r>
                          <a:rPr lang="en-US" sz="3200" b="0" i="1" smtClean="0">
                            <a:solidFill>
                              <a:schemeClr val="bg1"/>
                            </a:solidFill>
                            <a:latin typeface="Cambria Math"/>
                          </a:rPr>
                          <m:t>𝑘𝑙</m:t>
                        </m:r>
                        <m:r>
                          <a:rPr lang="en-US" sz="3200" b="0" i="1" smtClean="0">
                            <a:solidFill>
                              <a:schemeClr val="bg1"/>
                            </a:solidFill>
                            <a:latin typeface="Cambria Math"/>
                          </a:rPr>
                          <m:t>h</m:t>
                        </m:r>
                        <m:r>
                          <a:rPr lang="en-US" sz="3200" b="0" i="1" smtClean="0">
                            <a:solidFill>
                              <a:schemeClr val="bg1"/>
                            </a:solidFill>
                            <a:latin typeface="Cambria Math"/>
                          </a:rPr>
                          <m:t>𝑗𝑐𝑔</m:t>
                        </m:r>
                      </m:den>
                    </m:f>
                  </m:oMath>
                </a14:m>
                <a:endParaRPr lang="fa-IR" sz="3200" dirty="0">
                  <a:cs typeface="B Zar" pitchFamily="2" charset="-78"/>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75656" y="4592819"/>
                <a:ext cx="2304256" cy="956096"/>
              </a:xfrm>
              <a:prstGeom prst="rect">
                <a:avLst/>
              </a:prstGeom>
              <a:blipFill rotWithShape="1">
                <a:blip r:embed="rId3"/>
                <a:stretch>
                  <a:fillRect l="-5026" b="-1911"/>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48064" y="4592819"/>
                <a:ext cx="2304256" cy="956096"/>
              </a:xfrm>
              <a:prstGeom prst="rect">
                <a:avLst/>
              </a:prstGeom>
              <a:noFill/>
            </p:spPr>
            <p:txBody>
              <a:bodyPr wrap="square" rtlCol="1">
                <a:spAutoFit/>
              </a:bodyPr>
              <a:lstStyle/>
              <a:p>
                <a:r>
                  <a:rPr lang="en-US" sz="3200" dirty="0" smtClean="0">
                    <a:cs typeface="B Zar" pitchFamily="2" charset="-78"/>
                  </a:rPr>
                  <a:t>cot = </a:t>
                </a:r>
                <a14:m>
                  <m:oMath xmlns:m="http://schemas.openxmlformats.org/officeDocument/2006/math">
                    <m:f>
                      <m:fPr>
                        <m:ctrlPr>
                          <a:rPr lang="en-US" sz="3200" i="1" smtClean="0">
                            <a:latin typeface="Cambria Math"/>
                          </a:rPr>
                        </m:ctrlPr>
                      </m:fPr>
                      <m:num>
                        <m:r>
                          <a:rPr lang="fa-IR" sz="3200" b="0" i="1" smtClean="0">
                            <a:latin typeface="Cambria Math"/>
                          </a:rPr>
                          <m:t>مجاور</m:t>
                        </m:r>
                      </m:num>
                      <m:den>
                        <m:r>
                          <a:rPr lang="en-US" sz="3200" b="0" i="1" smtClean="0">
                            <a:solidFill>
                              <a:schemeClr val="bg1"/>
                            </a:solidFill>
                            <a:latin typeface="Cambria Math"/>
                          </a:rPr>
                          <m:t>𝑘𝑙</m:t>
                        </m:r>
                        <m:r>
                          <a:rPr lang="en-US" sz="3200" b="0" i="1" smtClean="0">
                            <a:solidFill>
                              <a:schemeClr val="bg1"/>
                            </a:solidFill>
                            <a:latin typeface="Cambria Math"/>
                          </a:rPr>
                          <m:t>h</m:t>
                        </m:r>
                        <m:r>
                          <a:rPr lang="en-US" sz="3200" b="0" i="1" smtClean="0">
                            <a:solidFill>
                              <a:schemeClr val="bg1"/>
                            </a:solidFill>
                            <a:latin typeface="Cambria Math"/>
                          </a:rPr>
                          <m:t>𝑗𝑐𝑔</m:t>
                        </m:r>
                      </m:den>
                    </m:f>
                  </m:oMath>
                </a14:m>
                <a:endParaRPr lang="fa-IR" sz="3200" dirty="0">
                  <a:cs typeface="B Zar" pitchFamily="2" charset="-78"/>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148064" y="4592819"/>
                <a:ext cx="2304256" cy="956096"/>
              </a:xfrm>
              <a:prstGeom prst="rect">
                <a:avLst/>
              </a:prstGeom>
              <a:blipFill rotWithShape="1">
                <a:blip r:embed="rId4"/>
                <a:stretch>
                  <a:fillRect l="-5291" b="-1911"/>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860032" y="2933328"/>
                <a:ext cx="2628292" cy="956096"/>
              </a:xfrm>
              <a:prstGeom prst="rect">
                <a:avLst/>
              </a:prstGeom>
              <a:noFill/>
            </p:spPr>
            <p:txBody>
              <a:bodyPr wrap="square" rtlCol="1">
                <a:spAutoFit/>
              </a:bodyPr>
              <a:lstStyle/>
              <a:p>
                <a:r>
                  <a:rPr lang="en-US" sz="3200" dirty="0" smtClean="0">
                    <a:cs typeface="B Zar" pitchFamily="2" charset="-78"/>
                  </a:rPr>
                  <a:t>Cos = </a:t>
                </a:r>
                <a14:m>
                  <m:oMath xmlns:m="http://schemas.openxmlformats.org/officeDocument/2006/math">
                    <m:f>
                      <m:fPr>
                        <m:ctrlPr>
                          <a:rPr lang="en-US" sz="3200" i="1" smtClean="0">
                            <a:latin typeface="Cambria Math"/>
                          </a:rPr>
                        </m:ctrlPr>
                      </m:fPr>
                      <m:num>
                        <m:r>
                          <a:rPr lang="fa-IR" sz="3200" b="0" i="1" smtClean="0">
                            <a:latin typeface="Cambria Math"/>
                          </a:rPr>
                          <m:t>مجاور</m:t>
                        </m:r>
                      </m:num>
                      <m:den>
                        <m:r>
                          <a:rPr lang="en-US" sz="3200" b="0" i="1" smtClean="0">
                            <a:solidFill>
                              <a:schemeClr val="bg1"/>
                            </a:solidFill>
                            <a:latin typeface="Cambria Math"/>
                          </a:rPr>
                          <m:t>𝑘𝑙</m:t>
                        </m:r>
                        <m:r>
                          <a:rPr lang="en-US" sz="3200" b="0" i="1" smtClean="0">
                            <a:solidFill>
                              <a:schemeClr val="bg1"/>
                            </a:solidFill>
                            <a:latin typeface="Cambria Math"/>
                          </a:rPr>
                          <m:t>h</m:t>
                        </m:r>
                        <m:r>
                          <a:rPr lang="en-US" sz="3200" b="0" i="1" smtClean="0">
                            <a:solidFill>
                              <a:schemeClr val="bg1"/>
                            </a:solidFill>
                            <a:latin typeface="Cambria Math"/>
                          </a:rPr>
                          <m:t>𝑗𝑐𝑔</m:t>
                        </m:r>
                      </m:den>
                    </m:f>
                  </m:oMath>
                </a14:m>
                <a:endParaRPr lang="fa-IR" sz="3200" dirty="0">
                  <a:cs typeface="B Zar" pitchFamily="2" charset="-78"/>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860032" y="2933328"/>
                <a:ext cx="2628292" cy="956096"/>
              </a:xfrm>
              <a:prstGeom prst="rect">
                <a:avLst/>
              </a:prstGeom>
              <a:blipFill rotWithShape="1">
                <a:blip r:embed="rId5"/>
                <a:stretch>
                  <a:fillRect b="-1911"/>
                </a:stretch>
              </a:blipFill>
            </p:spPr>
            <p:txBody>
              <a:bodyPr/>
              <a:lstStyle/>
              <a:p>
                <a:r>
                  <a:rPr lang="fa-IR">
                    <a:noFill/>
                  </a:rPr>
                  <a:t> </a:t>
                </a:r>
              </a:p>
            </p:txBody>
          </p:sp>
        </mc:Fallback>
      </mc:AlternateContent>
      <p:sp>
        <p:nvSpPr>
          <p:cNvPr id="12" name="TextBox 11"/>
          <p:cNvSpPr txBox="1"/>
          <p:nvPr/>
        </p:nvSpPr>
        <p:spPr>
          <a:xfrm>
            <a:off x="2699792" y="3142709"/>
            <a:ext cx="864096" cy="646331"/>
          </a:xfrm>
          <a:prstGeom prst="rect">
            <a:avLst/>
          </a:prstGeom>
          <a:noFill/>
        </p:spPr>
        <p:txBody>
          <a:bodyPr wrap="square" rtlCol="1">
            <a:spAutoFit/>
          </a:bodyPr>
          <a:lstStyle/>
          <a:p>
            <a:r>
              <a:rPr lang="fa-IR" sz="3600" dirty="0" smtClean="0">
                <a:cs typeface="+mj-cs"/>
              </a:rPr>
              <a:t>وتر</a:t>
            </a:r>
            <a:endParaRPr lang="fa-IR" sz="3600" dirty="0">
              <a:cs typeface="+mj-cs"/>
            </a:endParaRPr>
          </a:p>
        </p:txBody>
      </p:sp>
      <p:sp>
        <p:nvSpPr>
          <p:cNvPr id="13" name="TextBox 12"/>
          <p:cNvSpPr txBox="1"/>
          <p:nvPr/>
        </p:nvSpPr>
        <p:spPr>
          <a:xfrm>
            <a:off x="6444208" y="3284984"/>
            <a:ext cx="864096" cy="646331"/>
          </a:xfrm>
          <a:prstGeom prst="rect">
            <a:avLst/>
          </a:prstGeom>
          <a:noFill/>
        </p:spPr>
        <p:txBody>
          <a:bodyPr wrap="square" rtlCol="1">
            <a:spAutoFit/>
          </a:bodyPr>
          <a:lstStyle/>
          <a:p>
            <a:r>
              <a:rPr lang="fa-IR" sz="3600" dirty="0" smtClean="0">
                <a:cs typeface="+mj-cs"/>
              </a:rPr>
              <a:t>وتر</a:t>
            </a:r>
            <a:endParaRPr lang="fa-IR" sz="3600" dirty="0">
              <a:cs typeface="+mj-cs"/>
            </a:endParaRPr>
          </a:p>
        </p:txBody>
      </p:sp>
      <p:sp>
        <p:nvSpPr>
          <p:cNvPr id="14" name="TextBox 13"/>
          <p:cNvSpPr txBox="1"/>
          <p:nvPr/>
        </p:nvSpPr>
        <p:spPr>
          <a:xfrm>
            <a:off x="2483768" y="5013176"/>
            <a:ext cx="1265903" cy="584775"/>
          </a:xfrm>
          <a:prstGeom prst="rect">
            <a:avLst/>
          </a:prstGeom>
          <a:noFill/>
        </p:spPr>
        <p:txBody>
          <a:bodyPr wrap="square" rtlCol="1">
            <a:spAutoFit/>
          </a:bodyPr>
          <a:lstStyle/>
          <a:p>
            <a:r>
              <a:rPr lang="fa-IR" sz="3200" dirty="0" smtClean="0">
                <a:cs typeface="+mj-cs"/>
              </a:rPr>
              <a:t>مجاور</a:t>
            </a:r>
            <a:endParaRPr lang="fa-IR" sz="3200" dirty="0">
              <a:cs typeface="+mj-cs"/>
            </a:endParaRPr>
          </a:p>
        </p:txBody>
      </p:sp>
      <p:sp>
        <p:nvSpPr>
          <p:cNvPr id="15" name="TextBox 14"/>
          <p:cNvSpPr txBox="1"/>
          <p:nvPr/>
        </p:nvSpPr>
        <p:spPr>
          <a:xfrm>
            <a:off x="6186417" y="5013176"/>
            <a:ext cx="1265903" cy="584775"/>
          </a:xfrm>
          <a:prstGeom prst="rect">
            <a:avLst/>
          </a:prstGeom>
          <a:noFill/>
        </p:spPr>
        <p:txBody>
          <a:bodyPr wrap="square" rtlCol="1">
            <a:spAutoFit/>
          </a:bodyPr>
          <a:lstStyle/>
          <a:p>
            <a:r>
              <a:rPr lang="fa-IR" sz="3200" dirty="0" smtClean="0">
                <a:cs typeface="+mj-cs"/>
              </a:rPr>
              <a:t>مقابل</a:t>
            </a:r>
            <a:endParaRPr lang="fa-IR" sz="3200" dirty="0">
              <a:cs typeface="+mj-cs"/>
            </a:endParaRPr>
          </a:p>
        </p:txBody>
      </p:sp>
    </p:spTree>
    <p:extLst>
      <p:ext uri="{BB962C8B-B14F-4D97-AF65-F5344CB8AC3E}">
        <p14:creationId xmlns:p14="http://schemas.microsoft.com/office/powerpoint/2010/main" val="252010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611560" y="908720"/>
            <a:ext cx="7920880" cy="523220"/>
          </a:xfrm>
          <a:prstGeom prst="rect">
            <a:avLst/>
          </a:prstGeom>
          <a:noFill/>
        </p:spPr>
        <p:txBody>
          <a:bodyPr wrap="square" rtlCol="1">
            <a:spAutoFit/>
          </a:bodyPr>
          <a:lstStyle/>
          <a:p>
            <a:pPr algn="ctr"/>
            <a:r>
              <a:rPr lang="fa-IR" sz="2800" b="1" dirty="0" smtClean="0">
                <a:cs typeface="B Zar" pitchFamily="2" charset="-78"/>
              </a:rPr>
              <a:t>طبق شکل و جدول دو صفحه قبل در دو زاویه متمّم داریم....</a:t>
            </a:r>
            <a:endParaRPr lang="fa-IR" sz="2800" b="1" dirty="0">
              <a:cs typeface="B Zar" pitchFamily="2" charset="-78"/>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81" t="23623" r="22632" b="12374"/>
          <a:stretch/>
        </p:blipFill>
        <p:spPr bwMode="auto">
          <a:xfrm>
            <a:off x="1331640" y="1700808"/>
            <a:ext cx="6192688" cy="460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6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539552" y="2272804"/>
            <a:ext cx="7992888" cy="2308324"/>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نسبت های مثلثاتی زوایای قرینه</a:t>
            </a:r>
            <a:endParaRPr lang="fa-IR"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endParaRPr>
          </a:p>
        </p:txBody>
      </p:sp>
      <p:sp>
        <p:nvSpPr>
          <p:cNvPr id="5" name="TextBox 4"/>
          <p:cNvSpPr txBox="1"/>
          <p:nvPr/>
        </p:nvSpPr>
        <p:spPr>
          <a:xfrm>
            <a:off x="3131840" y="1340768"/>
            <a:ext cx="3096344" cy="707886"/>
          </a:xfrm>
          <a:prstGeom prst="rect">
            <a:avLst/>
          </a:prstGeom>
          <a:noFill/>
        </p:spPr>
        <p:txBody>
          <a:bodyPr wrap="square" rtlCol="1">
            <a:spAutoFit/>
          </a:bodyPr>
          <a:lstStyle/>
          <a:p>
            <a:pPr algn="ctr"/>
            <a:r>
              <a:rPr lang="fa-IR" sz="4000" dirty="0" smtClean="0">
                <a:cs typeface="A EntezareZohoor 1 **" pitchFamily="2" charset="-78"/>
              </a:rPr>
              <a:t>بخش دوم</a:t>
            </a:r>
            <a:endParaRPr lang="fa-IR" sz="4000" dirty="0">
              <a:cs typeface="A EntezareZohoor 1 **" pitchFamily="2" charset="-78"/>
            </a:endParaRPr>
          </a:p>
        </p:txBody>
      </p:sp>
    </p:spTree>
    <p:extLst>
      <p:ext uri="{BB962C8B-B14F-4D97-AF65-F5344CB8AC3E}">
        <p14:creationId xmlns:p14="http://schemas.microsoft.com/office/powerpoint/2010/main" val="252010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48" t="21724" r="17799" b="20709"/>
          <a:stretch/>
        </p:blipFill>
        <p:spPr bwMode="auto">
          <a:xfrm>
            <a:off x="818798" y="2132856"/>
            <a:ext cx="7281594" cy="412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63688" y="1124744"/>
            <a:ext cx="5832648" cy="646331"/>
          </a:xfrm>
          <a:prstGeom prst="rect">
            <a:avLst/>
          </a:prstGeom>
          <a:noFill/>
        </p:spPr>
        <p:txBody>
          <a:bodyPr wrap="square" rtlCol="1">
            <a:spAutoFit/>
          </a:bodyPr>
          <a:lstStyle/>
          <a:p>
            <a:r>
              <a:rPr lang="fa-IR" sz="3600" dirty="0" smtClean="0">
                <a:cs typeface="B Zar" pitchFamily="2" charset="-78"/>
              </a:rPr>
              <a:t>لطفاً شکل زیر را به دقت مشاهده کنید ...</a:t>
            </a:r>
            <a:endParaRPr lang="fa-IR" sz="3600" dirty="0">
              <a:cs typeface="B Zar" pitchFamily="2" charset="-78"/>
            </a:endParaRPr>
          </a:p>
        </p:txBody>
      </p:sp>
    </p:spTree>
    <p:extLst>
      <p:ext uri="{BB962C8B-B14F-4D97-AF65-F5344CB8AC3E}">
        <p14:creationId xmlns:p14="http://schemas.microsoft.com/office/powerpoint/2010/main" val="252010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92280" y="2780928"/>
            <a:ext cx="1440160" cy="584775"/>
          </a:xfrm>
          <a:prstGeom prst="rect">
            <a:avLst/>
          </a:prstGeom>
          <a:noFill/>
        </p:spPr>
        <p:txBody>
          <a:bodyPr wrap="square" rtlCol="1">
            <a:spAutoFit/>
          </a:bodyPr>
          <a:lstStyle/>
          <a:p>
            <a:r>
              <a:rPr lang="fa-IR" sz="3200" dirty="0" smtClean="0">
                <a:cs typeface="B Zar" pitchFamily="2" charset="-78"/>
              </a:rPr>
              <a:t>قرینه نقطه</a:t>
            </a:r>
            <a:endParaRPr lang="fa-IR" sz="3200" dirty="0">
              <a:cs typeface="B Zar" pitchFamily="2" charset="-78"/>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58" t="45870" r="54312" b="36611"/>
          <a:stretch/>
        </p:blipFill>
        <p:spPr bwMode="auto">
          <a:xfrm>
            <a:off x="5220072" y="2655045"/>
            <a:ext cx="1806682" cy="7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32" t="62654" r="21152" b="21375"/>
          <a:stretch/>
        </p:blipFill>
        <p:spPr bwMode="auto">
          <a:xfrm>
            <a:off x="683568" y="2636912"/>
            <a:ext cx="4233333"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6948264" y="3077671"/>
            <a:ext cx="28803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4932040" y="3077671"/>
            <a:ext cx="28803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4499992" y="2185700"/>
            <a:ext cx="4104456" cy="523220"/>
          </a:xfrm>
          <a:prstGeom prst="rect">
            <a:avLst/>
          </a:prstGeom>
          <a:noFill/>
        </p:spPr>
        <p:txBody>
          <a:bodyPr wrap="square" rtlCol="1">
            <a:spAutoFit/>
          </a:bodyPr>
          <a:lstStyle/>
          <a:p>
            <a:r>
              <a:rPr lang="fa-IR" sz="2800" dirty="0" smtClean="0">
                <a:cs typeface="B Zar" pitchFamily="2" charset="-78"/>
              </a:rPr>
              <a:t>طبق صفحه مختصات واضح است که:</a:t>
            </a:r>
            <a:endParaRPr lang="fa-IR" sz="2800" dirty="0">
              <a:cs typeface="B Zar" pitchFamily="2" charset="-78"/>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48" t="21724" r="17799" b="20709"/>
          <a:stretch/>
        </p:blipFill>
        <p:spPr bwMode="auto">
          <a:xfrm>
            <a:off x="539552" y="404664"/>
            <a:ext cx="393730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a:xfrm rot="5400000">
            <a:off x="5581731" y="4339903"/>
            <a:ext cx="1457965" cy="1643912"/>
          </a:xfrm>
          <a:prstGeom prst="downArrow">
            <a:avLst>
              <a:gd name="adj1" fmla="val 47648"/>
              <a:gd name="adj2" fmla="val 50000"/>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grpSp>
        <p:nvGrpSpPr>
          <p:cNvPr id="11" name="Group 10"/>
          <p:cNvGrpSpPr/>
          <p:nvPr/>
        </p:nvGrpSpPr>
        <p:grpSpPr>
          <a:xfrm>
            <a:off x="827583" y="3825044"/>
            <a:ext cx="4157576" cy="1476164"/>
            <a:chOff x="683568" y="4077072"/>
            <a:chExt cx="3447746" cy="1224136"/>
          </a:xfrm>
        </p:grpSpPr>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37" t="10199" r="19643" b="61061"/>
            <a:stretch/>
          </p:blipFill>
          <p:spPr bwMode="auto">
            <a:xfrm>
              <a:off x="683568" y="4077072"/>
              <a:ext cx="344774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508205" y="4653136"/>
              <a:ext cx="1623109"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
        <p:nvSpPr>
          <p:cNvPr id="12" name="TextBox 11"/>
          <p:cNvSpPr txBox="1"/>
          <p:nvPr/>
        </p:nvSpPr>
        <p:spPr>
          <a:xfrm>
            <a:off x="2483768" y="4489956"/>
            <a:ext cx="2778661" cy="523220"/>
          </a:xfrm>
          <a:prstGeom prst="rect">
            <a:avLst/>
          </a:prstGeom>
          <a:noFill/>
        </p:spPr>
        <p:txBody>
          <a:bodyPr wrap="square" rtlCol="1">
            <a:spAutoFit/>
          </a:bodyPr>
          <a:lstStyle/>
          <a:p>
            <a:r>
              <a:rPr lang="en-US" sz="2800" dirty="0" smtClean="0">
                <a:latin typeface="Comic Sans MS" pitchFamily="66" charset="0"/>
                <a:cs typeface="Adobe Devanagari" pitchFamily="18" charset="0"/>
              </a:rPr>
              <a:t>Sin(-a) = -sin a</a:t>
            </a:r>
            <a:endParaRPr lang="fa-IR" sz="2800" dirty="0">
              <a:latin typeface="Comic Sans MS" pitchFamily="66" charset="0"/>
            </a:endParaRPr>
          </a:p>
        </p:txBody>
      </p:sp>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63" t="57230" r="62316" b="15496"/>
          <a:stretch/>
        </p:blipFill>
        <p:spPr bwMode="auto">
          <a:xfrm>
            <a:off x="755576" y="5078831"/>
            <a:ext cx="1981612" cy="130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34599" y="5076473"/>
            <a:ext cx="1677361" cy="584775"/>
          </a:xfrm>
          <a:prstGeom prst="rect">
            <a:avLst/>
          </a:prstGeom>
          <a:noFill/>
        </p:spPr>
        <p:txBody>
          <a:bodyPr wrap="square" rtlCol="1">
            <a:spAutoFit/>
          </a:bodyPr>
          <a:lstStyle/>
          <a:p>
            <a:pPr algn="l"/>
            <a:r>
              <a:rPr lang="en-US" sz="3200" dirty="0" smtClean="0">
                <a:latin typeface="Comic Sans MS" pitchFamily="66" charset="0"/>
                <a:cs typeface="Adobe Devanagari" pitchFamily="18" charset="0"/>
              </a:rPr>
              <a:t>- tan a</a:t>
            </a:r>
            <a:endParaRPr lang="fa-IR" sz="3200" dirty="0">
              <a:latin typeface="Comic Sans MS" pitchFamily="66" charset="0"/>
            </a:endParaRPr>
          </a:p>
        </p:txBody>
      </p:sp>
      <p:sp>
        <p:nvSpPr>
          <p:cNvPr id="18" name="TextBox 17"/>
          <p:cNvSpPr txBox="1"/>
          <p:nvPr/>
        </p:nvSpPr>
        <p:spPr>
          <a:xfrm>
            <a:off x="2562131" y="5796553"/>
            <a:ext cx="1649829" cy="584775"/>
          </a:xfrm>
          <a:prstGeom prst="rect">
            <a:avLst/>
          </a:prstGeom>
          <a:noFill/>
        </p:spPr>
        <p:txBody>
          <a:bodyPr wrap="square" rtlCol="1">
            <a:spAutoFit/>
          </a:bodyPr>
          <a:lstStyle/>
          <a:p>
            <a:pPr algn="l"/>
            <a:r>
              <a:rPr lang="en-US" sz="3200" dirty="0" smtClean="0">
                <a:latin typeface="Comic Sans MS" pitchFamily="66" charset="0"/>
                <a:cs typeface="Adobe Devanagari" pitchFamily="18" charset="0"/>
              </a:rPr>
              <a:t>- cot a</a:t>
            </a:r>
            <a:endParaRPr lang="fa-IR" sz="3200" dirty="0">
              <a:latin typeface="Comic Sans MS" pitchFamily="66" charset="0"/>
            </a:endParaRPr>
          </a:p>
        </p:txBody>
      </p:sp>
      <p:sp>
        <p:nvSpPr>
          <p:cNvPr id="13" name="Rectangle 12"/>
          <p:cNvSpPr/>
          <p:nvPr/>
        </p:nvSpPr>
        <p:spPr>
          <a:xfrm rot="10800000">
            <a:off x="6813021" y="3507359"/>
            <a:ext cx="639299" cy="200116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Tree>
    <p:extLst>
      <p:ext uri="{BB962C8B-B14F-4D97-AF65-F5344CB8AC3E}">
        <p14:creationId xmlns:p14="http://schemas.microsoft.com/office/powerpoint/2010/main" val="252010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4101"/>
                                        </p:tgtEl>
                                        <p:attrNameLst>
                                          <p:attrName>style.visibility</p:attrName>
                                        </p:attrNameLst>
                                      </p:cBhvr>
                                      <p:to>
                                        <p:strVal val="visible"/>
                                      </p:to>
                                    </p:set>
                                    <p:animEffect transition="in" filter="fade">
                                      <p:cBhvr>
                                        <p:cTn id="38" dur="500"/>
                                        <p:tgtEl>
                                          <p:spTgt spid="410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animBg="1"/>
      <p:bldP spid="12" grpId="0"/>
      <p:bldP spid="17" grpId="0"/>
      <p:bldP spid="18"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908720"/>
            <a:ext cx="7920880" cy="461665"/>
          </a:xfrm>
          <a:prstGeom prst="rect">
            <a:avLst/>
          </a:prstGeom>
          <a:noFill/>
        </p:spPr>
        <p:txBody>
          <a:bodyPr wrap="square" rtlCol="1">
            <a:spAutoFit/>
          </a:bodyPr>
          <a:lstStyle/>
          <a:p>
            <a:pPr algn="ctr"/>
            <a:r>
              <a:rPr lang="fa-IR" sz="2400" b="1" dirty="0" smtClean="0">
                <a:cs typeface="B Zar" pitchFamily="2" charset="-78"/>
              </a:rPr>
              <a:t>طبق شکل و استدلال های صفحهات قبل در دو زاویه قرینه داریم....</a:t>
            </a:r>
            <a:endParaRPr lang="fa-IR" sz="2400" b="1" dirty="0">
              <a:cs typeface="B Zar" pitchFamily="2" charset="-78"/>
            </a:endParaRPr>
          </a:p>
        </p:txBody>
      </p:sp>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69" t="11373" r="20282" b="11725"/>
          <a:stretch/>
        </p:blipFill>
        <p:spPr bwMode="auto">
          <a:xfrm>
            <a:off x="1763688" y="1628800"/>
            <a:ext cx="5760640" cy="462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87198"/>
            <a:ext cx="3096344" cy="707886"/>
          </a:xfrm>
          <a:prstGeom prst="rect">
            <a:avLst/>
          </a:prstGeom>
          <a:noFill/>
        </p:spPr>
        <p:txBody>
          <a:bodyPr wrap="square" rtlCol="1">
            <a:spAutoFit/>
          </a:bodyPr>
          <a:lstStyle/>
          <a:p>
            <a:pPr algn="ctr"/>
            <a:r>
              <a:rPr lang="fa-IR" sz="4000" dirty="0" smtClean="0">
                <a:solidFill>
                  <a:schemeClr val="bg1"/>
                </a:solidFill>
                <a:cs typeface="A EntezareZohoor 1 **" pitchFamily="2" charset="-78"/>
              </a:rPr>
              <a:t>بخش اول</a:t>
            </a:r>
            <a:endParaRPr lang="fa-IR" sz="4000" dirty="0">
              <a:solidFill>
                <a:schemeClr val="bg1"/>
              </a:solidFill>
              <a:cs typeface="A EntezareZohoor 1 **" pitchFamily="2" charset="-78"/>
            </a:endParaRPr>
          </a:p>
        </p:txBody>
      </p:sp>
      <p:sp>
        <p:nvSpPr>
          <p:cNvPr id="5" name="TextBox 4"/>
          <p:cNvSpPr txBox="1"/>
          <p:nvPr/>
        </p:nvSpPr>
        <p:spPr>
          <a:xfrm>
            <a:off x="1619672" y="810865"/>
            <a:ext cx="5976664" cy="3770263"/>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239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239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6" name="TextBox 5"/>
          <p:cNvSpPr txBox="1"/>
          <p:nvPr/>
        </p:nvSpPr>
        <p:spPr>
          <a:xfrm>
            <a:off x="1043608" y="4753925"/>
            <a:ext cx="7380820" cy="1200329"/>
          </a:xfrm>
          <a:prstGeom prst="rect">
            <a:avLst/>
          </a:prstGeom>
          <a:noFill/>
        </p:spPr>
        <p:txBody>
          <a:bodyPr wrap="square" rtlCol="1">
            <a:spAutoFit/>
          </a:bodyPr>
          <a:lstStyle/>
          <a:p>
            <a:pPr algn="ct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Zar" pitchFamily="2" charset="-78"/>
              </a:rPr>
              <a:t>واحدی برای محسبات در برخی مسائل</a:t>
            </a:r>
          </a:p>
          <a:p>
            <a:pPr algn="ct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Zar" pitchFamily="2" charset="-78"/>
              </a:rPr>
              <a:t>به نحوی بهتر</a:t>
            </a:r>
            <a:endParaRPr lang="fa-I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Zar" pitchFamily="2" charset="-78"/>
            </a:endParaRPr>
          </a:p>
        </p:txBody>
      </p:sp>
    </p:spTree>
    <p:extLst>
      <p:ext uri="{BB962C8B-B14F-4D97-AF65-F5344CB8AC3E}">
        <p14:creationId xmlns:p14="http://schemas.microsoft.com/office/powerpoint/2010/main" val="35506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539552" y="2272804"/>
            <a:ext cx="7992888" cy="2308324"/>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نسبت های مثلثاتی زوایای مکمّل</a:t>
            </a:r>
            <a:endParaRPr lang="fa-IR"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endParaRPr>
          </a:p>
        </p:txBody>
      </p:sp>
      <p:sp>
        <p:nvSpPr>
          <p:cNvPr id="5" name="TextBox 4"/>
          <p:cNvSpPr txBox="1"/>
          <p:nvPr/>
        </p:nvSpPr>
        <p:spPr>
          <a:xfrm>
            <a:off x="3131840" y="1340768"/>
            <a:ext cx="3096344" cy="707886"/>
          </a:xfrm>
          <a:prstGeom prst="rect">
            <a:avLst/>
          </a:prstGeom>
          <a:noFill/>
        </p:spPr>
        <p:txBody>
          <a:bodyPr wrap="square" rtlCol="1">
            <a:spAutoFit/>
          </a:bodyPr>
          <a:lstStyle/>
          <a:p>
            <a:pPr algn="ctr"/>
            <a:r>
              <a:rPr lang="fa-IR" sz="4000" dirty="0" smtClean="0">
                <a:cs typeface="A EntezareZohoor 1 **" pitchFamily="2" charset="-78"/>
              </a:rPr>
              <a:t>بخش سوم</a:t>
            </a:r>
            <a:endParaRPr lang="fa-IR" sz="4000" dirty="0">
              <a:cs typeface="A EntezareZohoor 1 **" pitchFamily="2" charset="-78"/>
            </a:endParaRPr>
          </a:p>
        </p:txBody>
      </p:sp>
    </p:spTree>
    <p:extLst>
      <p:ext uri="{BB962C8B-B14F-4D97-AF65-F5344CB8AC3E}">
        <p14:creationId xmlns:p14="http://schemas.microsoft.com/office/powerpoint/2010/main" val="25752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1763688" y="1124744"/>
            <a:ext cx="5832648" cy="646331"/>
          </a:xfrm>
          <a:prstGeom prst="rect">
            <a:avLst/>
          </a:prstGeom>
          <a:noFill/>
        </p:spPr>
        <p:txBody>
          <a:bodyPr wrap="square" rtlCol="1">
            <a:spAutoFit/>
          </a:bodyPr>
          <a:lstStyle/>
          <a:p>
            <a:r>
              <a:rPr lang="fa-IR" sz="3600" dirty="0" smtClean="0">
                <a:cs typeface="B Zar" pitchFamily="2" charset="-78"/>
              </a:rPr>
              <a:t>لطفاً شکل زیر را به دقت مشاهده کنید ...</a:t>
            </a:r>
            <a:endParaRPr lang="fa-IR" sz="3600" dirty="0">
              <a:cs typeface="B Zar" pitchFamily="2" charset="-78"/>
            </a:endParaRPr>
          </a:p>
        </p:txBody>
      </p:sp>
      <p:grpSp>
        <p:nvGrpSpPr>
          <p:cNvPr id="6" name="Group 5"/>
          <p:cNvGrpSpPr/>
          <p:nvPr/>
        </p:nvGrpSpPr>
        <p:grpSpPr>
          <a:xfrm>
            <a:off x="261632" y="2060848"/>
            <a:ext cx="8126792" cy="3672408"/>
            <a:chOff x="251520" y="2276872"/>
            <a:chExt cx="8126792" cy="3672408"/>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25" t="28190" r="22820" b="26509"/>
            <a:stretch/>
          </p:blipFill>
          <p:spPr bwMode="auto">
            <a:xfrm>
              <a:off x="611560" y="2276872"/>
              <a:ext cx="776675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4725144"/>
              <a:ext cx="3600400" cy="1015663"/>
            </a:xfrm>
            <a:prstGeom prst="rect">
              <a:avLst/>
            </a:prstGeom>
            <a:noFill/>
          </p:spPr>
          <p:txBody>
            <a:bodyPr wrap="square" rtlCol="1">
              <a:spAutoFit/>
            </a:bodyPr>
            <a:lstStyle/>
            <a:p>
              <a:r>
                <a:rPr lang="fa-IR" sz="3200" dirty="0" smtClean="0">
                  <a:cs typeface="B Zar" pitchFamily="2" charset="-78"/>
                </a:rPr>
                <a:t>دو زاویه ی </a:t>
              </a:r>
              <a:r>
                <a:rPr lang="en-US" sz="3200" dirty="0" smtClean="0">
                  <a:latin typeface="Berlin Sans FB" pitchFamily="34" charset="0"/>
                  <a:cs typeface="B Zar" pitchFamily="2" charset="-78"/>
                </a:rPr>
                <a:t>a</a:t>
              </a:r>
              <a:r>
                <a:rPr lang="fa-IR" sz="3200" dirty="0" smtClean="0">
                  <a:cs typeface="B Zar" pitchFamily="2" charset="-78"/>
                </a:rPr>
                <a:t> و </a:t>
              </a:r>
              <a:r>
                <a:rPr lang="en-US" sz="3200" dirty="0" smtClean="0">
                  <a:cs typeface="B Zar" pitchFamily="2" charset="-78"/>
                </a:rPr>
                <a:t> </a:t>
              </a:r>
              <a:r>
                <a:rPr lang="en-US" sz="3200" dirty="0" smtClean="0">
                  <a:latin typeface="Berlin Sans FB" pitchFamily="34" charset="0"/>
                  <a:cs typeface="B Zar" pitchFamily="2" charset="-78"/>
                </a:rPr>
                <a:t>-a</a:t>
              </a:r>
            </a:p>
            <a:p>
              <a:r>
                <a:rPr lang="fa-IR" sz="2800" dirty="0" smtClean="0">
                  <a:latin typeface="Berlin Sans FB" pitchFamily="34" charset="0"/>
                  <a:cs typeface="B Zar" pitchFamily="2" charset="-78"/>
                </a:rPr>
                <a:t>مکمل یکدیگر هستند....</a:t>
              </a:r>
              <a:endParaRPr lang="fa-IR" sz="2800" dirty="0">
                <a:latin typeface="Berlin Sans FB" pitchFamily="34" charset="0"/>
                <a:cs typeface="B Zar"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4784445"/>
              <a:ext cx="360040" cy="372747"/>
            </a:xfrm>
            <a:prstGeom prst="rect">
              <a:avLst/>
            </a:prstGeom>
          </p:spPr>
        </p:pic>
      </p:gr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25" t="29932" r="22820" b="26510"/>
          <a:stretch/>
        </p:blipFill>
        <p:spPr bwMode="auto">
          <a:xfrm>
            <a:off x="539552" y="404664"/>
            <a:ext cx="3960440" cy="180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45" t="43325" r="20023" b="40611"/>
          <a:stretch/>
        </p:blipFill>
        <p:spPr bwMode="auto">
          <a:xfrm>
            <a:off x="611560" y="2494280"/>
            <a:ext cx="4248472" cy="73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3201" y="2041684"/>
            <a:ext cx="4530749" cy="523220"/>
          </a:xfrm>
          <a:prstGeom prst="rect">
            <a:avLst/>
          </a:prstGeom>
          <a:noFill/>
        </p:spPr>
        <p:txBody>
          <a:bodyPr wrap="square" rtlCol="1">
            <a:spAutoFit/>
          </a:bodyPr>
          <a:lstStyle/>
          <a:p>
            <a:r>
              <a:rPr lang="fa-IR" sz="2800" dirty="0" smtClean="0">
                <a:cs typeface="B Zar" pitchFamily="2" charset="-78"/>
              </a:rPr>
              <a:t>طبق صفحه مختصات واضح است که:</a:t>
            </a:r>
            <a:endParaRPr lang="fa-IR" sz="2800" dirty="0">
              <a:cs typeface="B Zar" pitchFamily="2" charset="-78"/>
            </a:endParaRPr>
          </a:p>
        </p:txBody>
      </p:sp>
      <p:sp>
        <p:nvSpPr>
          <p:cNvPr id="7" name="TextBox 6"/>
          <p:cNvSpPr txBox="1"/>
          <p:nvPr/>
        </p:nvSpPr>
        <p:spPr>
          <a:xfrm>
            <a:off x="7013790" y="2620163"/>
            <a:ext cx="1440160" cy="584775"/>
          </a:xfrm>
          <a:prstGeom prst="rect">
            <a:avLst/>
          </a:prstGeom>
          <a:noFill/>
        </p:spPr>
        <p:txBody>
          <a:bodyPr wrap="square" rtlCol="1">
            <a:spAutoFit/>
          </a:bodyPr>
          <a:lstStyle/>
          <a:p>
            <a:r>
              <a:rPr lang="fa-IR" sz="3200" dirty="0" smtClean="0">
                <a:cs typeface="B Zar" pitchFamily="2" charset="-78"/>
              </a:rPr>
              <a:t>قرینه نقطه</a:t>
            </a:r>
            <a:endParaRPr lang="fa-IR" sz="3200" dirty="0">
              <a:cs typeface="B Zar" pitchFamily="2" charset="-78"/>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58" t="45870" r="54312" b="36611"/>
          <a:stretch/>
        </p:blipFill>
        <p:spPr bwMode="auto">
          <a:xfrm>
            <a:off x="5141582" y="2494280"/>
            <a:ext cx="1806682" cy="7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6869774" y="2916906"/>
            <a:ext cx="28803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4853550" y="2916906"/>
            <a:ext cx="28803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Down Arrow 11"/>
          <p:cNvSpPr/>
          <p:nvPr/>
        </p:nvSpPr>
        <p:spPr>
          <a:xfrm rot="5400000">
            <a:off x="5457062" y="4189536"/>
            <a:ext cx="1457965" cy="1643912"/>
          </a:xfrm>
          <a:prstGeom prst="downArrow">
            <a:avLst>
              <a:gd name="adj1" fmla="val 47648"/>
              <a:gd name="adj2" fmla="val 50000"/>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13" name="Rectangle 12"/>
          <p:cNvSpPr/>
          <p:nvPr/>
        </p:nvSpPr>
        <p:spPr>
          <a:xfrm rot="10800000">
            <a:off x="6688352" y="3356992"/>
            <a:ext cx="639299" cy="200116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grpSp>
        <p:nvGrpSpPr>
          <p:cNvPr id="14" name="Group 13"/>
          <p:cNvGrpSpPr/>
          <p:nvPr/>
        </p:nvGrpSpPr>
        <p:grpSpPr>
          <a:xfrm>
            <a:off x="539552" y="3573016"/>
            <a:ext cx="4627510" cy="2736304"/>
            <a:chOff x="539552" y="3573016"/>
            <a:chExt cx="4627510" cy="2736304"/>
          </a:xfrm>
        </p:grpSpPr>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20" t="14625" r="16605" b="54872"/>
            <a:stretch/>
          </p:blipFill>
          <p:spPr bwMode="auto">
            <a:xfrm>
              <a:off x="539552" y="3573016"/>
              <a:ext cx="462751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20" t="59646" r="62064" b="12496"/>
            <a:stretch/>
          </p:blipFill>
          <p:spPr bwMode="auto">
            <a:xfrm>
              <a:off x="539552" y="5035772"/>
              <a:ext cx="1945454" cy="127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95736" y="4257092"/>
              <a:ext cx="2088232" cy="468052"/>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a:endParaRPr lang="fa-IR"/>
            </a:p>
          </p:txBody>
        </p:sp>
      </p:grpSp>
      <p:sp>
        <p:nvSpPr>
          <p:cNvPr id="16" name="TextBox 15"/>
          <p:cNvSpPr txBox="1"/>
          <p:nvPr/>
        </p:nvSpPr>
        <p:spPr>
          <a:xfrm>
            <a:off x="2051720" y="4214313"/>
            <a:ext cx="2971326" cy="523220"/>
          </a:xfrm>
          <a:prstGeom prst="rect">
            <a:avLst/>
          </a:prstGeom>
          <a:noFill/>
        </p:spPr>
        <p:txBody>
          <a:bodyPr wrap="square" rtlCol="1">
            <a:spAutoFit/>
          </a:bodyPr>
          <a:lstStyle/>
          <a:p>
            <a:pPr algn="l"/>
            <a:r>
              <a:rPr lang="en-US" sz="2800" dirty="0" smtClean="0">
                <a:latin typeface="Comic Sans MS" pitchFamily="66" charset="0"/>
              </a:rPr>
              <a:t>Sin(   -a)=</a:t>
            </a:r>
            <a:r>
              <a:rPr lang="en-US" sz="2800" dirty="0" err="1" smtClean="0">
                <a:latin typeface="Comic Sans MS" pitchFamily="66" charset="0"/>
              </a:rPr>
              <a:t>sina</a:t>
            </a:r>
            <a:endParaRPr lang="fa-IR" sz="2800" dirty="0">
              <a:latin typeface="Comic Sans MS" pitchFamily="66"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505" y="4357576"/>
            <a:ext cx="290061" cy="300299"/>
          </a:xfrm>
          <a:prstGeom prst="rect">
            <a:avLst/>
          </a:prstGeom>
        </p:spPr>
      </p:pic>
      <p:sp>
        <p:nvSpPr>
          <p:cNvPr id="20" name="TextBox 19"/>
          <p:cNvSpPr txBox="1"/>
          <p:nvPr/>
        </p:nvSpPr>
        <p:spPr>
          <a:xfrm>
            <a:off x="2278268" y="5035772"/>
            <a:ext cx="1213612" cy="523220"/>
          </a:xfrm>
          <a:prstGeom prst="rect">
            <a:avLst/>
          </a:prstGeom>
          <a:noFill/>
        </p:spPr>
        <p:txBody>
          <a:bodyPr wrap="square" rtlCol="1">
            <a:spAutoFit/>
          </a:bodyPr>
          <a:lstStyle/>
          <a:p>
            <a:pPr algn="l"/>
            <a:r>
              <a:rPr lang="en-US" sz="2800" dirty="0" smtClean="0">
                <a:latin typeface="Comic Sans MS" pitchFamily="66" charset="0"/>
              </a:rPr>
              <a:t>-tan a</a:t>
            </a:r>
            <a:endParaRPr lang="fa-IR" sz="2800" dirty="0">
              <a:latin typeface="Comic Sans MS" pitchFamily="66" charset="0"/>
            </a:endParaRPr>
          </a:p>
        </p:txBody>
      </p:sp>
      <p:sp>
        <p:nvSpPr>
          <p:cNvPr id="21" name="TextBox 20"/>
          <p:cNvSpPr txBox="1"/>
          <p:nvPr/>
        </p:nvSpPr>
        <p:spPr>
          <a:xfrm>
            <a:off x="2267744" y="5661248"/>
            <a:ext cx="1213612" cy="523220"/>
          </a:xfrm>
          <a:prstGeom prst="rect">
            <a:avLst/>
          </a:prstGeom>
          <a:noFill/>
        </p:spPr>
        <p:txBody>
          <a:bodyPr wrap="square" rtlCol="1">
            <a:spAutoFit/>
          </a:bodyPr>
          <a:lstStyle/>
          <a:p>
            <a:pPr algn="l"/>
            <a:r>
              <a:rPr lang="en-US" sz="2800" dirty="0" smtClean="0">
                <a:latin typeface="Comic Sans MS" pitchFamily="66" charset="0"/>
              </a:rPr>
              <a:t>-cot a</a:t>
            </a:r>
            <a:endParaRPr lang="fa-IR" sz="2800" dirty="0">
              <a:latin typeface="Comic Sans MS" pitchFamily="66" charset="0"/>
            </a:endParaRPr>
          </a:p>
        </p:txBody>
      </p:sp>
    </p:spTree>
    <p:extLst>
      <p:ext uri="{BB962C8B-B14F-4D97-AF65-F5344CB8AC3E}">
        <p14:creationId xmlns:p14="http://schemas.microsoft.com/office/powerpoint/2010/main" val="10827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animBg="1"/>
      <p:bldP spid="13" grpId="0" animBg="1"/>
      <p:bldP spid="16"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611560" y="908720"/>
            <a:ext cx="7920880" cy="461665"/>
          </a:xfrm>
          <a:prstGeom prst="rect">
            <a:avLst/>
          </a:prstGeom>
          <a:noFill/>
        </p:spPr>
        <p:txBody>
          <a:bodyPr wrap="square" rtlCol="1">
            <a:spAutoFit/>
          </a:bodyPr>
          <a:lstStyle/>
          <a:p>
            <a:pPr algn="ctr"/>
            <a:r>
              <a:rPr lang="fa-IR" sz="2400" b="1" dirty="0" smtClean="0">
                <a:cs typeface="B Zar" pitchFamily="2" charset="-78"/>
              </a:rPr>
              <a:t>طبق شکل و استدلال های صفحهات قبل در دو زاویه مکمّل داریم....</a:t>
            </a:r>
            <a:endParaRPr lang="fa-IR" sz="2400" b="1" dirty="0">
              <a:cs typeface="B Zar" pitchFamily="2" charset="-78"/>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59" t="11228" r="19503" b="10636"/>
          <a:stretch/>
        </p:blipFill>
        <p:spPr bwMode="auto">
          <a:xfrm>
            <a:off x="1691680" y="1268760"/>
            <a:ext cx="5688632" cy="453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618210" y="5661248"/>
            <a:ext cx="4248472" cy="830997"/>
            <a:chOff x="2618210" y="5661248"/>
            <a:chExt cx="4248472" cy="830997"/>
          </a:xfrm>
        </p:grpSpPr>
        <p:sp>
          <p:nvSpPr>
            <p:cNvPr id="4" name="TextBox 3"/>
            <p:cNvSpPr txBox="1"/>
            <p:nvPr/>
          </p:nvSpPr>
          <p:spPr>
            <a:xfrm>
              <a:off x="2618210" y="5661248"/>
              <a:ext cx="4248472" cy="830997"/>
            </a:xfrm>
            <a:prstGeom prst="rect">
              <a:avLst/>
            </a:prstGeom>
            <a:noFill/>
          </p:spPr>
          <p:txBody>
            <a:bodyPr wrap="square" rtlCol="1">
              <a:spAutoFit/>
            </a:bodyPr>
            <a:lstStyle/>
            <a:p>
              <a:pPr algn="ctr"/>
              <a:r>
                <a:rPr lang="fa-IR" sz="2400" dirty="0" smtClean="0">
                  <a:solidFill>
                    <a:srgbClr val="FF0000"/>
                  </a:solidFill>
                  <a:cs typeface="B Zar" pitchFamily="2" charset="-78"/>
                </a:rPr>
                <a:t>اما سوال:</a:t>
              </a:r>
            </a:p>
            <a:p>
              <a:pPr algn="ctr"/>
              <a:r>
                <a:rPr lang="fa-IR" sz="2400" dirty="0" smtClean="0">
                  <a:solidFill>
                    <a:srgbClr val="FF0000"/>
                  </a:solidFill>
                  <a:cs typeface="B Zar" pitchFamily="2" charset="-78"/>
                </a:rPr>
                <a:t>نسب زوایای </a:t>
              </a:r>
              <a:r>
                <a:rPr lang="en-US" sz="2400" dirty="0" smtClean="0">
                  <a:solidFill>
                    <a:srgbClr val="FF0000"/>
                  </a:solidFill>
                  <a:latin typeface="Comic Sans MS" pitchFamily="66" charset="0"/>
                  <a:cs typeface="B Zar" pitchFamily="2" charset="-78"/>
                </a:rPr>
                <a:t>+a</a:t>
              </a:r>
              <a:r>
                <a:rPr lang="fa-IR" sz="2400" dirty="0" smtClean="0">
                  <a:solidFill>
                    <a:srgbClr val="FF0000"/>
                  </a:solidFill>
                  <a:latin typeface="Comic Sans MS" pitchFamily="66" charset="0"/>
                  <a:cs typeface="B Zar" pitchFamily="2" charset="-78"/>
                </a:rPr>
                <a:t>    </a:t>
              </a:r>
              <a:r>
                <a:rPr lang="fa-IR" sz="2400" dirty="0" smtClean="0">
                  <a:solidFill>
                    <a:srgbClr val="FF0000"/>
                  </a:solidFill>
                  <a:cs typeface="B Zar" pitchFamily="2" charset="-78"/>
                </a:rPr>
                <a:t>چگونه است؟!!!</a:t>
              </a:r>
              <a:endParaRPr lang="fa-IR" sz="2400" dirty="0">
                <a:solidFill>
                  <a:srgbClr val="FF0000"/>
                </a:solidFill>
                <a:cs typeface="B Zar" pitchFamily="2" charset="-78"/>
              </a:endParaRPr>
            </a:p>
          </p:txBody>
        </p:sp>
        <p:pic>
          <p:nvPicPr>
            <p:cNvPr id="5" name="Picture 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72000" y="6076746"/>
              <a:ext cx="294199" cy="304582"/>
            </a:xfrm>
            <a:prstGeom prst="rect">
              <a:avLst/>
            </a:prstGeom>
          </p:spPr>
        </p:pic>
      </p:grpSp>
    </p:spTree>
    <p:extLst>
      <p:ext uri="{BB962C8B-B14F-4D97-AF65-F5344CB8AC3E}">
        <p14:creationId xmlns:p14="http://schemas.microsoft.com/office/powerpoint/2010/main" val="10827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grpSp>
        <p:nvGrpSpPr>
          <p:cNvPr id="3" name="Group 2"/>
          <p:cNvGrpSpPr/>
          <p:nvPr/>
        </p:nvGrpSpPr>
        <p:grpSpPr>
          <a:xfrm>
            <a:off x="4716016" y="1988840"/>
            <a:ext cx="4248472" cy="461665"/>
            <a:chOff x="2618210" y="5661248"/>
            <a:chExt cx="4248472" cy="461665"/>
          </a:xfrm>
        </p:grpSpPr>
        <p:sp>
          <p:nvSpPr>
            <p:cNvPr id="4" name="TextBox 3"/>
            <p:cNvSpPr txBox="1"/>
            <p:nvPr/>
          </p:nvSpPr>
          <p:spPr>
            <a:xfrm>
              <a:off x="2618210" y="5661248"/>
              <a:ext cx="4248472" cy="461665"/>
            </a:xfrm>
            <a:prstGeom prst="rect">
              <a:avLst/>
            </a:prstGeom>
            <a:noFill/>
          </p:spPr>
          <p:txBody>
            <a:bodyPr wrap="square" rtlCol="1">
              <a:spAutoFit/>
            </a:bodyPr>
            <a:lstStyle/>
            <a:p>
              <a:pPr algn="ctr"/>
              <a:r>
                <a:rPr lang="fa-IR" sz="2400" dirty="0" smtClean="0">
                  <a:solidFill>
                    <a:srgbClr val="FF0000"/>
                  </a:solidFill>
                  <a:cs typeface="B Zar" pitchFamily="2" charset="-78"/>
                </a:rPr>
                <a:t>نسب زوایای </a:t>
              </a:r>
              <a:r>
                <a:rPr lang="en-US" sz="2400" dirty="0" smtClean="0">
                  <a:solidFill>
                    <a:srgbClr val="FF0000"/>
                  </a:solidFill>
                  <a:latin typeface="Comic Sans MS" pitchFamily="66" charset="0"/>
                  <a:cs typeface="B Zar" pitchFamily="2" charset="-78"/>
                </a:rPr>
                <a:t>+a</a:t>
              </a:r>
              <a:r>
                <a:rPr lang="fa-IR" sz="2400" dirty="0" smtClean="0">
                  <a:solidFill>
                    <a:srgbClr val="FF0000"/>
                  </a:solidFill>
                  <a:latin typeface="Comic Sans MS" pitchFamily="66" charset="0"/>
                  <a:cs typeface="B Zar" pitchFamily="2" charset="-78"/>
                </a:rPr>
                <a:t>    </a:t>
              </a:r>
              <a:r>
                <a:rPr lang="fa-IR" sz="2400" dirty="0" smtClean="0">
                  <a:solidFill>
                    <a:srgbClr val="FF0000"/>
                  </a:solidFill>
                  <a:cs typeface="B Zar" pitchFamily="2" charset="-78"/>
                </a:rPr>
                <a:t>چگونه است؟!!!</a:t>
              </a:r>
              <a:endParaRPr lang="fa-IR" sz="2400" dirty="0">
                <a:solidFill>
                  <a:srgbClr val="FF0000"/>
                </a:solidFill>
                <a:cs typeface="B Zar" pitchFamily="2" charset="-78"/>
              </a:endParaRPr>
            </a:p>
          </p:txBody>
        </p:sp>
        <p:pic>
          <p:nvPicPr>
            <p:cNvPr id="5" name="Picture 4"/>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62426" y="5716706"/>
              <a:ext cx="294199" cy="304582"/>
            </a:xfrm>
            <a:prstGeom prst="rect">
              <a:avLst/>
            </a:prstGeom>
          </p:spPr>
        </p:pic>
      </p:grpSp>
      <p:sp>
        <p:nvSpPr>
          <p:cNvPr id="6" name="TextBox 5"/>
          <p:cNvSpPr txBox="1"/>
          <p:nvPr/>
        </p:nvSpPr>
        <p:spPr>
          <a:xfrm>
            <a:off x="7380312" y="2636912"/>
            <a:ext cx="1080120" cy="523220"/>
          </a:xfrm>
          <a:prstGeom prst="rect">
            <a:avLst/>
          </a:prstGeom>
          <a:noFill/>
        </p:spPr>
        <p:txBody>
          <a:bodyPr wrap="square" rtlCol="1">
            <a:spAutoFit/>
          </a:bodyPr>
          <a:lstStyle/>
          <a:p>
            <a:r>
              <a:rPr lang="fa-IR" sz="2800" b="1" dirty="0" smtClean="0">
                <a:solidFill>
                  <a:srgbClr val="FF0000"/>
                </a:solidFill>
                <a:cs typeface="B Zar" pitchFamily="2" charset="-78"/>
              </a:rPr>
              <a:t>جواب:</a:t>
            </a:r>
            <a:endParaRPr lang="fa-IR" sz="2800" b="1" dirty="0">
              <a:solidFill>
                <a:srgbClr val="FF0000"/>
              </a:solidFill>
              <a:cs typeface="B Zar" pitchFamily="2" charset="-78"/>
            </a:endParaRPr>
          </a:p>
        </p:txBody>
      </p:sp>
      <p:grpSp>
        <p:nvGrpSpPr>
          <p:cNvPr id="10" name="Group 9"/>
          <p:cNvGrpSpPr/>
          <p:nvPr/>
        </p:nvGrpSpPr>
        <p:grpSpPr>
          <a:xfrm>
            <a:off x="755576" y="3160132"/>
            <a:ext cx="7776864" cy="2246769"/>
            <a:chOff x="755576" y="1772816"/>
            <a:chExt cx="7776864" cy="2246769"/>
          </a:xfrm>
        </p:grpSpPr>
        <p:sp>
          <p:nvSpPr>
            <p:cNvPr id="7" name="TextBox 6"/>
            <p:cNvSpPr txBox="1"/>
            <p:nvPr/>
          </p:nvSpPr>
          <p:spPr>
            <a:xfrm>
              <a:off x="755576" y="1772816"/>
              <a:ext cx="7776864" cy="2246769"/>
            </a:xfrm>
            <a:prstGeom prst="rect">
              <a:avLst/>
            </a:prstGeom>
            <a:noFill/>
          </p:spPr>
          <p:txBody>
            <a:bodyPr wrap="square" rtlCol="1">
              <a:spAutoFit/>
            </a:bodyPr>
            <a:lstStyle/>
            <a:p>
              <a:pPr algn="ctr"/>
              <a:r>
                <a:rPr lang="fa-IR" sz="2800" dirty="0" smtClean="0">
                  <a:cs typeface="B Zar" pitchFamily="2" charset="-78"/>
                </a:rPr>
                <a:t>اگر شما زاویه </a:t>
              </a:r>
              <a:r>
                <a:rPr lang="en-US" sz="2800" dirty="0" smtClean="0">
                  <a:latin typeface="Comic Sans MS" pitchFamily="66" charset="0"/>
                  <a:cs typeface="B Zar" pitchFamily="2" charset="-78"/>
                </a:rPr>
                <a:t>+a</a:t>
              </a:r>
              <a:r>
                <a:rPr lang="fa-IR" sz="2800" dirty="0" smtClean="0">
                  <a:latin typeface="Comic Sans MS" pitchFamily="66" charset="0"/>
                  <a:cs typeface="B Zar" pitchFamily="2" charset="-78"/>
                </a:rPr>
                <a:t>   </a:t>
              </a:r>
              <a:r>
                <a:rPr lang="fa-IR" sz="2800" dirty="0" smtClean="0">
                  <a:cs typeface="B Zar" pitchFamily="2" charset="-78"/>
                </a:rPr>
                <a:t>را در صفحه مختصات رسم کنید خواهید دید که زاویه </a:t>
              </a:r>
              <a:r>
                <a:rPr lang="en-US" sz="2800" dirty="0" smtClean="0">
                  <a:latin typeface="Comic Sans MS" pitchFamily="66" charset="0"/>
                  <a:cs typeface="B Zar" pitchFamily="2" charset="-78"/>
                </a:rPr>
                <a:t>a</a:t>
              </a:r>
              <a:r>
                <a:rPr lang="fa-IR" sz="2800" dirty="0" smtClean="0">
                  <a:cs typeface="B Zar" pitchFamily="2" charset="-78"/>
                </a:rPr>
                <a:t> و </a:t>
              </a:r>
              <a:r>
                <a:rPr lang="en-US" sz="2800" dirty="0" smtClean="0">
                  <a:latin typeface="Comic Sans MS" pitchFamily="66" charset="0"/>
                  <a:cs typeface="B Zar" pitchFamily="2" charset="-78"/>
                </a:rPr>
                <a:t>+a</a:t>
              </a:r>
              <a:r>
                <a:rPr lang="fa-IR" sz="2800" dirty="0" smtClean="0">
                  <a:cs typeface="B Zar" pitchFamily="2" charset="-78"/>
                </a:rPr>
                <a:t>   </a:t>
              </a:r>
            </a:p>
            <a:p>
              <a:pPr algn="ctr"/>
              <a:r>
                <a:rPr lang="fa-IR" sz="2800" dirty="0" smtClean="0">
                  <a:cs typeface="B Zar" pitchFamily="2" charset="-78"/>
                </a:rPr>
                <a:t>در یک راستا قرار خواهند گرفت! که در نتیجه مقادیر </a:t>
              </a:r>
              <a:r>
                <a:rPr lang="en-US" sz="2800" dirty="0" smtClean="0">
                  <a:latin typeface="Comic Sans MS" pitchFamily="66" charset="0"/>
                  <a:cs typeface="B Zar" pitchFamily="2" charset="-78"/>
                </a:rPr>
                <a:t>sin</a:t>
              </a:r>
              <a:r>
                <a:rPr lang="fa-IR" sz="2800" dirty="0" smtClean="0">
                  <a:cs typeface="B Zar" pitchFamily="2" charset="-78"/>
                </a:rPr>
                <a:t> و </a:t>
              </a:r>
              <a:r>
                <a:rPr lang="en-US" sz="2800" dirty="0" err="1" smtClean="0">
                  <a:latin typeface="Comic Sans MS" pitchFamily="66" charset="0"/>
                  <a:cs typeface="B Zar" pitchFamily="2" charset="-78"/>
                </a:rPr>
                <a:t>cos</a:t>
              </a:r>
              <a:r>
                <a:rPr lang="fa-IR" sz="2800" dirty="0" smtClean="0">
                  <a:cs typeface="B Zar" pitchFamily="2" charset="-78"/>
                </a:rPr>
                <a:t> این دو زاویه قرینه یک دیگر و مقادیر </a:t>
              </a:r>
              <a:r>
                <a:rPr lang="en-US" sz="2800" dirty="0" smtClean="0">
                  <a:latin typeface="Comic Sans MS" pitchFamily="66" charset="0"/>
                  <a:cs typeface="B Zar" pitchFamily="2" charset="-78"/>
                </a:rPr>
                <a:t>tan</a:t>
              </a:r>
              <a:r>
                <a:rPr lang="fa-IR" sz="2800" dirty="0" smtClean="0">
                  <a:cs typeface="B Zar" pitchFamily="2" charset="-78"/>
                </a:rPr>
                <a:t> و</a:t>
              </a:r>
              <a:r>
                <a:rPr lang="fa-IR" sz="2800" dirty="0">
                  <a:cs typeface="B Zar" pitchFamily="2" charset="-78"/>
                </a:rPr>
                <a:t> </a:t>
              </a:r>
              <a:r>
                <a:rPr lang="en-US" sz="2800" dirty="0" smtClean="0">
                  <a:latin typeface="Comic Sans MS" pitchFamily="66" charset="0"/>
                  <a:cs typeface="B Zar" pitchFamily="2" charset="-78"/>
                </a:rPr>
                <a:t>cot</a:t>
              </a:r>
              <a:r>
                <a:rPr lang="fa-IR" sz="2800" dirty="0" smtClean="0">
                  <a:cs typeface="B Zar" pitchFamily="2" charset="-78"/>
                </a:rPr>
                <a:t> این دو زاویه با یکدیگر برابر است که نتیجه ی آن جدول صفحه بعد می باشد...</a:t>
              </a:r>
              <a:endParaRPr lang="fa-IR" sz="2800" dirty="0">
                <a:cs typeface="B Zar" pitchFamily="2" charset="-7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844824"/>
              <a:ext cx="278213" cy="28803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276872"/>
              <a:ext cx="278213" cy="288032"/>
            </a:xfrm>
            <a:prstGeom prst="rect">
              <a:avLst/>
            </a:prstGeom>
          </p:spPr>
        </p:pic>
      </p:grpSp>
      <p:sp>
        <p:nvSpPr>
          <p:cNvPr id="11" name="TextBox 10"/>
          <p:cNvSpPr txBox="1"/>
          <p:nvPr/>
        </p:nvSpPr>
        <p:spPr>
          <a:xfrm>
            <a:off x="7379664" y="1268760"/>
            <a:ext cx="1080120" cy="523220"/>
          </a:xfrm>
          <a:prstGeom prst="rect">
            <a:avLst/>
          </a:prstGeom>
          <a:noFill/>
        </p:spPr>
        <p:txBody>
          <a:bodyPr wrap="square" rtlCol="1">
            <a:spAutoFit/>
          </a:bodyPr>
          <a:lstStyle/>
          <a:p>
            <a:r>
              <a:rPr lang="fa-IR" sz="2800" b="1" dirty="0" smtClean="0">
                <a:solidFill>
                  <a:srgbClr val="FF0000"/>
                </a:solidFill>
                <a:cs typeface="B Zar" pitchFamily="2" charset="-78"/>
              </a:rPr>
              <a:t>سوال:</a:t>
            </a:r>
            <a:endParaRPr lang="fa-IR" sz="2800" b="1" dirty="0">
              <a:solidFill>
                <a:srgbClr val="FF0000"/>
              </a:solidFill>
              <a:cs typeface="B Zar" pitchFamily="2" charset="-78"/>
            </a:endParaRPr>
          </a:p>
        </p:txBody>
      </p:sp>
    </p:spTree>
    <p:extLst>
      <p:ext uri="{BB962C8B-B14F-4D97-AF65-F5344CB8AC3E}">
        <p14:creationId xmlns:p14="http://schemas.microsoft.com/office/powerpoint/2010/main" val="10827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611560" y="817548"/>
            <a:ext cx="7920880" cy="523220"/>
          </a:xfrm>
          <a:prstGeom prst="rect">
            <a:avLst/>
          </a:prstGeom>
          <a:noFill/>
        </p:spPr>
        <p:txBody>
          <a:bodyPr wrap="square" rtlCol="1">
            <a:spAutoFit/>
          </a:bodyPr>
          <a:lstStyle/>
          <a:p>
            <a:pPr algn="ctr"/>
            <a:r>
              <a:rPr lang="fa-IR" sz="2800" b="1" dirty="0" smtClean="0">
                <a:cs typeface="B Zar" pitchFamily="2" charset="-78"/>
              </a:rPr>
              <a:t>نتیجه سوال و جواب صفحه قبل...</a:t>
            </a:r>
            <a:endParaRPr lang="fa-IR" sz="2800" b="1" dirty="0">
              <a:cs typeface="B Zar" pitchFamily="2" charset="-78"/>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17" t="9828" r="20726" b="12729"/>
          <a:stretch/>
        </p:blipFill>
        <p:spPr bwMode="auto">
          <a:xfrm>
            <a:off x="1475655" y="1412776"/>
            <a:ext cx="621541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7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5" name="TextBox 4"/>
          <p:cNvSpPr txBox="1"/>
          <p:nvPr/>
        </p:nvSpPr>
        <p:spPr>
          <a:xfrm>
            <a:off x="3131840" y="1340768"/>
            <a:ext cx="3096344" cy="707886"/>
          </a:xfrm>
          <a:prstGeom prst="rect">
            <a:avLst/>
          </a:prstGeom>
          <a:noFill/>
        </p:spPr>
        <p:txBody>
          <a:bodyPr wrap="square" rtlCol="1">
            <a:spAutoFit/>
          </a:bodyPr>
          <a:lstStyle/>
          <a:p>
            <a:pPr algn="ctr"/>
            <a:r>
              <a:rPr lang="fa-IR" sz="4000" dirty="0" smtClean="0">
                <a:cs typeface="A EntezareZohoor 1 **" pitchFamily="2" charset="-78"/>
              </a:rPr>
              <a:t>بخش چهارم</a:t>
            </a:r>
            <a:endParaRPr lang="fa-IR" sz="4000" dirty="0">
              <a:cs typeface="A EntezareZohoor 1 **" pitchFamily="2" charset="-78"/>
            </a:endParaRPr>
          </a:p>
        </p:txBody>
      </p:sp>
      <p:grpSp>
        <p:nvGrpSpPr>
          <p:cNvPr id="6" name="Group 5"/>
          <p:cNvGrpSpPr/>
          <p:nvPr/>
        </p:nvGrpSpPr>
        <p:grpSpPr>
          <a:xfrm>
            <a:off x="539552" y="2272804"/>
            <a:ext cx="7992888" cy="3416320"/>
            <a:chOff x="539552" y="2272804"/>
            <a:chExt cx="7992888" cy="3416320"/>
          </a:xfrm>
        </p:grpSpPr>
        <p:sp>
          <p:nvSpPr>
            <p:cNvPr id="4" name="TextBox 3"/>
            <p:cNvSpPr txBox="1"/>
            <p:nvPr/>
          </p:nvSpPr>
          <p:spPr>
            <a:xfrm>
              <a:off x="539552" y="2272804"/>
              <a:ext cx="7992888" cy="341632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نسبت های مثلثاتی زوایایی با مجموع یا تفاضل   </a:t>
              </a: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2k</a:t>
              </a: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 رادیان</a:t>
              </a:r>
              <a:endParaRPr lang="fa-IR"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endParaRPr>
            </a:p>
          </p:txBody>
        </p:sp>
        <p:pic>
          <p:nvPicPr>
            <p:cNvPr id="2" name="Picture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32040" y="4653136"/>
              <a:ext cx="720080" cy="7454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Tree>
    <p:extLst>
      <p:ext uri="{BB962C8B-B14F-4D97-AF65-F5344CB8AC3E}">
        <p14:creationId xmlns:p14="http://schemas.microsoft.com/office/powerpoint/2010/main" val="35663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1763688" y="1124744"/>
            <a:ext cx="5832648" cy="646331"/>
          </a:xfrm>
          <a:prstGeom prst="rect">
            <a:avLst/>
          </a:prstGeom>
          <a:noFill/>
        </p:spPr>
        <p:txBody>
          <a:bodyPr wrap="square" rtlCol="1">
            <a:spAutoFit/>
          </a:bodyPr>
          <a:lstStyle/>
          <a:p>
            <a:r>
              <a:rPr lang="fa-IR" sz="3600" dirty="0" smtClean="0">
                <a:cs typeface="B Zar" pitchFamily="2" charset="-78"/>
              </a:rPr>
              <a:t>لطفاً شکل زیر را به دقت مشاهده کنید ...</a:t>
            </a:r>
            <a:endParaRPr lang="fa-IR" sz="3600" dirty="0">
              <a:cs typeface="B Zar" pitchFamily="2" charset="-78"/>
            </a:endParaRPr>
          </a:p>
        </p:txBody>
      </p:sp>
      <p:grpSp>
        <p:nvGrpSpPr>
          <p:cNvPr id="5" name="Group 4"/>
          <p:cNvGrpSpPr/>
          <p:nvPr/>
        </p:nvGrpSpPr>
        <p:grpSpPr>
          <a:xfrm>
            <a:off x="739742" y="2348880"/>
            <a:ext cx="7664516" cy="3744416"/>
            <a:chOff x="1475656" y="2492896"/>
            <a:chExt cx="4716625" cy="2304256"/>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14" t="32030" r="18022" b="24143"/>
            <a:stretch/>
          </p:blipFill>
          <p:spPr bwMode="auto">
            <a:xfrm>
              <a:off x="1475656" y="2492896"/>
              <a:ext cx="4716625" cy="203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87824" y="4221088"/>
              <a:ext cx="24482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9151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grpSp>
        <p:nvGrpSpPr>
          <p:cNvPr id="10" name="Group 9"/>
          <p:cNvGrpSpPr/>
          <p:nvPr/>
        </p:nvGrpSpPr>
        <p:grpSpPr>
          <a:xfrm>
            <a:off x="539552" y="472372"/>
            <a:ext cx="4320480" cy="2596588"/>
            <a:chOff x="539552" y="472372"/>
            <a:chExt cx="4320480" cy="2596588"/>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14" t="32030" r="51344" b="24143"/>
            <a:stretch/>
          </p:blipFill>
          <p:spPr bwMode="auto">
            <a:xfrm>
              <a:off x="539552" y="472372"/>
              <a:ext cx="3078291" cy="236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859" t="43927" r="18022" b="50329"/>
            <a:stretch/>
          </p:blipFill>
          <p:spPr bwMode="auto">
            <a:xfrm>
              <a:off x="2480293" y="1340768"/>
              <a:ext cx="2379739" cy="30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67744" y="2492896"/>
              <a:ext cx="158417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
        <p:nvSpPr>
          <p:cNvPr id="11" name="TextBox 10"/>
          <p:cNvSpPr txBox="1"/>
          <p:nvPr/>
        </p:nvSpPr>
        <p:spPr>
          <a:xfrm>
            <a:off x="4932040" y="1988840"/>
            <a:ext cx="3600400" cy="461665"/>
          </a:xfrm>
          <a:prstGeom prst="rect">
            <a:avLst/>
          </a:prstGeom>
          <a:noFill/>
        </p:spPr>
        <p:txBody>
          <a:bodyPr wrap="square" rtlCol="1">
            <a:spAutoFit/>
          </a:bodyPr>
          <a:lstStyle/>
          <a:p>
            <a:r>
              <a:rPr lang="fa-IR" sz="2400" dirty="0" smtClean="0">
                <a:cs typeface="B Zar" pitchFamily="2" charset="-78"/>
              </a:rPr>
              <a:t>طبق صفحه مختصات واضح است که:</a:t>
            </a:r>
            <a:endParaRPr lang="fa-IR" sz="2400" dirty="0">
              <a:cs typeface="B Zar" pitchFamily="2" charset="-78"/>
            </a:endParaRPr>
          </a:p>
        </p:txBody>
      </p:sp>
      <p:grpSp>
        <p:nvGrpSpPr>
          <p:cNvPr id="14" name="Group 13"/>
          <p:cNvGrpSpPr/>
          <p:nvPr/>
        </p:nvGrpSpPr>
        <p:grpSpPr>
          <a:xfrm>
            <a:off x="2411760" y="2420888"/>
            <a:ext cx="6048672" cy="584775"/>
            <a:chOff x="2267744" y="2564904"/>
            <a:chExt cx="6048672" cy="584775"/>
          </a:xfrm>
        </p:grpSpPr>
        <p:sp>
          <p:nvSpPr>
            <p:cNvPr id="12" name="TextBox 11"/>
            <p:cNvSpPr txBox="1"/>
            <p:nvPr/>
          </p:nvSpPr>
          <p:spPr>
            <a:xfrm>
              <a:off x="2267744" y="2564904"/>
              <a:ext cx="6048672" cy="584775"/>
            </a:xfrm>
            <a:prstGeom prst="rect">
              <a:avLst/>
            </a:prstGeom>
            <a:noFill/>
          </p:spPr>
          <p:txBody>
            <a:bodyPr wrap="square" rtlCol="1">
              <a:spAutoFit/>
            </a:bodyPr>
            <a:lstStyle/>
            <a:p>
              <a:r>
                <a:rPr lang="fa-IR" sz="3200" dirty="0" smtClean="0">
                  <a:cs typeface="B Zar" pitchFamily="2" charset="-78"/>
                </a:rPr>
                <a:t>دو زاویه </a:t>
              </a:r>
              <a:r>
                <a:rPr lang="en-US" sz="3200" dirty="0" smtClean="0">
                  <a:latin typeface="Comic Sans MS" pitchFamily="66" charset="0"/>
                  <a:cs typeface="B Zar" pitchFamily="2" charset="-78"/>
                </a:rPr>
                <a:t>a</a:t>
              </a:r>
              <a:r>
                <a:rPr lang="fa-IR" sz="3200" dirty="0" smtClean="0">
                  <a:cs typeface="B Zar" pitchFamily="2" charset="-78"/>
                </a:rPr>
                <a:t> و </a:t>
              </a:r>
              <a:r>
                <a:rPr lang="en-US" sz="3200" dirty="0" smtClean="0">
                  <a:latin typeface="Comic Sans MS" pitchFamily="66" charset="0"/>
                  <a:cs typeface="B Zar" pitchFamily="2" charset="-78"/>
                </a:rPr>
                <a:t>2  +a</a:t>
              </a:r>
              <a:r>
                <a:rPr lang="fa-IR" sz="3200" dirty="0" smtClean="0">
                  <a:latin typeface="Comic Sans MS" pitchFamily="66" charset="0"/>
                  <a:cs typeface="B Zar" pitchFamily="2" charset="-78"/>
                </a:rPr>
                <a:t> </a:t>
              </a:r>
              <a:r>
                <a:rPr lang="fa-IR" sz="3200" dirty="0" smtClean="0">
                  <a:cs typeface="B Zar" pitchFamily="2" charset="-78"/>
                </a:rPr>
                <a:t>بر یکدیگر منطبق هستند</a:t>
              </a:r>
              <a:endParaRPr lang="fa-IR" sz="3200" dirty="0">
                <a:cs typeface="B Zar" pitchFamily="2" charset="-78"/>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104" y="2609541"/>
              <a:ext cx="331088" cy="342773"/>
            </a:xfrm>
            <a:prstGeom prst="rect">
              <a:avLst/>
            </a:prstGeom>
          </p:spPr>
        </p:pic>
      </p:grpSp>
      <p:sp>
        <p:nvSpPr>
          <p:cNvPr id="15" name="Down Arrow 14"/>
          <p:cNvSpPr/>
          <p:nvPr/>
        </p:nvSpPr>
        <p:spPr>
          <a:xfrm rot="5400000">
            <a:off x="6177142" y="3872000"/>
            <a:ext cx="1457965" cy="1643912"/>
          </a:xfrm>
          <a:prstGeom prst="downArrow">
            <a:avLst>
              <a:gd name="adj1" fmla="val 47648"/>
              <a:gd name="adj2" fmla="val 50000"/>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16" name="Rectangle 15"/>
          <p:cNvSpPr/>
          <p:nvPr/>
        </p:nvSpPr>
        <p:spPr>
          <a:xfrm rot="10800000">
            <a:off x="7389085" y="3039456"/>
            <a:ext cx="639299" cy="200116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grpSp>
        <p:nvGrpSpPr>
          <p:cNvPr id="20" name="Group 19"/>
          <p:cNvGrpSpPr/>
          <p:nvPr/>
        </p:nvGrpSpPr>
        <p:grpSpPr>
          <a:xfrm>
            <a:off x="395536" y="3844205"/>
            <a:ext cx="5923911" cy="1384995"/>
            <a:chOff x="395536" y="3844205"/>
            <a:chExt cx="5923911" cy="1384995"/>
          </a:xfrm>
        </p:grpSpPr>
        <p:sp>
          <p:nvSpPr>
            <p:cNvPr id="17" name="TextBox 16"/>
            <p:cNvSpPr txBox="1"/>
            <p:nvPr/>
          </p:nvSpPr>
          <p:spPr>
            <a:xfrm>
              <a:off x="395536" y="3844205"/>
              <a:ext cx="5923911" cy="1384995"/>
            </a:xfrm>
            <a:prstGeom prst="rect">
              <a:avLst/>
            </a:prstGeom>
            <a:noFill/>
          </p:spPr>
          <p:txBody>
            <a:bodyPr wrap="square" rtlCol="1">
              <a:spAutoFit/>
            </a:bodyPr>
            <a:lstStyle/>
            <a:p>
              <a:pPr algn="ctr"/>
              <a:r>
                <a:rPr lang="fa-IR" sz="2800" dirty="0" smtClean="0">
                  <a:cs typeface="B Zar" pitchFamily="2" charset="-78"/>
                </a:rPr>
                <a:t>تمامی نسب ها باهم برابر هستند و اگر به جای </a:t>
              </a:r>
              <a:r>
                <a:rPr lang="en-US" sz="2800" dirty="0" smtClean="0">
                  <a:latin typeface="Comic Sans MS" pitchFamily="66" charset="0"/>
                  <a:cs typeface="B Zar" pitchFamily="2" charset="-78"/>
                </a:rPr>
                <a:t>2  +a</a:t>
              </a:r>
              <a:r>
                <a:rPr lang="fa-IR" sz="2800" dirty="0" smtClean="0">
                  <a:latin typeface="Comic Sans MS" pitchFamily="66" charset="0"/>
                  <a:cs typeface="B Zar" pitchFamily="2" charset="-78"/>
                </a:rPr>
                <a:t> </a:t>
              </a:r>
              <a:r>
                <a:rPr lang="fa-IR" sz="2800" dirty="0" smtClean="0">
                  <a:cs typeface="B Zar" pitchFamily="2" charset="-78"/>
                </a:rPr>
                <a:t>زاویه ی </a:t>
              </a:r>
              <a:r>
                <a:rPr lang="en-US" sz="2800" dirty="0" smtClean="0">
                  <a:latin typeface="Comic Sans MS" pitchFamily="66" charset="0"/>
                  <a:cs typeface="B Zar" pitchFamily="2" charset="-78"/>
                </a:rPr>
                <a:t>2k  +a</a:t>
              </a:r>
              <a:r>
                <a:rPr lang="fa-IR" sz="2800" dirty="0" smtClean="0">
                  <a:latin typeface="Comic Sans MS" pitchFamily="66" charset="0"/>
                  <a:cs typeface="B Zar" pitchFamily="2" charset="-78"/>
                </a:rPr>
                <a:t> </a:t>
              </a:r>
              <a:r>
                <a:rPr lang="fa-IR" sz="2800" dirty="0" smtClean="0">
                  <a:cs typeface="B Zar" pitchFamily="2" charset="-78"/>
                </a:rPr>
                <a:t>را نیز بگذاریم که در آن </a:t>
              </a:r>
              <a:r>
                <a:rPr lang="en-US" sz="2800" dirty="0" smtClean="0">
                  <a:cs typeface="B Zar" pitchFamily="2" charset="-78"/>
                </a:rPr>
                <a:t>k</a:t>
              </a:r>
              <a:r>
                <a:rPr lang="fa-IR" sz="2800" dirty="0" smtClean="0">
                  <a:cs typeface="B Zar" pitchFamily="2" charset="-78"/>
                </a:rPr>
                <a:t> یک ضریب است که عضو اعداد حسابی می باشد</a:t>
              </a:r>
              <a:endParaRPr lang="fa-IR" sz="2800" dirty="0">
                <a:cs typeface="B Zar" pitchFamily="2" charset="-78"/>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982" y="3880855"/>
              <a:ext cx="328634" cy="34023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4312903"/>
              <a:ext cx="328634" cy="340233"/>
            </a:xfrm>
            <a:prstGeom prst="rect">
              <a:avLst/>
            </a:prstGeom>
          </p:spPr>
        </p:pic>
      </p:grpSp>
    </p:spTree>
    <p:extLst>
      <p:ext uri="{BB962C8B-B14F-4D97-AF65-F5344CB8AC3E}">
        <p14:creationId xmlns:p14="http://schemas.microsoft.com/office/powerpoint/2010/main" val="9151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91" t="12803" r="20908" b="10309"/>
          <a:stretch/>
        </p:blipFill>
        <p:spPr bwMode="auto">
          <a:xfrm>
            <a:off x="1763688" y="1084201"/>
            <a:ext cx="5885505" cy="464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611560" y="692696"/>
            <a:ext cx="7920880" cy="461665"/>
          </a:xfrm>
          <a:prstGeom prst="rect">
            <a:avLst/>
          </a:prstGeom>
          <a:noFill/>
        </p:spPr>
        <p:txBody>
          <a:bodyPr wrap="square" rtlCol="1">
            <a:spAutoFit/>
          </a:bodyPr>
          <a:lstStyle/>
          <a:p>
            <a:pPr algn="ctr"/>
            <a:r>
              <a:rPr lang="fa-IR" sz="2400" b="1" dirty="0" smtClean="0">
                <a:cs typeface="B Zar" pitchFamily="2" charset="-78"/>
              </a:rPr>
              <a:t>نتیجه بحث دو صفحه قبل...</a:t>
            </a:r>
            <a:endParaRPr lang="fa-IR" sz="2400" b="1" dirty="0">
              <a:cs typeface="B Zar" pitchFamily="2" charset="-78"/>
            </a:endParaRPr>
          </a:p>
        </p:txBody>
      </p:sp>
      <p:grpSp>
        <p:nvGrpSpPr>
          <p:cNvPr id="6" name="Group 5"/>
          <p:cNvGrpSpPr/>
          <p:nvPr/>
        </p:nvGrpSpPr>
        <p:grpSpPr>
          <a:xfrm>
            <a:off x="947338" y="5571237"/>
            <a:ext cx="7128792" cy="954107"/>
            <a:chOff x="947338" y="5445223"/>
            <a:chExt cx="7128792" cy="954107"/>
          </a:xfrm>
        </p:grpSpPr>
        <p:sp>
          <p:nvSpPr>
            <p:cNvPr id="4" name="TextBox 3"/>
            <p:cNvSpPr txBox="1"/>
            <p:nvPr/>
          </p:nvSpPr>
          <p:spPr>
            <a:xfrm>
              <a:off x="947338" y="5445223"/>
              <a:ext cx="7128792" cy="954107"/>
            </a:xfrm>
            <a:prstGeom prst="rect">
              <a:avLst/>
            </a:prstGeom>
            <a:noFill/>
          </p:spPr>
          <p:txBody>
            <a:bodyPr wrap="square" rtlCol="1">
              <a:spAutoFit/>
            </a:bodyPr>
            <a:lstStyle/>
            <a:p>
              <a:pPr algn="ctr"/>
              <a:r>
                <a:rPr lang="fa-IR" sz="2800" dirty="0" smtClean="0">
                  <a:solidFill>
                    <a:srgbClr val="FF0000"/>
                  </a:solidFill>
                  <a:cs typeface="B Zar" pitchFamily="2" charset="-78"/>
                </a:rPr>
                <a:t>اما سوال:</a:t>
              </a:r>
            </a:p>
            <a:p>
              <a:pPr algn="ctr"/>
              <a:r>
                <a:rPr lang="fa-IR" sz="2800" dirty="0" smtClean="0">
                  <a:solidFill>
                    <a:srgbClr val="FF0000"/>
                  </a:solidFill>
                  <a:cs typeface="B Zar" pitchFamily="2" charset="-78"/>
                </a:rPr>
                <a:t>نسبت های زوایای </a:t>
              </a:r>
              <a:r>
                <a:rPr lang="en-US" sz="2800" dirty="0" smtClean="0">
                  <a:solidFill>
                    <a:srgbClr val="FF0000"/>
                  </a:solidFill>
                  <a:latin typeface="Comic Sans MS" pitchFamily="66" charset="0"/>
                  <a:cs typeface="B Zar" pitchFamily="2" charset="-78"/>
                </a:rPr>
                <a:t>2k   -a</a:t>
              </a:r>
              <a:r>
                <a:rPr lang="fa-IR" sz="2800" dirty="0" smtClean="0">
                  <a:solidFill>
                    <a:srgbClr val="FF0000"/>
                  </a:solidFill>
                  <a:cs typeface="B Zar" pitchFamily="2" charset="-78"/>
                </a:rPr>
                <a:t> چگونه می باشد؟</a:t>
              </a:r>
              <a:endParaRPr lang="fa-IR" sz="2800" dirty="0">
                <a:solidFill>
                  <a:srgbClr val="FF0000"/>
                </a:solidFill>
                <a:cs typeface="B Zar" pitchFamily="2" charset="-78"/>
              </a:endParaRPr>
            </a:p>
          </p:txBody>
        </p:sp>
        <p:pic>
          <p:nvPicPr>
            <p:cNvPr id="5" name="Picture 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48923" y="5877272"/>
              <a:ext cx="367093" cy="380049"/>
            </a:xfrm>
            <a:prstGeom prst="rect">
              <a:avLst/>
            </a:prstGeom>
          </p:spPr>
        </p:pic>
      </p:grpSp>
    </p:spTree>
    <p:extLst>
      <p:ext uri="{BB962C8B-B14F-4D97-AF65-F5344CB8AC3E}">
        <p14:creationId xmlns:p14="http://schemas.microsoft.com/office/powerpoint/2010/main" val="9151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6" name="TextBox 5"/>
          <p:cNvSpPr txBox="1"/>
          <p:nvPr/>
        </p:nvSpPr>
        <p:spPr>
          <a:xfrm>
            <a:off x="6444208" y="1412776"/>
            <a:ext cx="2016224" cy="584775"/>
          </a:xfrm>
          <a:prstGeom prst="rect">
            <a:avLst/>
          </a:prstGeom>
          <a:noFill/>
        </p:spPr>
        <p:txBody>
          <a:bodyPr wrap="square" rtlCol="1">
            <a:spAutoFit/>
          </a:bodyPr>
          <a:lstStyle/>
          <a:p>
            <a:r>
              <a:rPr lang="fa-IR" sz="3200" dirty="0" smtClean="0">
                <a:cs typeface="B Zar" pitchFamily="2" charset="-78"/>
              </a:rPr>
              <a:t>مفهومی کلی:</a:t>
            </a:r>
            <a:endParaRPr lang="fa-IR" sz="3200" dirty="0">
              <a:cs typeface="B Zar" pitchFamily="2" charset="-78"/>
            </a:endParaRPr>
          </a:p>
        </p:txBody>
      </p:sp>
      <p:sp>
        <p:nvSpPr>
          <p:cNvPr id="7" name="TextBox 6"/>
          <p:cNvSpPr txBox="1"/>
          <p:nvPr/>
        </p:nvSpPr>
        <p:spPr>
          <a:xfrm>
            <a:off x="457361" y="1988840"/>
            <a:ext cx="8208912" cy="1938992"/>
          </a:xfrm>
          <a:prstGeom prst="rect">
            <a:avLst/>
          </a:prstGeom>
          <a:noFill/>
        </p:spPr>
        <p:txBody>
          <a:bodyPr wrap="square" rtlCol="1">
            <a:spAutoFit/>
          </a:bodyPr>
          <a:lstStyle/>
          <a:p>
            <a:pPr algn="ctr"/>
            <a:r>
              <a:rPr lang="fa-IR" sz="4000" dirty="0">
                <a:cs typeface="B Zar" pitchFamily="2" charset="-78"/>
              </a:rPr>
              <a:t>فرض کنید یک دایره به شعاع </a:t>
            </a:r>
            <a:r>
              <a:rPr lang="en-US" sz="4000" dirty="0">
                <a:cs typeface="B Zar" pitchFamily="2" charset="-78"/>
              </a:rPr>
              <a:t>r </a:t>
            </a:r>
            <a:r>
              <a:rPr lang="fa-IR" sz="4000" dirty="0" smtClean="0">
                <a:cs typeface="B Zar" pitchFamily="2" charset="-78"/>
              </a:rPr>
              <a:t> دارید</a:t>
            </a:r>
            <a:r>
              <a:rPr lang="fa-IR" sz="4000" dirty="0">
                <a:cs typeface="B Zar" pitchFamily="2" charset="-78"/>
              </a:rPr>
              <a:t>. در اینصورت، یک رادیان برابر است با زاویه مقابل کمانی به </a:t>
            </a:r>
            <a:r>
              <a:rPr lang="fa-IR" sz="4000" dirty="0" smtClean="0">
                <a:cs typeface="B Zar" pitchFamily="2" charset="-78"/>
              </a:rPr>
              <a:t>اندازه</a:t>
            </a:r>
            <a:r>
              <a:rPr lang="en-US" sz="4000" dirty="0" smtClean="0">
                <a:cs typeface="B Zar" pitchFamily="2" charset="-78"/>
              </a:rPr>
              <a:t>r</a:t>
            </a:r>
            <a:r>
              <a:rPr lang="fa-IR" sz="4000" dirty="0" smtClean="0">
                <a:cs typeface="B Zar" pitchFamily="2" charset="-78"/>
              </a:rPr>
              <a:t> </a:t>
            </a:r>
            <a:endParaRPr lang="en-US" sz="4000" dirty="0" smtClean="0">
              <a:cs typeface="B Zar" pitchFamily="2" charset="-78"/>
            </a:endParaRPr>
          </a:p>
          <a:p>
            <a:pPr algn="ctr"/>
            <a:r>
              <a:rPr lang="fa-IR" sz="4000" dirty="0" smtClean="0">
                <a:cs typeface="B Zar" pitchFamily="2" charset="-78"/>
              </a:rPr>
              <a:t>نماد رادیان نیز </a:t>
            </a:r>
            <a:r>
              <a:rPr lang="en-US" sz="4000" dirty="0" smtClean="0">
                <a:latin typeface="Bodoni Bk BT" pitchFamily="18" charset="0"/>
                <a:cs typeface="B Zar" pitchFamily="2" charset="-78"/>
              </a:rPr>
              <a:t>rad</a:t>
            </a:r>
            <a:r>
              <a:rPr lang="fa-IR" sz="4000" dirty="0" smtClean="0">
                <a:cs typeface="B Zar" pitchFamily="2" charset="-78"/>
              </a:rPr>
              <a:t> می باشد</a:t>
            </a:r>
            <a:endParaRPr lang="en-US" sz="4000" dirty="0">
              <a:cs typeface="B Zar" pitchFamily="2" charset="-78"/>
            </a:endParaRPr>
          </a:p>
        </p:txBody>
      </p:sp>
      <p:sp>
        <p:nvSpPr>
          <p:cNvPr id="10" name="TextBox 9"/>
          <p:cNvSpPr txBox="1"/>
          <p:nvPr/>
        </p:nvSpPr>
        <p:spPr>
          <a:xfrm>
            <a:off x="1429469" y="4221088"/>
            <a:ext cx="6264696" cy="1200329"/>
          </a:xfrm>
          <a:prstGeom prst="rect">
            <a:avLst/>
          </a:prstGeom>
          <a:noFill/>
        </p:spPr>
        <p:txBody>
          <a:bodyPr wrap="square" rtlCol="1">
            <a:spAutoFit/>
          </a:bodyPr>
          <a:lstStyle/>
          <a:p>
            <a:pPr algn="ctr"/>
            <a:r>
              <a:rPr lang="fa-IR" sz="3600" dirty="0" smtClean="0">
                <a:solidFill>
                  <a:srgbClr val="FF0000"/>
                </a:solidFill>
                <a:cs typeface="B Zar" pitchFamily="2" charset="-78"/>
              </a:rPr>
              <a:t>در صفحه بعد فیلمی را مشاهده خواهید کرد که این مفهوم را بهتر به شما منتقل میکند!</a:t>
            </a:r>
            <a:endParaRPr lang="fa-IR" sz="3600" dirty="0">
              <a:solidFill>
                <a:srgbClr val="FF0000"/>
              </a:solidFill>
              <a:cs typeface="B Zar" pitchFamily="2" charset="-78"/>
            </a:endParaRPr>
          </a:p>
        </p:txBody>
      </p:sp>
    </p:spTree>
    <p:extLst>
      <p:ext uri="{BB962C8B-B14F-4D97-AF65-F5344CB8AC3E}">
        <p14:creationId xmlns:p14="http://schemas.microsoft.com/office/powerpoint/2010/main" val="38041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7452320" y="1772816"/>
            <a:ext cx="1080120" cy="523220"/>
          </a:xfrm>
          <a:prstGeom prst="rect">
            <a:avLst/>
          </a:prstGeom>
          <a:noFill/>
        </p:spPr>
        <p:txBody>
          <a:bodyPr wrap="square" rtlCol="1">
            <a:spAutoFit/>
          </a:bodyPr>
          <a:lstStyle/>
          <a:p>
            <a:r>
              <a:rPr lang="fa-IR" sz="2800" b="1" dirty="0" smtClean="0">
                <a:solidFill>
                  <a:srgbClr val="FF0000"/>
                </a:solidFill>
                <a:cs typeface="B Zar" pitchFamily="2" charset="-78"/>
              </a:rPr>
              <a:t>جواب:</a:t>
            </a:r>
            <a:endParaRPr lang="fa-IR" sz="2800" b="1" dirty="0">
              <a:solidFill>
                <a:srgbClr val="FF0000"/>
              </a:solidFill>
              <a:cs typeface="B Zar" pitchFamily="2" charset="-78"/>
            </a:endParaRPr>
          </a:p>
        </p:txBody>
      </p:sp>
      <p:sp>
        <p:nvSpPr>
          <p:cNvPr id="5" name="TextBox 4"/>
          <p:cNvSpPr txBox="1"/>
          <p:nvPr/>
        </p:nvSpPr>
        <p:spPr>
          <a:xfrm>
            <a:off x="7380312" y="673532"/>
            <a:ext cx="1080120" cy="523220"/>
          </a:xfrm>
          <a:prstGeom prst="rect">
            <a:avLst/>
          </a:prstGeom>
          <a:noFill/>
        </p:spPr>
        <p:txBody>
          <a:bodyPr wrap="square" rtlCol="1">
            <a:spAutoFit/>
          </a:bodyPr>
          <a:lstStyle/>
          <a:p>
            <a:r>
              <a:rPr lang="fa-IR" sz="2800" b="1" dirty="0" smtClean="0">
                <a:solidFill>
                  <a:srgbClr val="FF0000"/>
                </a:solidFill>
                <a:cs typeface="B Zar" pitchFamily="2" charset="-78"/>
              </a:rPr>
              <a:t>سوال:</a:t>
            </a:r>
            <a:endParaRPr lang="fa-IR" sz="2800" b="1" dirty="0">
              <a:solidFill>
                <a:srgbClr val="FF0000"/>
              </a:solidFill>
              <a:cs typeface="B Zar" pitchFamily="2" charset="-78"/>
            </a:endParaRPr>
          </a:p>
        </p:txBody>
      </p:sp>
      <p:grpSp>
        <p:nvGrpSpPr>
          <p:cNvPr id="6" name="Group 5"/>
          <p:cNvGrpSpPr/>
          <p:nvPr/>
        </p:nvGrpSpPr>
        <p:grpSpPr>
          <a:xfrm>
            <a:off x="3283889" y="1268760"/>
            <a:ext cx="5464575" cy="523220"/>
            <a:chOff x="939305" y="5445223"/>
            <a:chExt cx="5464575" cy="523220"/>
          </a:xfrm>
        </p:grpSpPr>
        <p:sp>
          <p:nvSpPr>
            <p:cNvPr id="7" name="TextBox 6"/>
            <p:cNvSpPr txBox="1"/>
            <p:nvPr/>
          </p:nvSpPr>
          <p:spPr>
            <a:xfrm>
              <a:off x="939305" y="5445223"/>
              <a:ext cx="5464575" cy="523220"/>
            </a:xfrm>
            <a:prstGeom prst="rect">
              <a:avLst/>
            </a:prstGeom>
            <a:noFill/>
          </p:spPr>
          <p:txBody>
            <a:bodyPr wrap="square" rtlCol="1">
              <a:spAutoFit/>
            </a:bodyPr>
            <a:lstStyle/>
            <a:p>
              <a:pPr algn="ctr"/>
              <a:r>
                <a:rPr lang="fa-IR" sz="2800" dirty="0" smtClean="0">
                  <a:solidFill>
                    <a:srgbClr val="FF0000"/>
                  </a:solidFill>
                  <a:cs typeface="B Zar" pitchFamily="2" charset="-78"/>
                </a:rPr>
                <a:t>نسبت های زوایای </a:t>
              </a:r>
              <a:r>
                <a:rPr lang="en-US" sz="2800" dirty="0" smtClean="0">
                  <a:solidFill>
                    <a:srgbClr val="FF0000"/>
                  </a:solidFill>
                  <a:latin typeface="Comic Sans MS" pitchFamily="66" charset="0"/>
                  <a:cs typeface="B Zar" pitchFamily="2" charset="-78"/>
                </a:rPr>
                <a:t>2k   -a</a:t>
              </a:r>
              <a:r>
                <a:rPr lang="fa-IR" sz="2800" dirty="0" smtClean="0">
                  <a:solidFill>
                    <a:srgbClr val="FF0000"/>
                  </a:solidFill>
                  <a:cs typeface="B Zar" pitchFamily="2" charset="-78"/>
                </a:rPr>
                <a:t> چگونه می باشد؟</a:t>
              </a:r>
              <a:endParaRPr lang="fa-IR" sz="2800" dirty="0">
                <a:solidFill>
                  <a:srgbClr val="FF0000"/>
                </a:solidFill>
                <a:cs typeface="B Zar" pitchFamily="2" charset="-78"/>
              </a:endParaRPr>
            </a:p>
          </p:txBody>
        </p:sp>
        <p:pic>
          <p:nvPicPr>
            <p:cNvPr id="8" name="Picture 7"/>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96078" y="5497222"/>
              <a:ext cx="367093" cy="380049"/>
            </a:xfrm>
            <a:prstGeom prst="rect">
              <a:avLst/>
            </a:prstGeom>
          </p:spPr>
        </p:pic>
      </p:grpSp>
      <p:sp>
        <p:nvSpPr>
          <p:cNvPr id="9" name="TextBox 8"/>
          <p:cNvSpPr txBox="1"/>
          <p:nvPr/>
        </p:nvSpPr>
        <p:spPr>
          <a:xfrm>
            <a:off x="1475656" y="2368044"/>
            <a:ext cx="7128792" cy="461665"/>
          </a:xfrm>
          <a:prstGeom prst="rect">
            <a:avLst/>
          </a:prstGeom>
          <a:noFill/>
        </p:spPr>
        <p:txBody>
          <a:bodyPr wrap="square" rtlCol="1">
            <a:spAutoFit/>
          </a:bodyPr>
          <a:lstStyle/>
          <a:p>
            <a:r>
              <a:rPr lang="fa-IR" sz="2400" dirty="0" smtClean="0">
                <a:cs typeface="B Zar" pitchFamily="2" charset="-78"/>
              </a:rPr>
              <a:t>اگر شما این زاویه را در دایره مثلثاتی رسم کنید با شکل زیر مواجه خواهید شد</a:t>
            </a:r>
          </a:p>
        </p:txBody>
      </p:sp>
      <p:sp>
        <p:nvSpPr>
          <p:cNvPr id="10" name="TextBox 9"/>
          <p:cNvSpPr txBox="1"/>
          <p:nvPr/>
        </p:nvSpPr>
        <p:spPr>
          <a:xfrm>
            <a:off x="2267744" y="5550331"/>
            <a:ext cx="4608512" cy="830997"/>
          </a:xfrm>
          <a:prstGeom prst="rect">
            <a:avLst/>
          </a:prstGeom>
          <a:noFill/>
        </p:spPr>
        <p:txBody>
          <a:bodyPr wrap="square" rtlCol="1">
            <a:spAutoFit/>
          </a:bodyPr>
          <a:lstStyle/>
          <a:p>
            <a:pPr algn="ctr"/>
            <a:r>
              <a:rPr lang="fa-IR" sz="2400" dirty="0">
                <a:cs typeface="B Zar" pitchFamily="2" charset="-78"/>
              </a:rPr>
              <a:t>که با استفاده از این دایره مثلثاتی می توان به استدلال صفحه بعد رسید</a:t>
            </a:r>
            <a:r>
              <a:rPr lang="fa-IR" sz="2400" dirty="0" smtClean="0">
                <a:cs typeface="B Zar" pitchFamily="2" charset="-78"/>
              </a:rPr>
              <a:t>...</a:t>
            </a:r>
            <a:endParaRPr lang="fa-IR" sz="2400" dirty="0">
              <a:cs typeface="B Zar" pitchFamily="2" charset="-78"/>
            </a:endParaRPr>
          </a:p>
        </p:txBody>
      </p:sp>
      <p:grpSp>
        <p:nvGrpSpPr>
          <p:cNvPr id="13" name="Group 12"/>
          <p:cNvGrpSpPr/>
          <p:nvPr/>
        </p:nvGrpSpPr>
        <p:grpSpPr>
          <a:xfrm>
            <a:off x="2094722" y="2756019"/>
            <a:ext cx="5141574" cy="2617197"/>
            <a:chOff x="2094722" y="2756019"/>
            <a:chExt cx="5141574" cy="2617197"/>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7" t="14043" r="18463" b="30804"/>
            <a:stretch/>
          </p:blipFill>
          <p:spPr bwMode="auto">
            <a:xfrm>
              <a:off x="2094722" y="2756019"/>
              <a:ext cx="4810539" cy="25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83968" y="5085184"/>
              <a:ext cx="27363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ectangle 11"/>
            <p:cNvSpPr/>
            <p:nvPr/>
          </p:nvSpPr>
          <p:spPr>
            <a:xfrm>
              <a:off x="6876256" y="4365104"/>
              <a:ext cx="3600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369" t="51237" r="33568" b="39513"/>
          <a:stretch/>
        </p:blipFill>
        <p:spPr bwMode="auto">
          <a:xfrm>
            <a:off x="4039484" y="4797152"/>
            <a:ext cx="2548740" cy="47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1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539552" y="807095"/>
            <a:ext cx="7920880" cy="461665"/>
          </a:xfrm>
          <a:prstGeom prst="rect">
            <a:avLst/>
          </a:prstGeom>
          <a:noFill/>
        </p:spPr>
        <p:txBody>
          <a:bodyPr wrap="square" rtlCol="1">
            <a:spAutoFit/>
          </a:bodyPr>
          <a:lstStyle/>
          <a:p>
            <a:pPr algn="ctr"/>
            <a:r>
              <a:rPr lang="fa-IR" sz="2400" b="1" dirty="0" smtClean="0">
                <a:cs typeface="B Zar" pitchFamily="2" charset="-78"/>
              </a:rPr>
              <a:t>نتیجه تحلیل دایره مثلثاتی صفحه قبل...</a:t>
            </a:r>
            <a:endParaRPr lang="fa-IR" sz="2400" b="1" dirty="0">
              <a:cs typeface="B Zar" pitchFamily="2" charset="-78"/>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29" t="13987" r="23071" b="9657"/>
          <a:stretch/>
        </p:blipFill>
        <p:spPr bwMode="auto">
          <a:xfrm>
            <a:off x="1619672" y="1340768"/>
            <a:ext cx="609941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03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9552" y="2272804"/>
            <a:ext cx="8064896" cy="3139321"/>
            <a:chOff x="539552" y="2272804"/>
            <a:chExt cx="8064896" cy="3139321"/>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73" t="25746" r="33656" b="33277"/>
            <a:stretch/>
          </p:blipFill>
          <p:spPr bwMode="auto">
            <a:xfrm>
              <a:off x="2699792" y="4365104"/>
              <a:ext cx="1728192" cy="103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2272804"/>
              <a:ext cx="8064896" cy="3139321"/>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rPr>
                <a:t>نسبت های مثلثاتی زوایایی که با زاویه 90 درجه جمع میشوند(        )</a:t>
              </a:r>
              <a:endParaRPr lang="fa-IR"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Zar" pitchFamily="2" charset="-78"/>
              </a:endParaRPr>
            </a:p>
          </p:txBody>
        </p:sp>
      </p:grpSp>
      <p:sp>
        <p:nvSpPr>
          <p:cNvPr id="3" name="TextBox 2"/>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5" name="TextBox 4"/>
          <p:cNvSpPr txBox="1"/>
          <p:nvPr/>
        </p:nvSpPr>
        <p:spPr>
          <a:xfrm>
            <a:off x="3131840" y="1340768"/>
            <a:ext cx="3096344" cy="707886"/>
          </a:xfrm>
          <a:prstGeom prst="rect">
            <a:avLst/>
          </a:prstGeom>
          <a:noFill/>
        </p:spPr>
        <p:txBody>
          <a:bodyPr wrap="square" rtlCol="1">
            <a:spAutoFit/>
          </a:bodyPr>
          <a:lstStyle/>
          <a:p>
            <a:pPr algn="ctr"/>
            <a:r>
              <a:rPr lang="fa-IR" sz="4000" dirty="0" smtClean="0">
                <a:cs typeface="A EntezareZohoor 1 **" pitchFamily="2" charset="-78"/>
              </a:rPr>
              <a:t>بخش پنجم</a:t>
            </a:r>
            <a:endParaRPr lang="fa-IR" sz="4000" dirty="0">
              <a:cs typeface="A EntezareZohoor 1 **" pitchFamily="2" charset="-78"/>
            </a:endParaRPr>
          </a:p>
        </p:txBody>
      </p:sp>
    </p:spTree>
    <p:extLst>
      <p:ext uri="{BB962C8B-B14F-4D97-AF65-F5344CB8AC3E}">
        <p14:creationId xmlns:p14="http://schemas.microsoft.com/office/powerpoint/2010/main" val="104892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5" name="TextBox 4"/>
          <p:cNvSpPr txBox="1"/>
          <p:nvPr/>
        </p:nvSpPr>
        <p:spPr>
          <a:xfrm>
            <a:off x="1763688" y="1054477"/>
            <a:ext cx="5832648" cy="646331"/>
          </a:xfrm>
          <a:prstGeom prst="rect">
            <a:avLst/>
          </a:prstGeom>
          <a:noFill/>
        </p:spPr>
        <p:txBody>
          <a:bodyPr wrap="square" rtlCol="1">
            <a:spAutoFit/>
          </a:bodyPr>
          <a:lstStyle/>
          <a:p>
            <a:r>
              <a:rPr lang="fa-IR" sz="3600" dirty="0" smtClean="0">
                <a:cs typeface="B Zar" pitchFamily="2" charset="-78"/>
              </a:rPr>
              <a:t>لطفاً شکل زیر را به دقت مشاهده کنید ...</a:t>
            </a:r>
            <a:endParaRPr lang="fa-IR" sz="3600" dirty="0">
              <a:cs typeface="B Zar" pitchFamily="2" charset="-78"/>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85" t="29429" r="22366" b="27703"/>
          <a:stretch/>
        </p:blipFill>
        <p:spPr bwMode="auto">
          <a:xfrm>
            <a:off x="505348" y="2276872"/>
            <a:ext cx="813330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0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85" t="29429" r="22366" b="27703"/>
          <a:stretch/>
        </p:blipFill>
        <p:spPr bwMode="auto">
          <a:xfrm>
            <a:off x="529120" y="689833"/>
            <a:ext cx="4223257" cy="20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427984" y="1556792"/>
            <a:ext cx="4176464" cy="1200329"/>
            <a:chOff x="4427984" y="980728"/>
            <a:chExt cx="4176464" cy="1200329"/>
          </a:xfrm>
        </p:grpSpPr>
        <p:sp>
          <p:nvSpPr>
            <p:cNvPr id="4" name="TextBox 3"/>
            <p:cNvSpPr txBox="1"/>
            <p:nvPr/>
          </p:nvSpPr>
          <p:spPr>
            <a:xfrm>
              <a:off x="4427984" y="980728"/>
              <a:ext cx="4176464" cy="1200329"/>
            </a:xfrm>
            <a:prstGeom prst="rect">
              <a:avLst/>
            </a:prstGeom>
            <a:noFill/>
          </p:spPr>
          <p:txBody>
            <a:bodyPr wrap="square" rtlCol="1">
              <a:spAutoFit/>
            </a:bodyPr>
            <a:lstStyle/>
            <a:p>
              <a:pPr>
                <a:lnSpc>
                  <a:spcPct val="150000"/>
                </a:lnSpc>
              </a:pPr>
              <a:r>
                <a:rPr lang="fa-IR" sz="2400" dirty="0" smtClean="0">
                  <a:cs typeface="B Zar" pitchFamily="2" charset="-78"/>
                </a:rPr>
                <a:t>با توجه به شکل و طبق استدلال زیر دو مثلث </a:t>
              </a:r>
              <a:r>
                <a:rPr lang="en-US" sz="2400" dirty="0" smtClean="0">
                  <a:latin typeface="Comic Sans MS" pitchFamily="66" charset="0"/>
                  <a:cs typeface="B Zar" pitchFamily="2" charset="-78"/>
                </a:rPr>
                <a:t>OPP’</a:t>
              </a:r>
              <a:r>
                <a:rPr lang="fa-IR" sz="2400" dirty="0" smtClean="0">
                  <a:cs typeface="B Zar" pitchFamily="2" charset="-78"/>
                </a:rPr>
                <a:t> و </a:t>
              </a:r>
              <a:r>
                <a:rPr lang="en-US" sz="2400" dirty="0" smtClean="0">
                  <a:latin typeface="Comic Sans MS" pitchFamily="66" charset="0"/>
                  <a:cs typeface="B Zar" pitchFamily="2" charset="-78"/>
                </a:rPr>
                <a:t>OQQ’</a:t>
              </a:r>
              <a:r>
                <a:rPr lang="fa-IR" sz="2400" dirty="0" smtClean="0">
                  <a:cs typeface="B Zar" pitchFamily="2" charset="-78"/>
                </a:rPr>
                <a:t> هم نهشت می باشند!</a:t>
              </a:r>
              <a:endParaRPr lang="fa-IR" sz="2400" dirty="0">
                <a:cs typeface="B Zar" pitchFamily="2" charset="-78"/>
              </a:endParaRPr>
            </a:p>
          </p:txBody>
        </p:sp>
        <p:sp>
          <p:nvSpPr>
            <p:cNvPr id="5" name="Isosceles Triangle 4"/>
            <p:cNvSpPr/>
            <p:nvPr/>
          </p:nvSpPr>
          <p:spPr>
            <a:xfrm>
              <a:off x="7092280" y="1580892"/>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Isosceles Triangle 5"/>
            <p:cNvSpPr/>
            <p:nvPr/>
          </p:nvSpPr>
          <p:spPr>
            <a:xfrm>
              <a:off x="8100392" y="1556792"/>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
        <p:nvSpPr>
          <p:cNvPr id="8" name="TextBox 7"/>
          <p:cNvSpPr txBox="1"/>
          <p:nvPr/>
        </p:nvSpPr>
        <p:spPr>
          <a:xfrm>
            <a:off x="323528" y="4427530"/>
            <a:ext cx="864096" cy="523220"/>
          </a:xfrm>
          <a:prstGeom prst="rect">
            <a:avLst/>
          </a:prstGeom>
          <a:noFill/>
        </p:spPr>
        <p:txBody>
          <a:bodyPr wrap="square" rtlCol="1">
            <a:spAutoFit/>
          </a:bodyPr>
          <a:lstStyle/>
          <a:p>
            <a:r>
              <a:rPr lang="fa-IR" sz="2800" dirty="0" smtClean="0">
                <a:cs typeface="B Zar" pitchFamily="2" charset="-78"/>
              </a:rPr>
              <a:t>فرض</a:t>
            </a:r>
            <a:endParaRPr lang="fa-IR" sz="2800" dirty="0">
              <a:cs typeface="B Zar" pitchFamily="2" charset="-78"/>
            </a:endParaRPr>
          </a:p>
        </p:txBody>
      </p:sp>
      <p:sp>
        <p:nvSpPr>
          <p:cNvPr id="9" name="Left Brace 8"/>
          <p:cNvSpPr/>
          <p:nvPr/>
        </p:nvSpPr>
        <p:spPr>
          <a:xfrm>
            <a:off x="1259632" y="3284984"/>
            <a:ext cx="288032" cy="2808312"/>
          </a:xfrm>
          <a:prstGeom prst="leftBrace">
            <a:avLst/>
          </a:prstGeom>
        </p:spPr>
        <p:style>
          <a:lnRef idx="3">
            <a:schemeClr val="accent1"/>
          </a:lnRef>
          <a:fillRef idx="0">
            <a:schemeClr val="accent1"/>
          </a:fillRef>
          <a:effectRef idx="2">
            <a:schemeClr val="accent1"/>
          </a:effectRef>
          <a:fontRef idx="minor">
            <a:schemeClr val="tx1"/>
          </a:fontRef>
        </p:style>
        <p:txBody>
          <a:bodyPr rtlCol="1" anchor="ctr"/>
          <a:lstStyle/>
          <a:p>
            <a:pPr algn="ctr"/>
            <a:endParaRPr lang="fa-IR"/>
          </a:p>
        </p:txBody>
      </p:sp>
      <p:sp>
        <p:nvSpPr>
          <p:cNvPr id="10" name="TextBox 9"/>
          <p:cNvSpPr txBox="1"/>
          <p:nvPr/>
        </p:nvSpPr>
        <p:spPr>
          <a:xfrm>
            <a:off x="1331640" y="3366574"/>
            <a:ext cx="1008112" cy="461665"/>
          </a:xfrm>
          <a:prstGeom prst="rect">
            <a:avLst/>
          </a:prstGeom>
          <a:noFill/>
        </p:spPr>
        <p:txBody>
          <a:bodyPr wrap="square" rtlCol="1">
            <a:spAutoFit/>
          </a:bodyPr>
          <a:lstStyle/>
          <a:p>
            <a:r>
              <a:rPr lang="en-US" sz="2400" dirty="0" smtClean="0">
                <a:latin typeface="Comic Sans MS" pitchFamily="66" charset="0"/>
              </a:rPr>
              <a:t>P’=Q’</a:t>
            </a:r>
            <a:endParaRPr lang="fa-IR" sz="2400" dirty="0">
              <a:latin typeface="Comic Sans MS" pitchFamily="66" charset="0"/>
            </a:endParaRPr>
          </a:p>
        </p:txBody>
      </p:sp>
      <p:sp>
        <p:nvSpPr>
          <p:cNvPr id="11" name="TextBox 10"/>
          <p:cNvSpPr txBox="1"/>
          <p:nvPr/>
        </p:nvSpPr>
        <p:spPr>
          <a:xfrm>
            <a:off x="1259632" y="4489085"/>
            <a:ext cx="1080120" cy="461665"/>
          </a:xfrm>
          <a:prstGeom prst="rect">
            <a:avLst/>
          </a:prstGeom>
          <a:noFill/>
        </p:spPr>
        <p:txBody>
          <a:bodyPr wrap="square" rtlCol="1">
            <a:spAutoFit/>
          </a:bodyPr>
          <a:lstStyle/>
          <a:p>
            <a:r>
              <a:rPr lang="en-US" sz="2400" dirty="0" smtClean="0">
                <a:latin typeface="Comic Sans MS" pitchFamily="66" charset="0"/>
              </a:rPr>
              <a:t>P’=Q’</a:t>
            </a:r>
            <a:endParaRPr lang="fa-IR" sz="2400" dirty="0">
              <a:latin typeface="Comic Sans MS" pitchFamily="66" charset="0"/>
            </a:endParaRPr>
          </a:p>
        </p:txBody>
      </p:sp>
      <p:sp>
        <p:nvSpPr>
          <p:cNvPr id="12" name="TextBox 11"/>
          <p:cNvSpPr txBox="1"/>
          <p:nvPr/>
        </p:nvSpPr>
        <p:spPr>
          <a:xfrm>
            <a:off x="1259632" y="5526814"/>
            <a:ext cx="1080120" cy="461665"/>
          </a:xfrm>
          <a:prstGeom prst="rect">
            <a:avLst/>
          </a:prstGeom>
          <a:noFill/>
        </p:spPr>
        <p:txBody>
          <a:bodyPr wrap="square" rtlCol="1">
            <a:spAutoFit/>
          </a:bodyPr>
          <a:lstStyle/>
          <a:p>
            <a:r>
              <a:rPr lang="en-US" sz="2400" dirty="0" smtClean="0">
                <a:latin typeface="Comic Sans MS" pitchFamily="66" charset="0"/>
              </a:rPr>
              <a:t>P’=Q’</a:t>
            </a:r>
            <a:endParaRPr lang="fa-IR" sz="2400" dirty="0">
              <a:latin typeface="Comic Sans MS" pitchFamily="66" charset="0"/>
            </a:endParaRPr>
          </a:p>
        </p:txBody>
      </p:sp>
      <p:cxnSp>
        <p:nvCxnSpPr>
          <p:cNvPr id="14" name="Straight Arrow Connector 13"/>
          <p:cNvCxnSpPr>
            <a:stCxn id="10" idx="3"/>
          </p:cNvCxnSpPr>
          <p:nvPr/>
        </p:nvCxnSpPr>
        <p:spPr>
          <a:xfrm flipV="1">
            <a:off x="2339752" y="3597406"/>
            <a:ext cx="288032"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2339752" y="4719917"/>
            <a:ext cx="288032"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2337412" y="5757646"/>
            <a:ext cx="288032"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555776" y="3412741"/>
            <a:ext cx="983994" cy="400110"/>
          </a:xfrm>
          <a:prstGeom prst="rect">
            <a:avLst/>
          </a:prstGeom>
          <a:noFill/>
        </p:spPr>
        <p:txBody>
          <a:bodyPr wrap="square" rtlCol="1">
            <a:spAutoFit/>
          </a:bodyPr>
          <a:lstStyle/>
          <a:p>
            <a:r>
              <a:rPr lang="fa-IR" sz="2000" dirty="0" smtClean="0">
                <a:cs typeface="B Zar" pitchFamily="2" charset="-78"/>
              </a:rPr>
              <a:t>طبق شکل</a:t>
            </a:r>
            <a:endParaRPr lang="fa-IR" sz="2000" dirty="0">
              <a:cs typeface="B Zar" pitchFamily="2" charset="-78"/>
            </a:endParaRPr>
          </a:p>
        </p:txBody>
      </p:sp>
      <p:sp>
        <p:nvSpPr>
          <p:cNvPr id="18" name="TextBox 17"/>
          <p:cNvSpPr txBox="1"/>
          <p:nvPr/>
        </p:nvSpPr>
        <p:spPr>
          <a:xfrm>
            <a:off x="2339752" y="4550640"/>
            <a:ext cx="2208475" cy="400110"/>
          </a:xfrm>
          <a:prstGeom prst="rect">
            <a:avLst/>
          </a:prstGeom>
          <a:noFill/>
        </p:spPr>
        <p:txBody>
          <a:bodyPr wrap="square" rtlCol="1">
            <a:spAutoFit/>
          </a:bodyPr>
          <a:lstStyle/>
          <a:p>
            <a:r>
              <a:rPr lang="fa-IR" sz="2000" dirty="0" smtClean="0">
                <a:cs typeface="B Zar" pitchFamily="2" charset="-78"/>
              </a:rPr>
              <a:t>هر دو شعاع دایره هستند</a:t>
            </a:r>
            <a:endParaRPr lang="fa-IR" sz="2000" dirty="0">
              <a:cs typeface="B Zar" pitchFamily="2" charset="-78"/>
            </a:endParaRPr>
          </a:p>
        </p:txBody>
      </p:sp>
      <p:sp>
        <p:nvSpPr>
          <p:cNvPr id="19" name="TextBox 18"/>
          <p:cNvSpPr txBox="1"/>
          <p:nvPr/>
        </p:nvSpPr>
        <p:spPr>
          <a:xfrm>
            <a:off x="2483768" y="5558752"/>
            <a:ext cx="1920444" cy="400110"/>
          </a:xfrm>
          <a:prstGeom prst="rect">
            <a:avLst/>
          </a:prstGeom>
          <a:noFill/>
        </p:spPr>
        <p:txBody>
          <a:bodyPr wrap="square" rtlCol="1">
            <a:spAutoFit/>
          </a:bodyPr>
          <a:lstStyle/>
          <a:p>
            <a:r>
              <a:rPr lang="fa-IR" sz="2000" dirty="0" smtClean="0">
                <a:cs typeface="B Zar" pitchFamily="2" charset="-78"/>
              </a:rPr>
              <a:t>هردو برابر با </a:t>
            </a:r>
            <a:r>
              <a:rPr lang="el-GR" sz="2000" dirty="0" smtClean="0">
                <a:latin typeface="Comic Sans MS" pitchFamily="66" charset="0"/>
                <a:cs typeface="B Zar" pitchFamily="2" charset="-78"/>
              </a:rPr>
              <a:t>θ</a:t>
            </a:r>
            <a:r>
              <a:rPr lang="fa-IR" sz="2000" dirty="0" smtClean="0">
                <a:cs typeface="B Zar" pitchFamily="2" charset="-78"/>
              </a:rPr>
              <a:t> هستند</a:t>
            </a:r>
            <a:endParaRPr lang="fa-IR" sz="2000" dirty="0">
              <a:cs typeface="B Zar" pitchFamily="2" charset="-78"/>
            </a:endParaRPr>
          </a:p>
        </p:txBody>
      </p:sp>
      <p:sp>
        <p:nvSpPr>
          <p:cNvPr id="21" name="Left Brace 20"/>
          <p:cNvSpPr/>
          <p:nvPr/>
        </p:nvSpPr>
        <p:spPr>
          <a:xfrm rot="10800000">
            <a:off x="4355977" y="3284984"/>
            <a:ext cx="288032" cy="2808312"/>
          </a:xfrm>
          <a:prstGeom prst="leftBrace">
            <a:avLst/>
          </a:prstGeom>
        </p:spPr>
        <p:style>
          <a:lnRef idx="3">
            <a:schemeClr val="accent1"/>
          </a:lnRef>
          <a:fillRef idx="0">
            <a:schemeClr val="accent1"/>
          </a:fillRef>
          <a:effectRef idx="2">
            <a:schemeClr val="accent1"/>
          </a:effectRef>
          <a:fontRef idx="minor">
            <a:schemeClr val="tx1"/>
          </a:fontRef>
        </p:style>
        <p:txBody>
          <a:bodyPr rtlCol="1" anchor="ctr"/>
          <a:lstStyle/>
          <a:p>
            <a:pPr algn="ctr"/>
            <a:endParaRPr lang="fa-IR"/>
          </a:p>
        </p:txBody>
      </p:sp>
      <p:sp>
        <p:nvSpPr>
          <p:cNvPr id="22" name="Right Arrow 21"/>
          <p:cNvSpPr/>
          <p:nvPr/>
        </p:nvSpPr>
        <p:spPr>
          <a:xfrm>
            <a:off x="4788024" y="4302678"/>
            <a:ext cx="1440160" cy="72008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23" name="TextBox 22"/>
          <p:cNvSpPr txBox="1"/>
          <p:nvPr/>
        </p:nvSpPr>
        <p:spPr>
          <a:xfrm>
            <a:off x="4644009" y="4478632"/>
            <a:ext cx="1512168" cy="400110"/>
          </a:xfrm>
          <a:prstGeom prst="rect">
            <a:avLst/>
          </a:prstGeom>
          <a:noFill/>
        </p:spPr>
        <p:txBody>
          <a:bodyPr wrap="square" rtlCol="1">
            <a:spAutoFit/>
          </a:bodyPr>
          <a:lstStyle/>
          <a:p>
            <a:r>
              <a:rPr lang="fa-IR" sz="2000" dirty="0" smtClean="0">
                <a:cs typeface="B Zar" pitchFamily="2" charset="-78"/>
              </a:rPr>
              <a:t>وتر و یک زاویه</a:t>
            </a:r>
            <a:endParaRPr lang="fa-IR" sz="2000" dirty="0">
              <a:cs typeface="B Zar" pitchFamily="2" charset="-78"/>
            </a:endParaRPr>
          </a:p>
        </p:txBody>
      </p:sp>
      <p:sp>
        <p:nvSpPr>
          <p:cNvPr id="26" name="TextBox 25"/>
          <p:cNvSpPr txBox="1"/>
          <p:nvPr/>
        </p:nvSpPr>
        <p:spPr>
          <a:xfrm>
            <a:off x="6156176" y="4427530"/>
            <a:ext cx="2304256" cy="523220"/>
          </a:xfrm>
          <a:prstGeom prst="rect">
            <a:avLst/>
          </a:prstGeom>
          <a:noFill/>
        </p:spPr>
        <p:txBody>
          <a:bodyPr wrap="square" rtlCol="1">
            <a:spAutoFit/>
          </a:bodyPr>
          <a:lstStyle/>
          <a:p>
            <a:r>
              <a:rPr lang="en-US" sz="2800" dirty="0">
                <a:latin typeface="Comic Sans MS" pitchFamily="66" charset="0"/>
                <a:cs typeface="B Zar" pitchFamily="2" charset="-78"/>
              </a:rPr>
              <a:t>OQQ</a:t>
            </a:r>
            <a:r>
              <a:rPr lang="en-US" sz="2800" dirty="0" smtClean="0">
                <a:latin typeface="Comic Sans MS" pitchFamily="66" charset="0"/>
                <a:cs typeface="B Zar" pitchFamily="2" charset="-78"/>
              </a:rPr>
              <a:t>’=</a:t>
            </a:r>
            <a:r>
              <a:rPr lang="en-US" sz="2800" dirty="0">
                <a:latin typeface="Comic Sans MS" pitchFamily="66" charset="0"/>
                <a:cs typeface="B Zar" pitchFamily="2" charset="-78"/>
              </a:rPr>
              <a:t> OPP’</a:t>
            </a:r>
            <a:endParaRPr lang="fa-IR" sz="2800" dirty="0"/>
          </a:p>
        </p:txBody>
      </p:sp>
      <p:sp>
        <p:nvSpPr>
          <p:cNvPr id="27" name="Isosceles Triangle 26"/>
          <p:cNvSpPr/>
          <p:nvPr/>
        </p:nvSpPr>
        <p:spPr>
          <a:xfrm>
            <a:off x="6732240" y="4374686"/>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Isosceles Triangle 27"/>
          <p:cNvSpPr/>
          <p:nvPr/>
        </p:nvSpPr>
        <p:spPr>
          <a:xfrm>
            <a:off x="7956376" y="4374686"/>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7322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2" grpId="0"/>
      <p:bldP spid="17" grpId="0"/>
      <p:bldP spid="18" grpId="0"/>
      <p:bldP spid="19" grpId="0"/>
      <p:bldP spid="21" grpId="0" animBg="1"/>
      <p:bldP spid="22" grpId="0" animBg="1"/>
      <p:bldP spid="23" grpId="0"/>
      <p:bldP spid="26" grpId="0"/>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539552" y="692696"/>
            <a:ext cx="8064896" cy="954107"/>
          </a:xfrm>
          <a:prstGeom prst="rect">
            <a:avLst/>
          </a:prstGeom>
          <a:noFill/>
        </p:spPr>
        <p:txBody>
          <a:bodyPr wrap="square" rtlCol="1">
            <a:spAutoFit/>
          </a:bodyPr>
          <a:lstStyle/>
          <a:p>
            <a:pPr algn="ctr"/>
            <a:r>
              <a:rPr lang="fa-IR" sz="2800" dirty="0" smtClean="0">
                <a:cs typeface="B Zar" pitchFamily="2" charset="-78"/>
              </a:rPr>
              <a:t>طبق اثبات صفحه قبل که نشان داد دو مثلث </a:t>
            </a:r>
            <a:r>
              <a:rPr lang="en-US" sz="2800" dirty="0">
                <a:latin typeface="Comic Sans MS" pitchFamily="66" charset="0"/>
                <a:cs typeface="B Zar" pitchFamily="2" charset="-78"/>
              </a:rPr>
              <a:t>OPP</a:t>
            </a:r>
            <a:r>
              <a:rPr lang="en-US" sz="2800" dirty="0" smtClean="0">
                <a:latin typeface="Comic Sans MS" pitchFamily="66" charset="0"/>
                <a:cs typeface="B Zar" pitchFamily="2" charset="-78"/>
              </a:rPr>
              <a:t>’</a:t>
            </a:r>
            <a:r>
              <a:rPr lang="fa-IR" sz="2800" dirty="0" smtClean="0">
                <a:latin typeface="Comic Sans MS" pitchFamily="66" charset="0"/>
                <a:cs typeface="B Zar" pitchFamily="2" charset="-78"/>
              </a:rPr>
              <a:t> و </a:t>
            </a:r>
            <a:r>
              <a:rPr lang="en-US" sz="2800" dirty="0">
                <a:latin typeface="Comic Sans MS" pitchFamily="66" charset="0"/>
                <a:cs typeface="B Zar" pitchFamily="2" charset="-78"/>
              </a:rPr>
              <a:t>OQQ</a:t>
            </a:r>
            <a:r>
              <a:rPr lang="en-US" sz="2800" dirty="0" smtClean="0">
                <a:latin typeface="Comic Sans MS" pitchFamily="66" charset="0"/>
                <a:cs typeface="B Zar" pitchFamily="2" charset="-78"/>
              </a:rPr>
              <a:t>’</a:t>
            </a:r>
            <a:r>
              <a:rPr lang="fa-IR" sz="2800" dirty="0" smtClean="0">
                <a:latin typeface="Comic Sans MS" pitchFamily="66" charset="0"/>
                <a:cs typeface="B Zar" pitchFamily="2" charset="-78"/>
              </a:rPr>
              <a:t> </a:t>
            </a:r>
          </a:p>
          <a:p>
            <a:pPr algn="ctr"/>
            <a:r>
              <a:rPr lang="fa-IR" sz="2800" dirty="0" smtClean="0">
                <a:latin typeface="Comic Sans MS" pitchFamily="66" charset="0"/>
                <a:cs typeface="B Zar" pitchFamily="2" charset="-78"/>
              </a:rPr>
              <a:t>با یکدیگر هم نهشت هستند داریم: </a:t>
            </a:r>
            <a:endParaRPr lang="fa-IR" sz="2800" dirty="0">
              <a:cs typeface="B Zar" pitchFamily="2" charset="-78"/>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96" t="70402" r="70751" b="6691"/>
          <a:stretch/>
        </p:blipFill>
        <p:spPr bwMode="auto">
          <a:xfrm>
            <a:off x="2375824" y="3197688"/>
            <a:ext cx="2016224" cy="188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483901" y="1685519"/>
            <a:ext cx="4248339" cy="1368152"/>
            <a:chOff x="2447830" y="1556792"/>
            <a:chExt cx="4248339" cy="1368152"/>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96" t="42483" r="45085" b="38616"/>
            <a:stretch/>
          </p:blipFill>
          <p:spPr bwMode="auto">
            <a:xfrm>
              <a:off x="2447830" y="1556792"/>
              <a:ext cx="424833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31840" y="2348880"/>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07" t="46424" r="70671" b="48434"/>
          <a:stretch/>
        </p:blipFill>
        <p:spPr bwMode="auto">
          <a:xfrm>
            <a:off x="3455943" y="2518068"/>
            <a:ext cx="397776" cy="37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TextBox 8"/>
              <p:cNvSpPr txBox="1"/>
              <p:nvPr/>
            </p:nvSpPr>
            <p:spPr>
              <a:xfrm>
                <a:off x="3743975" y="2261583"/>
                <a:ext cx="2808312" cy="787716"/>
              </a:xfrm>
              <a:prstGeom prst="rect">
                <a:avLst/>
              </a:prstGeom>
              <a:noFill/>
            </p:spPr>
            <p:txBody>
              <a:bodyPr wrap="square" rtlCol="1">
                <a:spAutoFit/>
              </a:bodyPr>
              <a:lstStyle/>
              <a:p>
                <a:pPr algn="l"/>
                <a:r>
                  <a:rPr lang="en-US" sz="2400" dirty="0" smtClean="0">
                    <a:latin typeface="Comic Sans MS" pitchFamily="66" charset="0"/>
                  </a:rPr>
                  <a:t>sin(</a:t>
                </a:r>
                <a14:m>
                  <m:oMath xmlns:m="http://schemas.openxmlformats.org/officeDocument/2006/math">
                    <m:f>
                      <m:fPr>
                        <m:ctrlPr>
                          <a:rPr lang="en-US" sz="3200" i="1" smtClean="0">
                            <a:latin typeface="Cambria Math"/>
                          </a:rPr>
                        </m:ctrlPr>
                      </m:fPr>
                      <m:num>
                        <m:r>
                          <a:rPr lang="en-US" sz="3200" b="0" i="1" smtClean="0">
                            <a:solidFill>
                              <a:schemeClr val="bg1"/>
                            </a:solidFill>
                            <a:latin typeface="Cambria Math"/>
                          </a:rPr>
                          <m:t>1</m:t>
                        </m:r>
                        <m:r>
                          <a:rPr lang="en-US" sz="3200" b="0" i="1" smtClean="0">
                            <a:latin typeface="Cambria Math"/>
                          </a:rPr>
                          <m:t>  </m:t>
                        </m:r>
                      </m:num>
                      <m:den>
                        <m:r>
                          <a:rPr lang="en-US" sz="3200" b="0" i="1" smtClean="0">
                            <a:latin typeface="Cambria Math"/>
                          </a:rPr>
                          <m:t>2</m:t>
                        </m:r>
                      </m:den>
                    </m:f>
                  </m:oMath>
                </a14:m>
                <a:r>
                  <a:rPr lang="en-US" sz="2400" dirty="0" smtClean="0">
                    <a:latin typeface="Comic Sans MS" pitchFamily="66" charset="0"/>
                  </a:rPr>
                  <a:t>+</a:t>
                </a:r>
                <a:r>
                  <a:rPr lang="el-GR" sz="2000" dirty="0" smtClean="0">
                    <a:latin typeface="Comic Sans MS" pitchFamily="66" charset="0"/>
                  </a:rPr>
                  <a:t>θ</a:t>
                </a:r>
                <a:r>
                  <a:rPr lang="en-US" sz="2400" dirty="0" smtClean="0">
                    <a:latin typeface="Comic Sans MS" pitchFamily="66" charset="0"/>
                  </a:rPr>
                  <a:t>)=</a:t>
                </a:r>
                <a:r>
                  <a:rPr lang="en-US" sz="2400" dirty="0" err="1" smtClean="0">
                    <a:latin typeface="Comic Sans MS" pitchFamily="66" charset="0"/>
                  </a:rPr>
                  <a:t>cos</a:t>
                </a:r>
                <a:endParaRPr lang="fa-IR" sz="1600" dirty="0">
                  <a:latin typeface="Comic Sans MS" pitchFamily="66"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43975" y="2261583"/>
                <a:ext cx="2808312" cy="787716"/>
              </a:xfrm>
              <a:prstGeom prst="rect">
                <a:avLst/>
              </a:prstGeom>
              <a:blipFill rotWithShape="1">
                <a:blip r:embed="rId3"/>
                <a:stretch>
                  <a:fillRect l="-3037" b="-775"/>
                </a:stretch>
              </a:blipFill>
            </p:spPr>
            <p:txBody>
              <a:bodyPr/>
              <a:lstStyle/>
              <a:p>
                <a:r>
                  <a:rPr lang="fa-IR">
                    <a:noFill/>
                  </a:rPr>
                  <a:t> </a:t>
                </a:r>
              </a:p>
            </p:txBody>
          </p:sp>
        </mc:Fallback>
      </mc:AlternateContent>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047" y="2405599"/>
            <a:ext cx="259080" cy="268224"/>
          </a:xfrm>
          <a:prstGeom prst="rect">
            <a:avLst/>
          </a:prstGeom>
        </p:spPr>
      </p:pic>
      <p:sp>
        <p:nvSpPr>
          <p:cNvPr id="4" name="TextBox 3"/>
          <p:cNvSpPr txBox="1"/>
          <p:nvPr/>
        </p:nvSpPr>
        <p:spPr>
          <a:xfrm>
            <a:off x="3095903" y="2489157"/>
            <a:ext cx="432048" cy="369332"/>
          </a:xfrm>
          <a:prstGeom prst="rect">
            <a:avLst/>
          </a:prstGeom>
          <a:noFill/>
        </p:spPr>
        <p:txBody>
          <a:bodyPr wrap="square" rtlCol="1">
            <a:spAutoFit/>
          </a:bodyPr>
          <a:lstStyle/>
          <a:p>
            <a:r>
              <a:rPr lang="en-US" dirty="0" err="1">
                <a:latin typeface="Comic Sans MS" pitchFamily="66" charset="0"/>
              </a:rPr>
              <a:t>X</a:t>
            </a:r>
            <a:r>
              <a:rPr lang="en-US" sz="1200" dirty="0" err="1">
                <a:latin typeface="Comic Sans MS" pitchFamily="66" charset="0"/>
              </a:rPr>
              <a:t>p</a:t>
            </a:r>
            <a:endParaRPr lang="fa-IR" dirty="0"/>
          </a:p>
        </p:txBody>
      </p:sp>
      <p:sp>
        <p:nvSpPr>
          <p:cNvPr id="5" name="TextBox 4"/>
          <p:cNvSpPr txBox="1"/>
          <p:nvPr/>
        </p:nvSpPr>
        <p:spPr>
          <a:xfrm>
            <a:off x="4248032" y="3394547"/>
            <a:ext cx="1080120" cy="523220"/>
          </a:xfrm>
          <a:prstGeom prst="rect">
            <a:avLst/>
          </a:prstGeom>
          <a:noFill/>
        </p:spPr>
        <p:txBody>
          <a:bodyPr wrap="square" rtlCol="1">
            <a:spAutoFit/>
          </a:bodyPr>
          <a:lstStyle/>
          <a:p>
            <a:pPr algn="l"/>
            <a:r>
              <a:rPr lang="en-US" sz="2800" dirty="0" smtClean="0">
                <a:latin typeface="Comic Sans MS" pitchFamily="66" charset="0"/>
              </a:rPr>
              <a:t>-cot</a:t>
            </a:r>
            <a:r>
              <a:rPr lang="el-GR" sz="2400" dirty="0" smtClean="0">
                <a:latin typeface="Comic Sans MS" pitchFamily="66" charset="0"/>
              </a:rPr>
              <a:t>θ</a:t>
            </a:r>
            <a:endParaRPr lang="fa-IR" sz="2400" dirty="0">
              <a:latin typeface="Comic Sans MS" pitchFamily="66" charset="0"/>
            </a:endParaRPr>
          </a:p>
        </p:txBody>
      </p:sp>
      <p:sp>
        <p:nvSpPr>
          <p:cNvPr id="13" name="TextBox 12"/>
          <p:cNvSpPr txBox="1"/>
          <p:nvPr/>
        </p:nvSpPr>
        <p:spPr>
          <a:xfrm>
            <a:off x="4248031" y="4349815"/>
            <a:ext cx="1080120" cy="523220"/>
          </a:xfrm>
          <a:prstGeom prst="rect">
            <a:avLst/>
          </a:prstGeom>
          <a:noFill/>
        </p:spPr>
        <p:txBody>
          <a:bodyPr wrap="square" rtlCol="1">
            <a:spAutoFit/>
          </a:bodyPr>
          <a:lstStyle/>
          <a:p>
            <a:pPr algn="l"/>
            <a:r>
              <a:rPr lang="en-US" sz="2800" dirty="0" smtClean="0">
                <a:latin typeface="Comic Sans MS" pitchFamily="66" charset="0"/>
              </a:rPr>
              <a:t>-tan</a:t>
            </a:r>
            <a:r>
              <a:rPr lang="el-GR" sz="2400" dirty="0" smtClean="0">
                <a:latin typeface="Comic Sans MS" pitchFamily="66" charset="0"/>
              </a:rPr>
              <a:t>θ</a:t>
            </a:r>
            <a:endParaRPr lang="fa-IR" sz="2400" dirty="0">
              <a:latin typeface="Comic Sans MS" pitchFamily="66" charset="0"/>
            </a:endParaRPr>
          </a:p>
        </p:txBody>
      </p:sp>
      <p:sp>
        <p:nvSpPr>
          <p:cNvPr id="11" name="TextBox 10"/>
          <p:cNvSpPr txBox="1"/>
          <p:nvPr/>
        </p:nvSpPr>
        <p:spPr>
          <a:xfrm>
            <a:off x="1331640" y="5169386"/>
            <a:ext cx="6624736" cy="707886"/>
          </a:xfrm>
          <a:prstGeom prst="rect">
            <a:avLst/>
          </a:prstGeom>
          <a:noFill/>
        </p:spPr>
        <p:txBody>
          <a:bodyPr wrap="square" rtlCol="1">
            <a:spAutoFit/>
          </a:bodyPr>
          <a:lstStyle/>
          <a:p>
            <a:pPr algn="ctr"/>
            <a:r>
              <a:rPr lang="fa-IR" sz="4000" b="1" dirty="0" smtClean="0">
                <a:solidFill>
                  <a:srgbClr val="FF0000"/>
                </a:solidFill>
                <a:cs typeface="B Zar" pitchFamily="2" charset="-78"/>
              </a:rPr>
              <a:t>در نتیجه داریم...</a:t>
            </a:r>
            <a:endParaRPr lang="fa-IR" sz="4000" b="1" dirty="0">
              <a:solidFill>
                <a:srgbClr val="FF0000"/>
              </a:solidFill>
              <a:cs typeface="B Zar" pitchFamily="2" charset="-78"/>
            </a:endParaRPr>
          </a:p>
        </p:txBody>
      </p:sp>
      <p:sp>
        <p:nvSpPr>
          <p:cNvPr id="15" name="Isosceles Triangle 14"/>
          <p:cNvSpPr/>
          <p:nvPr/>
        </p:nvSpPr>
        <p:spPr>
          <a:xfrm>
            <a:off x="1619672" y="572780"/>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Isosceles Triangle 15"/>
          <p:cNvSpPr/>
          <p:nvPr/>
        </p:nvSpPr>
        <p:spPr>
          <a:xfrm>
            <a:off x="2843808" y="572780"/>
            <a:ext cx="216024" cy="1199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7322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13"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27384"/>
            <a:ext cx="3600400" cy="584775"/>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نسبت های مثلثاتی برخی زوایا</a:t>
            </a:r>
            <a:endParaRPr lang="fa-I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5" t="12064" r="38566" b="10348"/>
          <a:stretch/>
        </p:blipFill>
        <p:spPr bwMode="auto">
          <a:xfrm>
            <a:off x="2159732" y="1268760"/>
            <a:ext cx="482453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807095"/>
            <a:ext cx="7920880" cy="461665"/>
          </a:xfrm>
          <a:prstGeom prst="rect">
            <a:avLst/>
          </a:prstGeom>
          <a:noFill/>
        </p:spPr>
        <p:txBody>
          <a:bodyPr wrap="square" rtlCol="1">
            <a:spAutoFit/>
          </a:bodyPr>
          <a:lstStyle/>
          <a:p>
            <a:pPr algn="ctr"/>
            <a:r>
              <a:rPr lang="fa-IR" sz="2400" b="1" dirty="0" smtClean="0">
                <a:cs typeface="B Zar" pitchFamily="2" charset="-78"/>
              </a:rPr>
              <a:t>نتیجه استدلال صفحه قبل...</a:t>
            </a:r>
            <a:endParaRPr lang="fa-IR" sz="2400" b="1" dirty="0">
              <a:cs typeface="B Zar" pitchFamily="2" charset="-78"/>
            </a:endParaRPr>
          </a:p>
        </p:txBody>
      </p:sp>
    </p:spTree>
    <p:extLst>
      <p:ext uri="{BB962C8B-B14F-4D97-AF65-F5344CB8AC3E}">
        <p14:creationId xmlns:p14="http://schemas.microsoft.com/office/powerpoint/2010/main" val="17322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87198"/>
            <a:ext cx="3096344" cy="707886"/>
          </a:xfrm>
          <a:prstGeom prst="rect">
            <a:avLst/>
          </a:prstGeom>
          <a:noFill/>
        </p:spPr>
        <p:txBody>
          <a:bodyPr wrap="square" rtlCol="1">
            <a:spAutoFit/>
          </a:bodyPr>
          <a:lstStyle/>
          <a:p>
            <a:pPr algn="ctr"/>
            <a:r>
              <a:rPr lang="fa-IR" sz="4000" dirty="0" smtClean="0">
                <a:solidFill>
                  <a:schemeClr val="bg1"/>
                </a:solidFill>
                <a:cs typeface="A EntezareZohoor 1 **" pitchFamily="2" charset="-78"/>
              </a:rPr>
              <a:t>بخش سوم</a:t>
            </a:r>
            <a:endParaRPr lang="fa-IR" sz="4000" dirty="0">
              <a:solidFill>
                <a:schemeClr val="bg1"/>
              </a:solidFill>
              <a:cs typeface="A EntezareZohoor 1 **" pitchFamily="2" charset="-78"/>
            </a:endParaRPr>
          </a:p>
        </p:txBody>
      </p:sp>
      <p:sp>
        <p:nvSpPr>
          <p:cNvPr id="4" name="TextBox 3"/>
          <p:cNvSpPr txBox="1"/>
          <p:nvPr/>
        </p:nvSpPr>
        <p:spPr>
          <a:xfrm>
            <a:off x="683568" y="1916832"/>
            <a:ext cx="7920880" cy="264687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1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Tree>
    <p:extLst>
      <p:ext uri="{BB962C8B-B14F-4D97-AF65-F5344CB8AC3E}">
        <p14:creationId xmlns:p14="http://schemas.microsoft.com/office/powerpoint/2010/main" val="259414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539552" y="836712"/>
            <a:ext cx="7992888" cy="523220"/>
          </a:xfrm>
          <a:prstGeom prst="rect">
            <a:avLst/>
          </a:prstGeom>
          <a:noFill/>
        </p:spPr>
        <p:txBody>
          <a:bodyPr wrap="square" rtlCol="1">
            <a:spAutoFit/>
          </a:bodyPr>
          <a:lstStyle/>
          <a:p>
            <a:pPr algn="ctr"/>
            <a:r>
              <a:rPr lang="fa-IR" sz="2800" dirty="0" smtClean="0">
                <a:cs typeface="B Zar" panose="00000400000000000000" pitchFamily="2" charset="-78"/>
              </a:rPr>
              <a:t>ابتدا جدول زیر را طبق معلومات بخش های دو و سه تکمیل کنید...</a:t>
            </a:r>
            <a:endParaRPr lang="fa-IR" sz="2800" dirty="0">
              <a:cs typeface="B Zar" panose="00000400000000000000" pitchFamily="2" charset="-78"/>
            </a:endParaRPr>
          </a:p>
        </p:txBody>
      </p:sp>
      <p:pic>
        <p:nvPicPr>
          <p:cNvPr id="3" name="Picture 2"/>
          <p:cNvPicPr>
            <a:picLocks noChangeAspect="1"/>
          </p:cNvPicPr>
          <p:nvPr/>
        </p:nvPicPr>
        <p:blipFill rotWithShape="1">
          <a:blip r:embed="rId3"/>
          <a:srcRect l="15708" t="49892" r="20336" b="28155"/>
          <a:stretch/>
        </p:blipFill>
        <p:spPr>
          <a:xfrm>
            <a:off x="467554" y="1412776"/>
            <a:ext cx="8208902" cy="1584176"/>
          </a:xfrm>
          <a:prstGeom prst="rect">
            <a:avLst/>
          </a:prstGeom>
        </p:spPr>
      </p:pic>
      <p:sp>
        <p:nvSpPr>
          <p:cNvPr id="4" name="TextBox 3"/>
          <p:cNvSpPr txBox="1"/>
          <p:nvPr/>
        </p:nvSpPr>
        <p:spPr>
          <a:xfrm>
            <a:off x="3995936" y="2348880"/>
            <a:ext cx="504056" cy="584775"/>
          </a:xfrm>
          <a:prstGeom prst="rect">
            <a:avLst/>
          </a:prstGeom>
          <a:noFill/>
        </p:spPr>
        <p:txBody>
          <a:bodyPr wrap="square" rtlCol="1">
            <a:spAutoFit/>
          </a:bodyPr>
          <a:lstStyle/>
          <a:p>
            <a:pPr algn="ctr"/>
            <a:r>
              <a:rPr lang="fa-IR" sz="3200" dirty="0" smtClean="0">
                <a:cs typeface="B Zar" panose="00000400000000000000" pitchFamily="2" charset="-78"/>
              </a:rPr>
              <a:t>1</a:t>
            </a:r>
            <a:endParaRPr lang="fa-IR" sz="3200" dirty="0">
              <a:cs typeface="B Zar" panose="00000400000000000000" pitchFamily="2" charset="-78"/>
            </a:endParaRPr>
          </a:p>
        </p:txBody>
      </p:sp>
      <mc:AlternateContent xmlns:mc="http://schemas.openxmlformats.org/markup-compatibility/2006" xmlns:a14="http://schemas.microsoft.com/office/drawing/2010/main">
        <mc:Choice Requires="a14">
          <p:sp>
            <p:nvSpPr>
              <p:cNvPr id="6" name="TextBox 5"/>
              <p:cNvSpPr txBox="1"/>
              <p:nvPr/>
            </p:nvSpPr>
            <p:spPr>
              <a:xfrm>
                <a:off x="4716016" y="2149851"/>
                <a:ext cx="504056" cy="783804"/>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f>
                        <m:fPr>
                          <m:ctrlPr>
                            <a:rPr lang="fa-IR" sz="2400" i="1" dirty="0" smtClean="0">
                              <a:latin typeface="Cambria Math"/>
                              <a:cs typeface="B Zar" panose="00000400000000000000" pitchFamily="2" charset="-78"/>
                            </a:rPr>
                          </m:ctrlPr>
                        </m:fPr>
                        <m:num>
                          <m:r>
                            <a:rPr lang="fa-IR" sz="2400" b="0" i="1" dirty="0" smtClean="0">
                              <a:latin typeface="Cambria Math" panose="02040503050406030204" pitchFamily="18" charset="0"/>
                              <a:cs typeface="B Zar" panose="00000400000000000000" pitchFamily="2" charset="-78"/>
                            </a:rPr>
                            <m:t>1</m:t>
                          </m:r>
                        </m:num>
                        <m:den>
                          <m:r>
                            <a:rPr lang="fa-IR" sz="2400" b="0" i="1" dirty="0" smtClean="0">
                              <a:latin typeface="Cambria Math" panose="02040503050406030204" pitchFamily="18" charset="0"/>
                              <a:cs typeface="B Zar" panose="00000400000000000000" pitchFamily="2" charset="-78"/>
                            </a:rPr>
                            <m:t>2</m:t>
                          </m:r>
                        </m:den>
                      </m:f>
                    </m:oMath>
                  </m:oMathPara>
                </a14:m>
                <a:endParaRPr lang="fa-IR" sz="2400" dirty="0">
                  <a:cs typeface="Nazanin" panose="00000400000000000000" pitchFamily="2" charset="-7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716016" y="2149851"/>
                <a:ext cx="504056" cy="783804"/>
              </a:xfrm>
              <a:prstGeom prst="rect">
                <a:avLst/>
              </a:prstGeom>
              <a:blipFill rotWithShape="1">
                <a:blip r:embed="rId4"/>
                <a:stretch>
                  <a:fillRect/>
                </a:stretch>
              </a:blipFill>
            </p:spPr>
            <p:txBody>
              <a:bodyPr/>
              <a:lstStyle/>
              <a:p>
                <a:r>
                  <a:rPr lang="fa-IR">
                    <a:noFill/>
                  </a:rPr>
                  <a:t> </a:t>
                </a:r>
              </a:p>
            </p:txBody>
          </p:sp>
        </mc:Fallback>
      </mc:AlternateContent>
      <p:sp>
        <p:nvSpPr>
          <p:cNvPr id="10" name="TextBox 9"/>
          <p:cNvSpPr txBox="1"/>
          <p:nvPr/>
        </p:nvSpPr>
        <p:spPr>
          <a:xfrm>
            <a:off x="8028374" y="2316741"/>
            <a:ext cx="504056" cy="707886"/>
          </a:xfrm>
          <a:prstGeom prst="rect">
            <a:avLst/>
          </a:prstGeom>
          <a:noFill/>
        </p:spPr>
        <p:txBody>
          <a:bodyPr wrap="square" rtlCol="1">
            <a:spAutoFit/>
          </a:bodyPr>
          <a:lstStyle/>
          <a:p>
            <a:pPr algn="ctr"/>
            <a:r>
              <a:rPr lang="fa-IR" sz="4000" dirty="0" smtClean="0">
                <a:cs typeface="B Zar" panose="00000400000000000000" pitchFamily="2" charset="-78"/>
              </a:rPr>
              <a:t>0</a:t>
            </a:r>
            <a:endParaRPr lang="fa-IR" sz="4000" dirty="0">
              <a:cs typeface="B Zar" panose="00000400000000000000" pitchFamily="2" charset="-78"/>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628800"/>
            <a:ext cx="290991" cy="301261"/>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5940152" y="2141140"/>
                <a:ext cx="720080" cy="783804"/>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f>
                        <m:fPr>
                          <m:ctrlPr>
                            <a:rPr lang="fa-IR" sz="2400" i="1" dirty="0" smtClean="0">
                              <a:latin typeface="Cambria Math"/>
                              <a:cs typeface="B Zar" panose="00000400000000000000" pitchFamily="2" charset="-78"/>
                            </a:rPr>
                          </m:ctrlPr>
                        </m:fPr>
                        <m:num>
                          <m:r>
                            <a:rPr lang="fa-IR" sz="2400" b="0" i="1" dirty="0" smtClean="0">
                              <a:latin typeface="Cambria Math" panose="02040503050406030204" pitchFamily="18" charset="0"/>
                              <a:cs typeface="B Zar" panose="00000400000000000000" pitchFamily="2" charset="-78"/>
                            </a:rPr>
                            <m:t>−</m:t>
                          </m:r>
                          <m:r>
                            <a:rPr lang="fa-IR" sz="2400" b="0" i="1" dirty="0" smtClean="0">
                              <a:latin typeface="Cambria Math" panose="02040503050406030204" pitchFamily="18" charset="0"/>
                              <a:cs typeface="B Zar" panose="00000400000000000000" pitchFamily="2" charset="-78"/>
                            </a:rPr>
                            <m:t>1</m:t>
                          </m:r>
                        </m:num>
                        <m:den>
                          <m:r>
                            <a:rPr lang="fa-IR" sz="2400" b="0" i="1" dirty="0" smtClean="0">
                              <a:latin typeface="Cambria Math" panose="02040503050406030204" pitchFamily="18" charset="0"/>
                              <a:cs typeface="B Zar" panose="00000400000000000000" pitchFamily="2" charset="-78"/>
                            </a:rPr>
                            <m:t>2</m:t>
                          </m:r>
                        </m:den>
                      </m:f>
                    </m:oMath>
                  </m:oMathPara>
                </a14:m>
                <a:endParaRPr lang="fa-IR" sz="2400" dirty="0">
                  <a:cs typeface="Nazanin" panose="00000400000000000000" pitchFamily="2" charset="-78"/>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940152" y="2141140"/>
                <a:ext cx="720080" cy="783804"/>
              </a:xfrm>
              <a:prstGeom prst="rect">
                <a:avLst/>
              </a:prstGeom>
              <a:blipFill rotWithShape="1">
                <a:blip r:embed="rId6"/>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308304" y="2171188"/>
                <a:ext cx="720080" cy="783804"/>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f>
                        <m:fPr>
                          <m:ctrlPr>
                            <a:rPr lang="fa-IR" sz="2400" i="1" dirty="0" smtClean="0">
                              <a:latin typeface="Cambria Math"/>
                              <a:cs typeface="B Zar" panose="00000400000000000000" pitchFamily="2" charset="-78"/>
                            </a:rPr>
                          </m:ctrlPr>
                        </m:fPr>
                        <m:num>
                          <m:r>
                            <a:rPr lang="fa-IR" sz="2400" b="0" i="1" dirty="0" smtClean="0">
                              <a:latin typeface="Cambria Math" panose="02040503050406030204" pitchFamily="18" charset="0"/>
                              <a:cs typeface="B Zar" panose="00000400000000000000" pitchFamily="2" charset="-78"/>
                            </a:rPr>
                            <m:t>−</m:t>
                          </m:r>
                          <m:r>
                            <a:rPr lang="fa-IR" sz="2400" b="0" i="1" dirty="0" smtClean="0">
                              <a:latin typeface="Cambria Math" panose="02040503050406030204" pitchFamily="18" charset="0"/>
                              <a:cs typeface="B Zar" panose="00000400000000000000" pitchFamily="2" charset="-78"/>
                            </a:rPr>
                            <m:t>1</m:t>
                          </m:r>
                        </m:num>
                        <m:den>
                          <m:r>
                            <a:rPr lang="fa-IR" sz="2400" b="0" i="1" dirty="0" smtClean="0">
                              <a:latin typeface="Cambria Math" panose="02040503050406030204" pitchFamily="18" charset="0"/>
                              <a:cs typeface="B Zar" panose="00000400000000000000" pitchFamily="2" charset="-78"/>
                            </a:rPr>
                            <m:t>2</m:t>
                          </m:r>
                        </m:den>
                      </m:f>
                    </m:oMath>
                  </m:oMathPara>
                </a14:m>
                <a:endParaRPr lang="fa-IR" sz="2400" dirty="0">
                  <a:cs typeface="Nazanin" panose="00000400000000000000" pitchFamily="2" charset="-7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308304" y="2171188"/>
                <a:ext cx="720080" cy="783804"/>
              </a:xfrm>
              <a:prstGeom prst="rect">
                <a:avLst/>
              </a:prstGeom>
              <a:blipFill rotWithShape="1">
                <a:blip r:embed="rId7"/>
                <a:stretch>
                  <a:fillRect/>
                </a:stretch>
              </a:blipFill>
            </p:spPr>
            <p:txBody>
              <a:bodyPr/>
              <a:lstStyle/>
              <a:p>
                <a:r>
                  <a:rPr lang="fa-IR">
                    <a:noFill/>
                  </a:rPr>
                  <a:t> </a:t>
                </a:r>
              </a:p>
            </p:txBody>
          </p:sp>
        </mc:Fallback>
      </mc:AlternateContent>
      <p:sp>
        <p:nvSpPr>
          <p:cNvPr id="14" name="TextBox 13"/>
          <p:cNvSpPr txBox="1"/>
          <p:nvPr/>
        </p:nvSpPr>
        <p:spPr>
          <a:xfrm>
            <a:off x="539552" y="3024627"/>
            <a:ext cx="7992888" cy="461665"/>
          </a:xfrm>
          <a:prstGeom prst="rect">
            <a:avLst/>
          </a:prstGeom>
          <a:noFill/>
        </p:spPr>
        <p:txBody>
          <a:bodyPr wrap="square" rtlCol="1">
            <a:spAutoFit/>
          </a:bodyPr>
          <a:lstStyle/>
          <a:p>
            <a:r>
              <a:rPr lang="fa-IR" sz="2400" dirty="0" smtClean="0">
                <a:cs typeface="B Zar" panose="00000400000000000000" pitchFamily="2" charset="-78"/>
              </a:rPr>
              <a:t>حال طبق جدول بالا ، جدول را بر حسب </a:t>
            </a:r>
            <a:r>
              <a:rPr lang="en-US" sz="2400" dirty="0" smtClean="0">
                <a:latin typeface="Comic Sans MS" panose="030F0702030302020204" pitchFamily="66" charset="0"/>
                <a:cs typeface="B Zar" panose="00000400000000000000" pitchFamily="2" charset="-78"/>
              </a:rPr>
              <a:t>x</a:t>
            </a:r>
            <a:r>
              <a:rPr lang="fa-IR" sz="2400" dirty="0" smtClean="0">
                <a:latin typeface="Comic Sans MS" panose="030F0702030302020204" pitchFamily="66" charset="0"/>
                <a:cs typeface="B Zar" panose="00000400000000000000" pitchFamily="2" charset="-78"/>
              </a:rPr>
              <a:t> </a:t>
            </a:r>
            <a:r>
              <a:rPr lang="fa-IR" sz="2400" dirty="0" smtClean="0">
                <a:cs typeface="B Zar" panose="00000400000000000000" pitchFamily="2" charset="-78"/>
              </a:rPr>
              <a:t>و </a:t>
            </a:r>
            <a:r>
              <a:rPr lang="en-US" sz="2400" dirty="0" smtClean="0">
                <a:latin typeface="Comic Sans MS" panose="030F0702030302020204" pitchFamily="66" charset="0"/>
                <a:cs typeface="B Zar" panose="00000400000000000000" pitchFamily="2" charset="-78"/>
              </a:rPr>
              <a:t>y</a:t>
            </a:r>
            <a:r>
              <a:rPr lang="fa-IR" sz="2400" dirty="0" smtClean="0">
                <a:cs typeface="B Zar" panose="00000400000000000000" pitchFamily="2" charset="-78"/>
              </a:rPr>
              <a:t> بر روی صفحه مختصات رسم می کنیم</a:t>
            </a:r>
            <a:endParaRPr lang="fa-IR" sz="2400" dirty="0">
              <a:cs typeface="B Zar" panose="00000400000000000000" pitchFamily="2" charset="-78"/>
            </a:endParaRPr>
          </a:p>
        </p:txBody>
      </p:sp>
      <p:grpSp>
        <p:nvGrpSpPr>
          <p:cNvPr id="29" name="Group 28"/>
          <p:cNvGrpSpPr/>
          <p:nvPr/>
        </p:nvGrpSpPr>
        <p:grpSpPr>
          <a:xfrm>
            <a:off x="679056" y="3356992"/>
            <a:ext cx="7493344" cy="3079457"/>
            <a:chOff x="679056" y="3356992"/>
            <a:chExt cx="7493344" cy="3079457"/>
          </a:xfrm>
        </p:grpSpPr>
        <p:pic>
          <p:nvPicPr>
            <p:cNvPr id="15" name="Picture 14"/>
            <p:cNvPicPr>
              <a:picLocks noChangeAspect="1"/>
            </p:cNvPicPr>
            <p:nvPr/>
          </p:nvPicPr>
          <p:blipFill rotWithShape="1">
            <a:blip r:embed="rId8"/>
            <a:srcRect l="15646" t="39031" r="21401" b="14953"/>
            <a:stretch/>
          </p:blipFill>
          <p:spPr>
            <a:xfrm>
              <a:off x="679056" y="3356992"/>
              <a:ext cx="7493344" cy="3079457"/>
            </a:xfrm>
            <a:prstGeom prst="rect">
              <a:avLst/>
            </a:prstGeom>
          </p:spPr>
        </p:pic>
        <p:sp>
          <p:nvSpPr>
            <p:cNvPr id="16" name="Oval 15"/>
            <p:cNvSpPr/>
            <p:nvPr/>
          </p:nvSpPr>
          <p:spPr>
            <a:xfrm>
              <a:off x="2843808" y="4005064"/>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Oval 16"/>
            <p:cNvSpPr/>
            <p:nvPr/>
          </p:nvSpPr>
          <p:spPr>
            <a:xfrm>
              <a:off x="3419872" y="4149080"/>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Oval 17"/>
            <p:cNvSpPr/>
            <p:nvPr/>
          </p:nvSpPr>
          <p:spPr>
            <a:xfrm>
              <a:off x="3851920" y="4437112"/>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Oval 18"/>
            <p:cNvSpPr/>
            <p:nvPr/>
          </p:nvSpPr>
          <p:spPr>
            <a:xfrm>
              <a:off x="4788024" y="5517232"/>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Oval 20"/>
            <p:cNvSpPr/>
            <p:nvPr/>
          </p:nvSpPr>
          <p:spPr>
            <a:xfrm>
              <a:off x="5724128" y="5877272"/>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Oval 21"/>
            <p:cNvSpPr/>
            <p:nvPr/>
          </p:nvSpPr>
          <p:spPr>
            <a:xfrm>
              <a:off x="6660232" y="5445224"/>
              <a:ext cx="72008" cy="72008"/>
            </a:xfrm>
            <a:prstGeom prst="ellips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41615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395536" y="764704"/>
            <a:ext cx="8136904" cy="954107"/>
          </a:xfrm>
          <a:prstGeom prst="rect">
            <a:avLst/>
          </a:prstGeom>
          <a:noFill/>
        </p:spPr>
        <p:txBody>
          <a:bodyPr wrap="square" rtlCol="1">
            <a:spAutoFit/>
          </a:bodyPr>
          <a:lstStyle/>
          <a:p>
            <a:pPr algn="ctr"/>
            <a:r>
              <a:rPr lang="fa-IR" sz="2800" dirty="0" smtClean="0">
                <a:solidFill>
                  <a:srgbClr val="00B0F0"/>
                </a:solidFill>
                <a:cs typeface="B Zar" panose="00000400000000000000" pitchFamily="2" charset="-78"/>
              </a:rPr>
              <a:t>درسته که اسم عجیب و غریبی داره ولی ما تو صفحه قبل به سادگی</a:t>
            </a:r>
          </a:p>
          <a:p>
            <a:pPr algn="ctr"/>
            <a:r>
              <a:rPr lang="fa-IR" sz="2800" dirty="0" smtClean="0">
                <a:solidFill>
                  <a:srgbClr val="00B0F0"/>
                </a:solidFill>
                <a:cs typeface="B Zar" panose="00000400000000000000" pitchFamily="2" charset="-78"/>
              </a:rPr>
              <a:t>یک تابع سینوسی را رسم کردیم!!!</a:t>
            </a:r>
          </a:p>
        </p:txBody>
      </p:sp>
      <p:sp>
        <p:nvSpPr>
          <p:cNvPr id="4" name="TextBox 3"/>
          <p:cNvSpPr txBox="1"/>
          <p:nvPr/>
        </p:nvSpPr>
        <p:spPr>
          <a:xfrm>
            <a:off x="755576" y="1753652"/>
            <a:ext cx="7776864" cy="523220"/>
          </a:xfrm>
          <a:prstGeom prst="rect">
            <a:avLst/>
          </a:prstGeom>
          <a:noFill/>
        </p:spPr>
        <p:txBody>
          <a:bodyPr wrap="square" rtlCol="1">
            <a:spAutoFit/>
          </a:bodyPr>
          <a:lstStyle/>
          <a:p>
            <a:pPr algn="ctr"/>
            <a:r>
              <a:rPr lang="fa-IR" sz="2800" dirty="0" smtClean="0">
                <a:cs typeface="B Zar" panose="00000400000000000000" pitchFamily="2" charset="-78"/>
              </a:rPr>
              <a:t>تابع های </a:t>
            </a:r>
            <a:r>
              <a:rPr lang="en-US" sz="2400" dirty="0" smtClean="0">
                <a:latin typeface="Comic Sans MS" panose="030F0702030302020204" pitchFamily="66" charset="0"/>
                <a:cs typeface="B Zar" panose="00000400000000000000" pitchFamily="2" charset="-78"/>
              </a:rPr>
              <a:t>y=</a:t>
            </a:r>
            <a:r>
              <a:rPr lang="en-US" sz="2400" dirty="0" err="1" smtClean="0">
                <a:latin typeface="Comic Sans MS" panose="030F0702030302020204" pitchFamily="66" charset="0"/>
                <a:cs typeface="B Zar" panose="00000400000000000000" pitchFamily="2" charset="-78"/>
              </a:rPr>
              <a:t>sinx</a:t>
            </a:r>
            <a:r>
              <a:rPr lang="en-US" sz="2400" dirty="0" smtClean="0">
                <a:cs typeface="B Zar" panose="00000400000000000000" pitchFamily="2" charset="-78"/>
              </a:rPr>
              <a:t> </a:t>
            </a:r>
            <a:r>
              <a:rPr lang="fa-IR" sz="2800" dirty="0" smtClean="0">
                <a:cs typeface="B Zar" panose="00000400000000000000" pitchFamily="2" charset="-78"/>
              </a:rPr>
              <a:t>  و </a:t>
            </a:r>
            <a:r>
              <a:rPr lang="en-US" sz="2400" dirty="0" smtClean="0">
                <a:latin typeface="Comic Sans MS" panose="030F0702030302020204" pitchFamily="66" charset="0"/>
                <a:cs typeface="B Zar" panose="00000400000000000000" pitchFamily="2" charset="-78"/>
              </a:rPr>
              <a:t>y=</a:t>
            </a:r>
            <a:r>
              <a:rPr lang="en-US" sz="2400" dirty="0" err="1" smtClean="0">
                <a:latin typeface="Comic Sans MS" panose="030F0702030302020204" pitchFamily="66" charset="0"/>
                <a:cs typeface="B Zar" panose="00000400000000000000" pitchFamily="2" charset="-78"/>
              </a:rPr>
              <a:t>cosx</a:t>
            </a:r>
            <a:r>
              <a:rPr lang="fa-IR" sz="2800" dirty="0" smtClean="0">
                <a:cs typeface="B Zar" panose="00000400000000000000" pitchFamily="2" charset="-78"/>
              </a:rPr>
              <a:t> را توابع مثلثاتی می نامند.</a:t>
            </a:r>
          </a:p>
        </p:txBody>
      </p:sp>
      <p:sp>
        <p:nvSpPr>
          <p:cNvPr id="6" name="TextBox 5"/>
          <p:cNvSpPr txBox="1"/>
          <p:nvPr/>
        </p:nvSpPr>
        <p:spPr>
          <a:xfrm>
            <a:off x="467544" y="2348880"/>
            <a:ext cx="8208912" cy="830997"/>
          </a:xfrm>
          <a:prstGeom prst="rect">
            <a:avLst/>
          </a:prstGeom>
          <a:noFill/>
        </p:spPr>
        <p:txBody>
          <a:bodyPr wrap="square" rtlCol="1">
            <a:spAutoFit/>
          </a:bodyPr>
          <a:lstStyle/>
          <a:p>
            <a:pPr algn="ctr"/>
            <a:r>
              <a:rPr lang="fa-IR" sz="2400" dirty="0" smtClean="0">
                <a:cs typeface="B Zar" panose="00000400000000000000" pitchFamily="2" charset="-78"/>
              </a:rPr>
              <a:t>هر وقت اسمی از یک تابع می آید به دنبال آن برای ما سوال هایی در رابطه با دامنه و برد این توابع ایجاد می شود...</a:t>
            </a:r>
          </a:p>
        </p:txBody>
      </p:sp>
      <p:sp>
        <p:nvSpPr>
          <p:cNvPr id="7" name="TextBox 6"/>
          <p:cNvSpPr txBox="1"/>
          <p:nvPr/>
        </p:nvSpPr>
        <p:spPr>
          <a:xfrm>
            <a:off x="719572" y="5598532"/>
            <a:ext cx="7704856" cy="461665"/>
          </a:xfrm>
          <a:prstGeom prst="rect">
            <a:avLst/>
          </a:prstGeom>
          <a:noFill/>
        </p:spPr>
        <p:txBody>
          <a:bodyPr wrap="square" rtlCol="1">
            <a:spAutoFit/>
          </a:bodyPr>
          <a:lstStyle/>
          <a:p>
            <a:pPr algn="ctr"/>
            <a:r>
              <a:rPr lang="fa-IR" sz="2400" b="1" dirty="0" smtClean="0">
                <a:solidFill>
                  <a:srgbClr val="FF0000"/>
                </a:solidFill>
                <a:cs typeface="B Zar" panose="00000400000000000000" pitchFamily="2" charset="-78"/>
              </a:rPr>
              <a:t>تو صفحه های بعد چند تا نکته جالب رو در مورد این توابع می بینید...</a:t>
            </a:r>
            <a:endParaRPr lang="fa-IR" sz="2400" b="1" dirty="0">
              <a:solidFill>
                <a:srgbClr val="FF0000"/>
              </a:solidFill>
              <a:cs typeface="B Zar" panose="00000400000000000000" pitchFamily="2" charset="-78"/>
            </a:endParaRPr>
          </a:p>
        </p:txBody>
      </p:sp>
      <p:sp>
        <p:nvSpPr>
          <p:cNvPr id="8" name="TextBox 7"/>
          <p:cNvSpPr txBox="1"/>
          <p:nvPr/>
        </p:nvSpPr>
        <p:spPr>
          <a:xfrm>
            <a:off x="467544" y="3308791"/>
            <a:ext cx="8208912" cy="1200329"/>
          </a:xfrm>
          <a:prstGeom prst="rect">
            <a:avLst/>
          </a:prstGeom>
          <a:noFill/>
        </p:spPr>
        <p:txBody>
          <a:bodyPr wrap="square" rtlCol="1">
            <a:spAutoFit/>
          </a:bodyPr>
          <a:lstStyle/>
          <a:p>
            <a:r>
              <a:rPr lang="fa-IR" sz="2400" dirty="0">
                <a:cs typeface="B Zar" panose="00000400000000000000" pitchFamily="2" charset="-78"/>
              </a:rPr>
              <a:t>* دامنه توابع مثلثاتی اعداد حقیقی می باشد! </a:t>
            </a:r>
            <a:r>
              <a:rPr lang="fa-IR" sz="2400" dirty="0">
                <a:solidFill>
                  <a:srgbClr val="00B0F0"/>
                </a:solidFill>
                <a:cs typeface="B Zar" panose="00000400000000000000" pitchFamily="2" charset="-78"/>
              </a:rPr>
              <a:t>(اگر به دایره مثلثاتی هم نگاه کنیم همون طور که گفتیم ما می تونیم به تعداد بی نهایت در این دایره بچرخیم و بی نهایت زاویه بر حسب درجه و رادیان را بررسی کنیم</a:t>
            </a:r>
            <a:r>
              <a:rPr lang="fa-IR" sz="2400" dirty="0" smtClean="0">
                <a:solidFill>
                  <a:srgbClr val="00B0F0"/>
                </a:solidFill>
                <a:cs typeface="B Zar" panose="00000400000000000000" pitchFamily="2" charset="-78"/>
              </a:rPr>
              <a:t>...)</a:t>
            </a:r>
            <a:endParaRPr lang="fa-IR" sz="2400" dirty="0">
              <a:solidFill>
                <a:srgbClr val="00B0F0"/>
              </a:solidFill>
              <a:cs typeface="B Zar" panose="00000400000000000000" pitchFamily="2" charset="-78"/>
            </a:endParaRPr>
          </a:p>
        </p:txBody>
      </p:sp>
      <p:sp>
        <p:nvSpPr>
          <p:cNvPr id="9" name="TextBox 8"/>
          <p:cNvSpPr txBox="1"/>
          <p:nvPr/>
        </p:nvSpPr>
        <p:spPr>
          <a:xfrm>
            <a:off x="467544" y="4398203"/>
            <a:ext cx="8208912" cy="830997"/>
          </a:xfrm>
          <a:prstGeom prst="rect">
            <a:avLst/>
          </a:prstGeom>
          <a:noFill/>
        </p:spPr>
        <p:txBody>
          <a:bodyPr wrap="square" rtlCol="1">
            <a:spAutoFit/>
          </a:bodyPr>
          <a:lstStyle/>
          <a:p>
            <a:r>
              <a:rPr lang="fa-IR" sz="2400" dirty="0">
                <a:cs typeface="B Zar" panose="00000400000000000000" pitchFamily="2" charset="-78"/>
              </a:rPr>
              <a:t>* برد این توابع بازه [1،1-] می باشد! </a:t>
            </a:r>
            <a:r>
              <a:rPr lang="fa-IR" sz="2400" dirty="0">
                <a:solidFill>
                  <a:srgbClr val="00B0F0"/>
                </a:solidFill>
                <a:cs typeface="B Zar" panose="00000400000000000000" pitchFamily="2" charset="-78"/>
              </a:rPr>
              <a:t>(برد رو هم اگه تو دایره مثلثاتی نگاه کنیم ، می بینیم بازه سینسوس و کسینوس زاویه های مختلف تو بازه ی [1،1-] هستش</a:t>
            </a:r>
            <a:r>
              <a:rPr lang="fa-IR" sz="2400" dirty="0" smtClean="0">
                <a:solidFill>
                  <a:srgbClr val="00B0F0"/>
                </a:solidFill>
                <a:cs typeface="B Zar" panose="00000400000000000000" pitchFamily="2" charset="-78"/>
              </a:rPr>
              <a:t>...)</a:t>
            </a:r>
            <a:endParaRPr lang="fa-IR" sz="2400" dirty="0">
              <a:solidFill>
                <a:srgbClr val="00B0F0"/>
              </a:solidFill>
              <a:cs typeface="B Zar" panose="00000400000000000000" pitchFamily="2" charset="-78"/>
            </a:endParaRPr>
          </a:p>
        </p:txBody>
      </p:sp>
    </p:spTree>
    <p:extLst>
      <p:ext uri="{BB962C8B-B14F-4D97-AF65-F5344CB8AC3E}">
        <p14:creationId xmlns:p14="http://schemas.microsoft.com/office/powerpoint/2010/main" val="83207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5" name="TextBox 4"/>
          <p:cNvSpPr txBox="1"/>
          <p:nvPr/>
        </p:nvSpPr>
        <p:spPr>
          <a:xfrm>
            <a:off x="1547664" y="764704"/>
            <a:ext cx="6264696" cy="646331"/>
          </a:xfrm>
          <a:prstGeom prst="rect">
            <a:avLst/>
          </a:prstGeom>
          <a:noFill/>
        </p:spPr>
        <p:txBody>
          <a:bodyPr wrap="square" rtlCol="1">
            <a:spAutoFit/>
          </a:bodyPr>
          <a:lstStyle/>
          <a:p>
            <a:pPr algn="ctr"/>
            <a:r>
              <a:rPr lang="fa-IR" sz="3600" dirty="0" smtClean="0">
                <a:solidFill>
                  <a:srgbClr val="FF0000"/>
                </a:solidFill>
                <a:cs typeface="B Zar" pitchFamily="2" charset="-78"/>
              </a:rPr>
              <a:t>لطفاً فیلم را به دقت مشاهده کنید ...</a:t>
            </a:r>
            <a:endParaRPr lang="fa-IR" sz="3600" dirty="0">
              <a:solidFill>
                <a:srgbClr val="FF0000"/>
              </a:solidFill>
              <a:cs typeface="B Zar" pitchFamily="2" charset="-78"/>
            </a:endParaRPr>
          </a:p>
        </p:txBody>
      </p:sp>
      <p:pic>
        <p:nvPicPr>
          <p:cNvPr id="7" name="Untitl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2" y="1340768"/>
            <a:ext cx="8064896" cy="5040560"/>
          </a:xfrm>
          <a:prstGeom prst="rect">
            <a:avLst/>
          </a:prstGeom>
        </p:spPr>
      </p:pic>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3203848" y="764704"/>
            <a:ext cx="5328592" cy="523220"/>
          </a:xfrm>
          <a:prstGeom prst="rect">
            <a:avLst/>
          </a:prstGeom>
          <a:noFill/>
        </p:spPr>
        <p:txBody>
          <a:bodyPr wrap="square" rtlCol="1">
            <a:spAutoFit/>
          </a:bodyPr>
          <a:lstStyle/>
          <a:p>
            <a:r>
              <a:rPr lang="fa-IR" sz="2800" dirty="0" smtClean="0">
                <a:cs typeface="B Zar" panose="00000400000000000000" pitchFamily="2" charset="-78"/>
              </a:rPr>
              <a:t>نکاتی کوتاه در رابطه با توابع مثلثاتی:</a:t>
            </a:r>
            <a:endParaRPr lang="fa-IR" sz="2800" dirty="0">
              <a:cs typeface="B Zar" panose="00000400000000000000" pitchFamily="2" charset="-78"/>
            </a:endParaRPr>
          </a:p>
        </p:txBody>
      </p:sp>
      <p:sp>
        <p:nvSpPr>
          <p:cNvPr id="4" name="TextBox 3"/>
          <p:cNvSpPr txBox="1"/>
          <p:nvPr/>
        </p:nvSpPr>
        <p:spPr>
          <a:xfrm>
            <a:off x="539552" y="1287924"/>
            <a:ext cx="8136904" cy="800219"/>
          </a:xfrm>
          <a:prstGeom prst="rect">
            <a:avLst/>
          </a:prstGeom>
          <a:noFill/>
        </p:spPr>
        <p:txBody>
          <a:bodyPr wrap="square" rtlCol="1">
            <a:spAutoFit/>
          </a:bodyPr>
          <a:lstStyle/>
          <a:p>
            <a:r>
              <a:rPr lang="fa-IR" sz="2300" dirty="0" smtClean="0">
                <a:solidFill>
                  <a:srgbClr val="00B0F0"/>
                </a:solidFill>
                <a:cs typeface="B Zar" panose="00000400000000000000" pitchFamily="2" charset="-78"/>
              </a:rPr>
              <a:t>*اگه تو سوالی به عبارت موج سینوسی یا کسینوسی برخورد کردید فکر نکنید چیز عجیبیه!</a:t>
            </a:r>
          </a:p>
          <a:p>
            <a:r>
              <a:rPr lang="fa-IR" sz="2300" dirty="0" smtClean="0">
                <a:solidFill>
                  <a:srgbClr val="00B0F0"/>
                </a:solidFill>
                <a:cs typeface="B Zar" panose="00000400000000000000" pitchFamily="2" charset="-78"/>
              </a:rPr>
              <a:t>بعضی وقتا به تابع </a:t>
            </a:r>
            <a:r>
              <a:rPr lang="en-US" sz="2300" dirty="0" smtClean="0">
                <a:solidFill>
                  <a:srgbClr val="00B0F0"/>
                </a:solidFill>
                <a:latin typeface="Comic Sans MS" panose="030F0702030302020204" pitchFamily="66" charset="0"/>
                <a:cs typeface="B Zar" panose="00000400000000000000" pitchFamily="2" charset="-78"/>
              </a:rPr>
              <a:t>y=</a:t>
            </a:r>
            <a:r>
              <a:rPr lang="en-US" sz="2300" dirty="0" err="1" smtClean="0">
                <a:solidFill>
                  <a:srgbClr val="00B0F0"/>
                </a:solidFill>
                <a:latin typeface="Comic Sans MS" panose="030F0702030302020204" pitchFamily="66" charset="0"/>
                <a:cs typeface="B Zar" panose="00000400000000000000" pitchFamily="2" charset="-78"/>
              </a:rPr>
              <a:t>sinx</a:t>
            </a:r>
            <a:r>
              <a:rPr lang="fa-IR" sz="2300" dirty="0" smtClean="0">
                <a:solidFill>
                  <a:srgbClr val="00B0F0"/>
                </a:solidFill>
                <a:cs typeface="B Zar" panose="00000400000000000000" pitchFamily="2" charset="-78"/>
              </a:rPr>
              <a:t> موج سینوسی و به تابع </a:t>
            </a:r>
            <a:r>
              <a:rPr lang="en-US" sz="2300" dirty="0" smtClean="0">
                <a:solidFill>
                  <a:srgbClr val="00B0F0"/>
                </a:solidFill>
                <a:latin typeface="Comic Sans MS" panose="030F0702030302020204" pitchFamily="66" charset="0"/>
                <a:cs typeface="B Zar" panose="00000400000000000000" pitchFamily="2" charset="-78"/>
              </a:rPr>
              <a:t>y=</a:t>
            </a:r>
            <a:r>
              <a:rPr lang="en-US" sz="2300" dirty="0" err="1" smtClean="0">
                <a:solidFill>
                  <a:srgbClr val="00B0F0"/>
                </a:solidFill>
                <a:latin typeface="Comic Sans MS" panose="030F0702030302020204" pitchFamily="66" charset="0"/>
                <a:cs typeface="B Zar" panose="00000400000000000000" pitchFamily="2" charset="-78"/>
              </a:rPr>
              <a:t>cosx</a:t>
            </a:r>
            <a:r>
              <a:rPr lang="fa-IR" sz="2300" dirty="0" smtClean="0">
                <a:solidFill>
                  <a:srgbClr val="00B0F0"/>
                </a:solidFill>
                <a:cs typeface="B Zar" panose="00000400000000000000" pitchFamily="2" charset="-78"/>
              </a:rPr>
              <a:t> موج کسینوسی میگن!!!</a:t>
            </a:r>
            <a:endParaRPr lang="fa-IR" sz="2300" dirty="0">
              <a:solidFill>
                <a:srgbClr val="00B0F0"/>
              </a:solidFill>
              <a:cs typeface="B Zar" panose="00000400000000000000" pitchFamily="2" charset="-78"/>
            </a:endParaRPr>
          </a:p>
        </p:txBody>
      </p:sp>
      <p:sp>
        <p:nvSpPr>
          <p:cNvPr id="5" name="TextBox 4"/>
          <p:cNvSpPr txBox="1"/>
          <p:nvPr/>
        </p:nvSpPr>
        <p:spPr>
          <a:xfrm>
            <a:off x="1691680" y="2228671"/>
            <a:ext cx="6984776" cy="1200329"/>
          </a:xfrm>
          <a:prstGeom prst="rect">
            <a:avLst/>
          </a:prstGeom>
          <a:noFill/>
        </p:spPr>
        <p:txBody>
          <a:bodyPr wrap="square" rtlCol="1">
            <a:spAutoFit/>
          </a:bodyPr>
          <a:lstStyle/>
          <a:p>
            <a:r>
              <a:rPr lang="en-US" sz="2400" dirty="0" smtClean="0">
                <a:solidFill>
                  <a:srgbClr val="00B0F0"/>
                </a:solidFill>
                <a:latin typeface="Comic Sans MS" panose="030F0702030302020204" pitchFamily="66" charset="0"/>
                <a:cs typeface="B Zar" panose="00000400000000000000" pitchFamily="2" charset="-78"/>
              </a:rPr>
              <a:t>Sin2</a:t>
            </a:r>
            <a:r>
              <a:rPr lang="en-US" sz="2400" dirty="0" smtClean="0">
                <a:solidFill>
                  <a:srgbClr val="00B0F0"/>
                </a:solidFill>
                <a:cs typeface="B Zar" panose="00000400000000000000" pitchFamily="2" charset="-78"/>
              </a:rPr>
              <a:t> *</a:t>
            </a:r>
            <a:r>
              <a:rPr lang="fa-IR" sz="2400" dirty="0" smtClean="0">
                <a:solidFill>
                  <a:srgbClr val="00B0F0"/>
                </a:solidFill>
                <a:cs typeface="B Zar" panose="00000400000000000000" pitchFamily="2" charset="-78"/>
              </a:rPr>
              <a:t> با </a:t>
            </a:r>
            <a:r>
              <a:rPr lang="en-US" sz="2400" dirty="0" smtClean="0">
                <a:solidFill>
                  <a:srgbClr val="00B0F0"/>
                </a:solidFill>
                <a:latin typeface="Comic Sans MS" panose="030F0702030302020204" pitchFamily="66" charset="0"/>
                <a:cs typeface="B Zar" panose="00000400000000000000" pitchFamily="2" charset="-78"/>
              </a:rPr>
              <a:t>sin2°</a:t>
            </a:r>
            <a:r>
              <a:rPr lang="fa-IR" sz="2400" dirty="0" smtClean="0">
                <a:solidFill>
                  <a:srgbClr val="00B0F0"/>
                </a:solidFill>
                <a:latin typeface="Comic Sans MS" panose="030F0702030302020204" pitchFamily="66" charset="0"/>
                <a:cs typeface="B Zar" panose="00000400000000000000" pitchFamily="2" charset="-78"/>
              </a:rPr>
              <a:t> </a:t>
            </a:r>
            <a:r>
              <a:rPr lang="fa-IR" sz="2400" dirty="0" smtClean="0">
                <a:solidFill>
                  <a:srgbClr val="00B0F0"/>
                </a:solidFill>
                <a:cs typeface="B Zar" panose="00000400000000000000" pitchFamily="2" charset="-78"/>
              </a:rPr>
              <a:t>بر خلاف تصور ما خیلی تفاوت داره!</a:t>
            </a:r>
          </a:p>
          <a:p>
            <a:r>
              <a:rPr lang="en-US" sz="2400" dirty="0" smtClean="0">
                <a:solidFill>
                  <a:srgbClr val="00B0F0"/>
                </a:solidFill>
                <a:latin typeface="Comic Sans MS" panose="030F0702030302020204" pitchFamily="66" charset="0"/>
                <a:cs typeface="B Zar" panose="00000400000000000000" pitchFamily="2" charset="-78"/>
              </a:rPr>
              <a:t>Sin2</a:t>
            </a:r>
            <a:r>
              <a:rPr lang="fa-IR" sz="2400" dirty="0" smtClean="0">
                <a:solidFill>
                  <a:srgbClr val="00B0F0"/>
                </a:solidFill>
                <a:cs typeface="B Zar" panose="00000400000000000000" pitchFamily="2" charset="-78"/>
              </a:rPr>
              <a:t> یعنی سینوس دو رادیان و </a:t>
            </a:r>
            <a:r>
              <a:rPr lang="en-US" sz="2400" dirty="0" smtClean="0">
                <a:solidFill>
                  <a:srgbClr val="00B0F0"/>
                </a:solidFill>
                <a:latin typeface="Comic Sans MS" panose="030F0702030302020204" pitchFamily="66" charset="0"/>
                <a:cs typeface="B Zar" panose="00000400000000000000" pitchFamily="2" charset="-78"/>
              </a:rPr>
              <a:t>sin2°</a:t>
            </a:r>
            <a:r>
              <a:rPr lang="fa-IR" sz="2400" dirty="0" smtClean="0">
                <a:solidFill>
                  <a:srgbClr val="00B0F0"/>
                </a:solidFill>
                <a:latin typeface="Comic Sans MS" panose="030F0702030302020204" pitchFamily="66" charset="0"/>
                <a:cs typeface="B Zar" panose="00000400000000000000" pitchFamily="2" charset="-78"/>
              </a:rPr>
              <a:t> </a:t>
            </a:r>
            <a:r>
              <a:rPr lang="fa-IR" sz="2400" dirty="0" smtClean="0">
                <a:solidFill>
                  <a:srgbClr val="00B0F0"/>
                </a:solidFill>
                <a:cs typeface="B Zar" panose="00000400000000000000" pitchFamily="2" charset="-78"/>
              </a:rPr>
              <a:t>یعنی سینوس دو درجه!!!</a:t>
            </a:r>
          </a:p>
          <a:p>
            <a:r>
              <a:rPr lang="fa-IR" sz="2400" dirty="0" smtClean="0">
                <a:solidFill>
                  <a:srgbClr val="00B0F0"/>
                </a:solidFill>
                <a:cs typeface="B Zar" panose="00000400000000000000" pitchFamily="2" charset="-78"/>
              </a:rPr>
              <a:t>این تفاوت را در شکل هم ببینید...</a:t>
            </a:r>
            <a:endParaRPr lang="fa-IR" sz="2400" dirty="0">
              <a:solidFill>
                <a:srgbClr val="00B0F0"/>
              </a:solidFill>
              <a:cs typeface="B Zar" panose="00000400000000000000" pitchFamily="2" charset="-78"/>
            </a:endParaRPr>
          </a:p>
        </p:txBody>
      </p:sp>
      <p:pic>
        <p:nvPicPr>
          <p:cNvPr id="8" name="Picture 7"/>
          <p:cNvPicPr>
            <a:picLocks noChangeAspect="1"/>
          </p:cNvPicPr>
          <p:nvPr/>
        </p:nvPicPr>
        <p:blipFill rotWithShape="1">
          <a:blip r:embed="rId2"/>
          <a:srcRect l="7532" t="36700" r="19304" b="15457"/>
          <a:stretch/>
        </p:blipFill>
        <p:spPr>
          <a:xfrm>
            <a:off x="749814" y="3429000"/>
            <a:ext cx="7638610" cy="2808312"/>
          </a:xfrm>
          <a:prstGeom prst="rect">
            <a:avLst/>
          </a:prstGeom>
        </p:spPr>
      </p:pic>
    </p:spTree>
    <p:extLst>
      <p:ext uri="{BB962C8B-B14F-4D97-AF65-F5344CB8AC3E}">
        <p14:creationId xmlns:p14="http://schemas.microsoft.com/office/powerpoint/2010/main" val="173213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539552" y="869811"/>
            <a:ext cx="8136904" cy="830997"/>
          </a:xfrm>
          <a:prstGeom prst="rect">
            <a:avLst/>
          </a:prstGeom>
          <a:noFill/>
        </p:spPr>
        <p:txBody>
          <a:bodyPr wrap="square" rtlCol="1">
            <a:spAutoFit/>
          </a:bodyPr>
          <a:lstStyle/>
          <a:p>
            <a:pPr algn="ctr"/>
            <a:r>
              <a:rPr lang="fa-IR" sz="2400" dirty="0" smtClean="0">
                <a:cs typeface="B Zar" panose="00000400000000000000" pitchFamily="2" charset="-78"/>
              </a:rPr>
              <a:t>و نکته دیگر این بخش آن که این توابع در دامنه </a:t>
            </a:r>
            <a:r>
              <a:rPr lang="en-US" sz="2400" dirty="0" smtClean="0">
                <a:latin typeface="Comic Sans MS" panose="030F0702030302020204" pitchFamily="66" charset="0"/>
                <a:cs typeface="B Zar" panose="00000400000000000000" pitchFamily="2" charset="-78"/>
              </a:rPr>
              <a:t>R</a:t>
            </a:r>
            <a:r>
              <a:rPr lang="fa-IR" sz="2400" dirty="0" smtClean="0">
                <a:cs typeface="B Zar" panose="00000400000000000000" pitchFamily="2" charset="-78"/>
              </a:rPr>
              <a:t> و برد</a:t>
            </a:r>
            <a:r>
              <a:rPr lang="fa-IR" sz="2400" dirty="0">
                <a:cs typeface="B Zar" panose="00000400000000000000" pitchFamily="2" charset="-78"/>
              </a:rPr>
              <a:t> </a:t>
            </a:r>
            <a:r>
              <a:rPr lang="fa-IR" sz="2400" dirty="0" smtClean="0">
                <a:cs typeface="B Zar" panose="00000400000000000000" pitchFamily="2" charset="-78"/>
              </a:rPr>
              <a:t> [</a:t>
            </a:r>
            <a:r>
              <a:rPr lang="fa-IR" sz="2400" dirty="0">
                <a:cs typeface="B Zar" panose="00000400000000000000" pitchFamily="2" charset="-78"/>
              </a:rPr>
              <a:t>1،1-</a:t>
            </a:r>
            <a:r>
              <a:rPr lang="fa-IR" sz="2400" dirty="0" smtClean="0">
                <a:cs typeface="B Zar" panose="00000400000000000000" pitchFamily="2" charset="-78"/>
              </a:rPr>
              <a:t>] با الگوی ثابت</a:t>
            </a:r>
          </a:p>
          <a:p>
            <a:pPr algn="ctr"/>
            <a:r>
              <a:rPr lang="fa-IR" sz="2400" dirty="0" smtClean="0">
                <a:cs typeface="B Zar" panose="00000400000000000000" pitchFamily="2" charset="-78"/>
              </a:rPr>
              <a:t>تکرار می شود...</a:t>
            </a:r>
            <a:endParaRPr lang="fa-IR" sz="2400" dirty="0">
              <a:cs typeface="B Zar" panose="00000400000000000000" pitchFamily="2" charset="-78"/>
            </a:endParaRPr>
          </a:p>
        </p:txBody>
      </p:sp>
      <p:grpSp>
        <p:nvGrpSpPr>
          <p:cNvPr id="7" name="Group 6"/>
          <p:cNvGrpSpPr/>
          <p:nvPr/>
        </p:nvGrpSpPr>
        <p:grpSpPr>
          <a:xfrm>
            <a:off x="557273" y="1916832"/>
            <a:ext cx="8027650" cy="3816424"/>
            <a:chOff x="557273" y="1916832"/>
            <a:chExt cx="8027650" cy="3816424"/>
          </a:xfrm>
        </p:grpSpPr>
        <p:pic>
          <p:nvPicPr>
            <p:cNvPr id="4" name="Picture 3"/>
            <p:cNvPicPr>
              <a:picLocks noChangeAspect="1"/>
            </p:cNvPicPr>
            <p:nvPr/>
          </p:nvPicPr>
          <p:blipFill rotWithShape="1">
            <a:blip r:embed="rId2"/>
            <a:srcRect l="6550" t="28882" r="25930" b="14024"/>
            <a:stretch/>
          </p:blipFill>
          <p:spPr>
            <a:xfrm>
              <a:off x="557273" y="1916832"/>
              <a:ext cx="8027650" cy="3816424"/>
            </a:xfrm>
            <a:prstGeom prst="rect">
              <a:avLst/>
            </a:prstGeom>
          </p:spPr>
        </p:pic>
        <p:sp>
          <p:nvSpPr>
            <p:cNvPr id="5" name="Rectangle 4"/>
            <p:cNvSpPr/>
            <p:nvPr/>
          </p:nvSpPr>
          <p:spPr>
            <a:xfrm>
              <a:off x="7092280" y="1916832"/>
              <a:ext cx="115212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6528645" y="3933056"/>
              <a:ext cx="115212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
        <p:nvSpPr>
          <p:cNvPr id="8" name="TextBox 7"/>
          <p:cNvSpPr txBox="1"/>
          <p:nvPr/>
        </p:nvSpPr>
        <p:spPr>
          <a:xfrm>
            <a:off x="6918977" y="1799942"/>
            <a:ext cx="1224136" cy="461665"/>
          </a:xfrm>
          <a:prstGeom prst="rect">
            <a:avLst/>
          </a:prstGeom>
          <a:noFill/>
        </p:spPr>
        <p:txBody>
          <a:bodyPr wrap="square" rtlCol="1">
            <a:spAutoFit/>
          </a:bodyPr>
          <a:lstStyle/>
          <a:p>
            <a:r>
              <a:rPr lang="en-US" sz="2400" dirty="0">
                <a:solidFill>
                  <a:srgbClr val="00B0F0"/>
                </a:solidFill>
                <a:latin typeface="Comic Sans MS" panose="030F0702030302020204" pitchFamily="66" charset="0"/>
                <a:cs typeface="B Zar" panose="00000400000000000000" pitchFamily="2" charset="-78"/>
              </a:rPr>
              <a:t>y=</a:t>
            </a:r>
            <a:r>
              <a:rPr lang="en-US" sz="2400" dirty="0" err="1">
                <a:solidFill>
                  <a:srgbClr val="00B0F0"/>
                </a:solidFill>
                <a:latin typeface="Comic Sans MS" panose="030F0702030302020204" pitchFamily="66" charset="0"/>
                <a:cs typeface="B Zar" panose="00000400000000000000" pitchFamily="2" charset="-78"/>
              </a:rPr>
              <a:t>sinx</a:t>
            </a:r>
            <a:endParaRPr lang="fa-IR" sz="2400" dirty="0"/>
          </a:p>
        </p:txBody>
      </p:sp>
      <p:sp>
        <p:nvSpPr>
          <p:cNvPr id="10" name="Rectangle 9"/>
          <p:cNvSpPr/>
          <p:nvPr/>
        </p:nvSpPr>
        <p:spPr>
          <a:xfrm>
            <a:off x="7019895" y="3663720"/>
            <a:ext cx="1152881" cy="461665"/>
          </a:xfrm>
          <a:prstGeom prst="rect">
            <a:avLst/>
          </a:prstGeom>
        </p:spPr>
        <p:txBody>
          <a:bodyPr wrap="none">
            <a:spAutoFit/>
          </a:bodyPr>
          <a:lstStyle/>
          <a:p>
            <a:r>
              <a:rPr lang="en-US" sz="2400" dirty="0" smtClean="0">
                <a:solidFill>
                  <a:srgbClr val="00B0F0"/>
                </a:solidFill>
                <a:latin typeface="Comic Sans MS" panose="030F0702030302020204" pitchFamily="66" charset="0"/>
                <a:cs typeface="B Zar" panose="00000400000000000000" pitchFamily="2" charset="-78"/>
              </a:rPr>
              <a:t>y=</a:t>
            </a:r>
            <a:r>
              <a:rPr lang="en-US" sz="2400" dirty="0" err="1" smtClean="0">
                <a:solidFill>
                  <a:srgbClr val="00B0F0"/>
                </a:solidFill>
                <a:latin typeface="Comic Sans MS" panose="030F0702030302020204" pitchFamily="66" charset="0"/>
                <a:cs typeface="B Zar" panose="00000400000000000000" pitchFamily="2" charset="-78"/>
              </a:rPr>
              <a:t>cosx</a:t>
            </a:r>
            <a:endParaRPr lang="fa-IR" sz="2400" dirty="0"/>
          </a:p>
        </p:txBody>
      </p:sp>
    </p:spTree>
    <p:extLst>
      <p:ext uri="{BB962C8B-B14F-4D97-AF65-F5344CB8AC3E}">
        <p14:creationId xmlns:p14="http://schemas.microsoft.com/office/powerpoint/2010/main" val="23781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9" name="TextBox 8"/>
          <p:cNvSpPr txBox="1"/>
          <p:nvPr/>
        </p:nvSpPr>
        <p:spPr>
          <a:xfrm>
            <a:off x="539552" y="1268760"/>
            <a:ext cx="8136904" cy="1200329"/>
          </a:xfrm>
          <a:prstGeom prst="rect">
            <a:avLst/>
          </a:prstGeom>
          <a:noFill/>
        </p:spPr>
        <p:txBody>
          <a:bodyPr wrap="square" rtlCol="1">
            <a:spAutoFit/>
          </a:bodyPr>
          <a:lstStyle/>
          <a:p>
            <a:pPr algn="ctr"/>
            <a:r>
              <a:rPr lang="fa-IR" sz="3600" dirty="0" smtClean="0">
                <a:cs typeface="B Zar" panose="00000400000000000000" pitchFamily="2" charset="-78"/>
              </a:rPr>
              <a:t>در رابطه با انتقال در توابع مثلثاتی به نظر من چند شکل صفحه بعد گویا می باشد...</a:t>
            </a:r>
            <a:endParaRPr lang="fa-IR" sz="3600" dirty="0">
              <a:cs typeface="B Zar" panose="00000400000000000000" pitchFamily="2" charset="-78"/>
            </a:endParaRPr>
          </a:p>
        </p:txBody>
      </p:sp>
      <mc:AlternateContent xmlns:mc="http://schemas.openxmlformats.org/markup-compatibility/2006" xmlns:a14="http://schemas.microsoft.com/office/drawing/2010/main">
        <mc:Choice Requires="a14">
          <p:sp>
            <p:nvSpPr>
              <p:cNvPr id="12" name="TextBox 11"/>
              <p:cNvSpPr txBox="1"/>
              <p:nvPr/>
            </p:nvSpPr>
            <p:spPr>
              <a:xfrm>
                <a:off x="971600" y="2564904"/>
                <a:ext cx="7272808" cy="2250616"/>
              </a:xfrm>
              <a:prstGeom prst="rect">
                <a:avLst/>
              </a:prstGeom>
              <a:noFill/>
            </p:spPr>
            <p:txBody>
              <a:bodyPr wrap="square" rtlCol="1">
                <a:spAutoFit/>
              </a:bodyPr>
              <a:lstStyle/>
              <a:p>
                <a:pPr algn="ctr"/>
                <a:r>
                  <a:rPr lang="fa-IR" sz="3200" dirty="0" smtClean="0">
                    <a:cs typeface="B Zar" panose="00000400000000000000" pitchFamily="2" charset="-78"/>
                  </a:rPr>
                  <a:t>شما در تصاویر صفحات بعد رسم مرحله به مرحله توابع</a:t>
                </a:r>
              </a:p>
              <a:p>
                <a:pPr algn="ctr"/>
                <a:r>
                  <a:rPr lang="fa-IR" sz="4000" dirty="0" smtClean="0">
                    <a:latin typeface="Comic Sans MS" panose="030F0702030302020204" pitchFamily="66" charset="0"/>
                    <a:cs typeface="B Zar" panose="00000400000000000000" pitchFamily="2" charset="-78"/>
                  </a:rPr>
                  <a:t>(</a:t>
                </a:r>
                <a:r>
                  <a:rPr lang="en-US" sz="4000" dirty="0" smtClean="0">
                    <a:latin typeface="Comic Sans MS" panose="030F0702030302020204" pitchFamily="66" charset="0"/>
                    <a:cs typeface="B Zar" panose="00000400000000000000" pitchFamily="2" charset="-78"/>
                  </a:rPr>
                  <a:t> y=cos(x</a:t>
                </a:r>
                <a:r>
                  <a:rPr lang="en-US" sz="4000" dirty="0">
                    <a:latin typeface="Comic Sans MS" panose="030F0702030302020204" pitchFamily="66" charset="0"/>
                    <a:cs typeface="B Zar" panose="00000400000000000000" pitchFamily="2" charset="-78"/>
                  </a:rPr>
                  <a:t>+</a:t>
                </a:r>
                <a14:m>
                  <m:oMath xmlns:m="http://schemas.openxmlformats.org/officeDocument/2006/math">
                    <m:f>
                      <m:fPr>
                        <m:ctrlPr>
                          <a:rPr lang="en-US" sz="5400" i="1">
                            <a:latin typeface="Cambria Math"/>
                          </a:rPr>
                        </m:ctrlPr>
                      </m:fPr>
                      <m:num>
                        <m:r>
                          <a:rPr lang="en-US" sz="5400" i="1">
                            <a:solidFill>
                              <a:schemeClr val="bg1"/>
                            </a:solidFill>
                            <a:latin typeface="Cambria Math" panose="02040503050406030204" pitchFamily="18" charset="0"/>
                          </a:rPr>
                          <m:t>1</m:t>
                        </m:r>
                        <m:r>
                          <a:rPr lang="en-US" sz="5400" i="1">
                            <a:latin typeface="Cambria Math" panose="02040503050406030204" pitchFamily="18" charset="0"/>
                          </a:rPr>
                          <m:t>  </m:t>
                        </m:r>
                      </m:num>
                      <m:den>
                        <m:r>
                          <a:rPr lang="en-US" sz="5400" i="1">
                            <a:latin typeface="Cambria Math" panose="02040503050406030204" pitchFamily="18" charset="0"/>
                          </a:rPr>
                          <m:t>2</m:t>
                        </m:r>
                      </m:den>
                    </m:f>
                  </m:oMath>
                </a14:m>
                <a:r>
                  <a:rPr lang="fa-IR" sz="5400" dirty="0" smtClean="0">
                    <a:cs typeface="B Zar" panose="00000400000000000000" pitchFamily="2" charset="-78"/>
                  </a:rPr>
                  <a:t>و</a:t>
                </a:r>
                <a:r>
                  <a:rPr lang="fa-IR" sz="3200" dirty="0" smtClean="0">
                    <a:cs typeface="B Zar" panose="00000400000000000000" pitchFamily="2" charset="-78"/>
                  </a:rPr>
                  <a:t> </a:t>
                </a:r>
                <a:r>
                  <a:rPr lang="en-US" sz="4000" dirty="0" smtClean="0">
                    <a:latin typeface="Comic Sans MS" panose="030F0702030302020204" pitchFamily="66" charset="0"/>
                    <a:cs typeface="B Zar" panose="00000400000000000000" pitchFamily="2" charset="-78"/>
                  </a:rPr>
                  <a:t>y=</a:t>
                </a:r>
                <a14:m>
                  <m:oMath xmlns:m="http://schemas.openxmlformats.org/officeDocument/2006/math">
                    <m:r>
                      <a:rPr lang="el-GR" sz="5400" i="1" dirty="0">
                        <a:ln w="57150">
                          <a:solidFill>
                            <a:schemeClr val="bg1"/>
                          </a:solidFill>
                        </a:ln>
                        <a:latin typeface="Cambria Math" panose="02040503050406030204" pitchFamily="18" charset="0"/>
                        <a:cs typeface="B Zar" panose="00000400000000000000" pitchFamily="2" charset="-78"/>
                      </a:rPr>
                      <m:t>𝝞</m:t>
                    </m:r>
                  </m:oMath>
                </a14:m>
                <a:r>
                  <a:rPr lang="en-US" sz="4000" dirty="0" err="1" smtClean="0">
                    <a:latin typeface="Comic Sans MS" panose="030F0702030302020204" pitchFamily="66" charset="0"/>
                    <a:cs typeface="B Zar" panose="00000400000000000000" pitchFamily="2" charset="-78"/>
                  </a:rPr>
                  <a:t>sinx</a:t>
                </a:r>
                <a14:m>
                  <m:oMath xmlns:m="http://schemas.openxmlformats.org/officeDocument/2006/math">
                    <m:r>
                      <a:rPr lang="el-GR" sz="5400" i="1" dirty="0" smtClean="0">
                        <a:ln w="57150">
                          <a:solidFill>
                            <a:schemeClr val="bg1"/>
                          </a:solidFill>
                        </a:ln>
                        <a:latin typeface="Cambria Math" panose="02040503050406030204" pitchFamily="18" charset="0"/>
                        <a:cs typeface="B Zar" panose="00000400000000000000" pitchFamily="2" charset="-78"/>
                      </a:rPr>
                      <m:t>𝝞</m:t>
                    </m:r>
                  </m:oMath>
                </a14:m>
                <a:r>
                  <a:rPr lang="fa-IR" sz="3200" dirty="0" smtClean="0">
                    <a:cs typeface="B Zar" panose="00000400000000000000" pitchFamily="2" charset="-78"/>
                  </a:rPr>
                  <a:t> را خواهید دید...</a:t>
                </a:r>
                <a:endParaRPr lang="fa-IR" sz="3200" dirty="0">
                  <a:cs typeface="B Zar" panose="00000400000000000000" pitchFamily="2" charset="-78"/>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71600" y="2564904"/>
                <a:ext cx="7272808" cy="2250616"/>
              </a:xfrm>
              <a:prstGeom prst="rect">
                <a:avLst/>
              </a:prstGeom>
              <a:blipFill>
                <a:blip r:embed="rId2"/>
                <a:stretch>
                  <a:fillRect t="-3794" b="-7859"/>
                </a:stretch>
              </a:blipFill>
            </p:spPr>
            <p:txBody>
              <a:bodyPr/>
              <a:lstStyle/>
              <a:p>
                <a:r>
                  <a:rPr lang="fa-IR">
                    <a:noFill/>
                  </a:rPr>
                  <a:t> </a:t>
                </a:r>
              </a:p>
            </p:txBody>
          </p:sp>
        </mc:Fallback>
      </mc:AlternateContent>
      <p:sp>
        <p:nvSpPr>
          <p:cNvPr id="13" name="TextBox 12"/>
          <p:cNvSpPr txBox="1"/>
          <p:nvPr/>
        </p:nvSpPr>
        <p:spPr>
          <a:xfrm>
            <a:off x="1043608" y="5229200"/>
            <a:ext cx="7128792" cy="523220"/>
          </a:xfrm>
          <a:prstGeom prst="rect">
            <a:avLst/>
          </a:prstGeom>
          <a:noFill/>
        </p:spPr>
        <p:txBody>
          <a:bodyPr wrap="square" rtlCol="1">
            <a:spAutoFit/>
          </a:bodyPr>
          <a:lstStyle/>
          <a:p>
            <a:r>
              <a:rPr lang="fa-IR" sz="2800" b="1" dirty="0" smtClean="0">
                <a:solidFill>
                  <a:srgbClr val="00B0F0"/>
                </a:solidFill>
                <a:cs typeface="B Zar" panose="00000400000000000000" pitchFamily="2" charset="-78"/>
              </a:rPr>
              <a:t>بریم تصاویر رو ببینیم فقط خوب به شکل ها دقت کنید!</a:t>
            </a:r>
            <a:endParaRPr lang="fa-IR" sz="2800" b="1" dirty="0">
              <a:solidFill>
                <a:srgbClr val="00B0F0"/>
              </a:solidFill>
              <a:cs typeface="B Zar" panose="00000400000000000000" pitchFamily="2" charset="-7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240" y="3272889"/>
            <a:ext cx="403096" cy="417323"/>
          </a:xfrm>
          <a:prstGeom prst="rect">
            <a:avLst/>
          </a:prstGeom>
        </p:spPr>
      </p:pic>
    </p:spTree>
    <p:extLst>
      <p:ext uri="{BB962C8B-B14F-4D97-AF65-F5344CB8AC3E}">
        <p14:creationId xmlns:p14="http://schemas.microsoft.com/office/powerpoint/2010/main" val="354644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2" name="Picture 1"/>
          <p:cNvPicPr>
            <a:picLocks noChangeAspect="1"/>
          </p:cNvPicPr>
          <p:nvPr/>
        </p:nvPicPr>
        <p:blipFill rotWithShape="1">
          <a:blip r:embed="rId2"/>
          <a:srcRect l="5427" t="11175" r="32530" b="17585"/>
          <a:stretch/>
        </p:blipFill>
        <p:spPr>
          <a:xfrm>
            <a:off x="827584" y="1700808"/>
            <a:ext cx="7361759" cy="4752528"/>
          </a:xfrm>
          <a:prstGeom prst="rect">
            <a:avLst/>
          </a:prstGeom>
        </p:spPr>
      </p:pic>
      <p:sp>
        <p:nvSpPr>
          <p:cNvPr id="4" name="TextBox 3"/>
          <p:cNvSpPr txBox="1"/>
          <p:nvPr/>
        </p:nvSpPr>
        <p:spPr>
          <a:xfrm>
            <a:off x="2699792" y="692696"/>
            <a:ext cx="3708412" cy="1015663"/>
          </a:xfrm>
          <a:prstGeom prst="rect">
            <a:avLst/>
          </a:prstGeom>
          <a:noFill/>
        </p:spPr>
        <p:txBody>
          <a:bodyPr wrap="square" rtlCol="1">
            <a:spAutoFit/>
          </a:bodyPr>
          <a:lstStyle/>
          <a:p>
            <a:pPr algn="ctr"/>
            <a:r>
              <a:rPr lang="fa-IR" sz="6000" b="1" dirty="0" smtClean="0">
                <a:ln w="28575">
                  <a:solidFill>
                    <a:srgbClr val="486709"/>
                  </a:solidFill>
                </a:ln>
                <a:solidFill>
                  <a:srgbClr val="CCF37D"/>
                </a:solidFill>
                <a:cs typeface="B Zar" panose="00000400000000000000" pitchFamily="2" charset="-78"/>
              </a:rPr>
              <a:t>شکل1</a:t>
            </a:r>
            <a:endParaRPr lang="fa-IR" sz="6000" b="1" dirty="0">
              <a:ln w="28575">
                <a:solidFill>
                  <a:srgbClr val="486709"/>
                </a:solidFill>
              </a:ln>
              <a:solidFill>
                <a:srgbClr val="CCF37D"/>
              </a:solidFill>
              <a:cs typeface="B Zar" panose="00000400000000000000" pitchFamily="2" charset="-78"/>
            </a:endParaRPr>
          </a:p>
        </p:txBody>
      </p:sp>
    </p:spTree>
    <p:extLst>
      <p:ext uri="{BB962C8B-B14F-4D97-AF65-F5344CB8AC3E}">
        <p14:creationId xmlns:p14="http://schemas.microsoft.com/office/powerpoint/2010/main" val="255192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2699792" y="692696"/>
            <a:ext cx="3708412" cy="1015663"/>
          </a:xfrm>
          <a:prstGeom prst="rect">
            <a:avLst/>
          </a:prstGeom>
          <a:noFill/>
        </p:spPr>
        <p:txBody>
          <a:bodyPr wrap="square" rtlCol="1">
            <a:spAutoFit/>
          </a:bodyPr>
          <a:lstStyle/>
          <a:p>
            <a:pPr algn="ctr"/>
            <a:r>
              <a:rPr lang="fa-IR" sz="6000" b="1" dirty="0" smtClean="0">
                <a:ln w="28575">
                  <a:solidFill>
                    <a:srgbClr val="486709"/>
                  </a:solidFill>
                </a:ln>
                <a:solidFill>
                  <a:srgbClr val="CCF37D"/>
                </a:solidFill>
                <a:cs typeface="B Zar" panose="00000400000000000000" pitchFamily="2" charset="-78"/>
              </a:rPr>
              <a:t>شکل2</a:t>
            </a:r>
            <a:endParaRPr lang="fa-IR" sz="6000" b="1" dirty="0">
              <a:ln w="28575">
                <a:solidFill>
                  <a:srgbClr val="486709"/>
                </a:solidFill>
              </a:ln>
              <a:solidFill>
                <a:srgbClr val="CCF37D"/>
              </a:solidFill>
              <a:cs typeface="B Zar" panose="00000400000000000000" pitchFamily="2" charset="-78"/>
            </a:endParaRPr>
          </a:p>
        </p:txBody>
      </p:sp>
      <p:pic>
        <p:nvPicPr>
          <p:cNvPr id="5" name="Picture 4"/>
          <p:cNvPicPr>
            <a:picLocks noChangeAspect="1"/>
          </p:cNvPicPr>
          <p:nvPr/>
        </p:nvPicPr>
        <p:blipFill rotWithShape="1">
          <a:blip r:embed="rId2"/>
          <a:srcRect l="12945" t="12066" r="24492" b="12856"/>
          <a:stretch/>
        </p:blipFill>
        <p:spPr>
          <a:xfrm>
            <a:off x="1079612" y="1708359"/>
            <a:ext cx="6948772" cy="4688328"/>
          </a:xfrm>
          <a:prstGeom prst="rect">
            <a:avLst/>
          </a:prstGeom>
        </p:spPr>
      </p:pic>
    </p:spTree>
    <p:extLst>
      <p:ext uri="{BB962C8B-B14F-4D97-AF65-F5344CB8AC3E}">
        <p14:creationId xmlns:p14="http://schemas.microsoft.com/office/powerpoint/2010/main" val="4991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2699792" y="692696"/>
            <a:ext cx="3708412" cy="1015663"/>
          </a:xfrm>
          <a:prstGeom prst="rect">
            <a:avLst/>
          </a:prstGeom>
          <a:noFill/>
        </p:spPr>
        <p:txBody>
          <a:bodyPr wrap="square" rtlCol="1">
            <a:spAutoFit/>
          </a:bodyPr>
          <a:lstStyle/>
          <a:p>
            <a:pPr algn="ctr"/>
            <a:r>
              <a:rPr lang="fa-IR" sz="6000" b="1" dirty="0" smtClean="0">
                <a:ln w="28575">
                  <a:solidFill>
                    <a:srgbClr val="486709"/>
                  </a:solidFill>
                </a:ln>
                <a:solidFill>
                  <a:srgbClr val="CCF37D"/>
                </a:solidFill>
                <a:cs typeface="B Zar" panose="00000400000000000000" pitchFamily="2" charset="-78"/>
              </a:rPr>
              <a:t>شکل3</a:t>
            </a:r>
            <a:endParaRPr lang="fa-IR" sz="6000" b="1" dirty="0">
              <a:ln w="28575">
                <a:solidFill>
                  <a:srgbClr val="486709"/>
                </a:solidFill>
              </a:ln>
              <a:solidFill>
                <a:srgbClr val="CCF37D"/>
              </a:solidFill>
              <a:cs typeface="B Zar" panose="00000400000000000000" pitchFamily="2" charset="-78"/>
            </a:endParaRPr>
          </a:p>
        </p:txBody>
      </p:sp>
      <p:pic>
        <p:nvPicPr>
          <p:cNvPr id="5" name="Picture 4"/>
          <p:cNvPicPr>
            <a:picLocks noChangeAspect="1"/>
          </p:cNvPicPr>
          <p:nvPr/>
        </p:nvPicPr>
        <p:blipFill rotWithShape="1">
          <a:blip r:embed="rId2"/>
          <a:srcRect l="11143" t="12822" r="26641" b="12549"/>
          <a:stretch/>
        </p:blipFill>
        <p:spPr>
          <a:xfrm>
            <a:off x="1115616" y="1700808"/>
            <a:ext cx="6840760" cy="4613382"/>
          </a:xfrm>
          <a:prstGeom prst="rect">
            <a:avLst/>
          </a:prstGeom>
        </p:spPr>
      </p:pic>
    </p:spTree>
    <p:extLst>
      <p:ext uri="{BB962C8B-B14F-4D97-AF65-F5344CB8AC3E}">
        <p14:creationId xmlns:p14="http://schemas.microsoft.com/office/powerpoint/2010/main" val="19288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1143" t="12822" r="26641" b="12549"/>
          <a:stretch/>
        </p:blipFill>
        <p:spPr>
          <a:xfrm>
            <a:off x="2303748" y="3717032"/>
            <a:ext cx="4104456" cy="2768029"/>
          </a:xfrm>
          <a:prstGeom prst="rect">
            <a:avLst/>
          </a:prstGeom>
        </p:spPr>
      </p:pic>
      <p:pic>
        <p:nvPicPr>
          <p:cNvPr id="10" name="Picture 9"/>
          <p:cNvPicPr>
            <a:picLocks noChangeAspect="1"/>
          </p:cNvPicPr>
          <p:nvPr/>
        </p:nvPicPr>
        <p:blipFill rotWithShape="1">
          <a:blip r:embed="rId3"/>
          <a:srcRect l="12945" t="12066" r="24492" b="12856"/>
          <a:stretch/>
        </p:blipFill>
        <p:spPr>
          <a:xfrm>
            <a:off x="4572000" y="1772816"/>
            <a:ext cx="3830950" cy="2584737"/>
          </a:xfrm>
          <a:prstGeom prst="rect">
            <a:avLst/>
          </a:prstGeom>
        </p:spPr>
      </p:pic>
      <p:pic>
        <p:nvPicPr>
          <p:cNvPr id="9" name="Picture 8"/>
          <p:cNvPicPr>
            <a:picLocks noChangeAspect="1"/>
          </p:cNvPicPr>
          <p:nvPr/>
        </p:nvPicPr>
        <p:blipFill rotWithShape="1">
          <a:blip r:embed="rId4"/>
          <a:srcRect l="5427" t="11175" r="32530" b="17585"/>
          <a:stretch/>
        </p:blipFill>
        <p:spPr>
          <a:xfrm>
            <a:off x="551206" y="1772816"/>
            <a:ext cx="3528392" cy="2277823"/>
          </a:xfrm>
          <a:prstGeom prst="rect">
            <a:avLst/>
          </a:prstGeom>
        </p:spPr>
      </p:pic>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grpSp>
        <p:nvGrpSpPr>
          <p:cNvPr id="7" name="Group 6"/>
          <p:cNvGrpSpPr/>
          <p:nvPr/>
        </p:nvGrpSpPr>
        <p:grpSpPr>
          <a:xfrm>
            <a:off x="-468560" y="296652"/>
            <a:ext cx="5184576" cy="1830758"/>
            <a:chOff x="-468560" y="296652"/>
            <a:chExt cx="5184576" cy="1830758"/>
          </a:xfrm>
        </p:grpSpPr>
        <mc:AlternateContent xmlns:mc="http://schemas.openxmlformats.org/markup-compatibility/2006" xmlns:a14="http://schemas.microsoft.com/office/drawing/2010/main">
          <mc:Choice Requires="a14">
            <p:sp>
              <p:nvSpPr>
                <p:cNvPr id="4" name="TextBox 3"/>
                <p:cNvSpPr txBox="1"/>
                <p:nvPr/>
              </p:nvSpPr>
              <p:spPr>
                <a:xfrm>
                  <a:off x="-468560" y="296652"/>
                  <a:ext cx="5184576" cy="1830758"/>
                </a:xfrm>
                <a:prstGeom prst="rect">
                  <a:avLst/>
                </a:prstGeom>
                <a:noFill/>
              </p:spPr>
              <p:txBody>
                <a:bodyPr wrap="square" rtlCol="1">
                  <a:spAutoFit/>
                </a:bodyPr>
                <a:lstStyle/>
                <a:p>
                  <a:r>
                    <a:rPr lang="fa-IR" sz="6000" dirty="0" smtClean="0">
                      <a:ln w="28575">
                        <a:noFill/>
                      </a:ln>
                      <a:solidFill>
                        <a:srgbClr val="92B943"/>
                      </a:solidFill>
                      <a:latin typeface="Comic Sans MS" panose="030F0702030302020204" pitchFamily="66" charset="0"/>
                      <a:cs typeface="B Zar" panose="00000400000000000000" pitchFamily="2" charset="-78"/>
                    </a:rPr>
                    <a:t>(</a:t>
                  </a:r>
                  <a:r>
                    <a:rPr lang="en-US" sz="6000" dirty="0">
                      <a:ln w="28575">
                        <a:noFill/>
                      </a:ln>
                      <a:solidFill>
                        <a:srgbClr val="92B943"/>
                      </a:solidFill>
                      <a:latin typeface="Comic Sans MS" panose="030F0702030302020204" pitchFamily="66" charset="0"/>
                      <a:cs typeface="B Zar" panose="00000400000000000000" pitchFamily="2" charset="-78"/>
                    </a:rPr>
                    <a:t> y=cos(x+</a:t>
                  </a:r>
                  <a14:m>
                    <m:oMath xmlns:m="http://schemas.openxmlformats.org/officeDocument/2006/math">
                      <m:f>
                        <m:fPr>
                          <m:ctrlPr>
                            <a:rPr lang="en-US" sz="8000" i="1">
                              <a:ln w="28575">
                                <a:noFill/>
                              </a:ln>
                              <a:solidFill>
                                <a:srgbClr val="92B943"/>
                              </a:solidFill>
                              <a:latin typeface="Cambria Math"/>
                            </a:rPr>
                          </m:ctrlPr>
                        </m:fPr>
                        <m:num>
                          <m:r>
                            <a:rPr lang="en-US" sz="8000" i="1" smtClean="0">
                              <a:ln w="28575">
                                <a:noFill/>
                              </a:ln>
                              <a:solidFill>
                                <a:schemeClr val="bg1"/>
                              </a:solidFill>
                              <a:latin typeface="Cambria Math" panose="02040503050406030204" pitchFamily="18" charset="0"/>
                            </a:rPr>
                            <m:t>1</m:t>
                          </m:r>
                          <m:r>
                            <a:rPr lang="en-US" sz="8000" i="1">
                              <a:ln w="28575">
                                <a:noFill/>
                              </a:ln>
                              <a:solidFill>
                                <a:srgbClr val="92B943"/>
                              </a:solidFill>
                              <a:latin typeface="Cambria Math" panose="02040503050406030204" pitchFamily="18" charset="0"/>
                            </a:rPr>
                            <m:t>  </m:t>
                          </m:r>
                        </m:num>
                        <m:den>
                          <m:r>
                            <a:rPr lang="en-US" sz="8000" i="1">
                              <a:ln w="28575">
                                <a:noFill/>
                              </a:ln>
                              <a:solidFill>
                                <a:srgbClr val="92B943"/>
                              </a:solidFill>
                              <a:latin typeface="Cambria Math" panose="02040503050406030204" pitchFamily="18" charset="0"/>
                            </a:rPr>
                            <m:t>2</m:t>
                          </m:r>
                        </m:den>
                      </m:f>
                    </m:oMath>
                  </a14:m>
                  <a:endParaRPr lang="fa-IR" sz="6000" dirty="0">
                    <a:ln w="28575">
                      <a:noFill/>
                    </a:ln>
                    <a:solidFill>
                      <a:srgbClr val="92B943"/>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68560" y="296652"/>
                  <a:ext cx="5184576" cy="1830758"/>
                </a:xfrm>
                <a:prstGeom prst="rect">
                  <a:avLst/>
                </a:prstGeom>
                <a:blipFill>
                  <a:blip r:embed="rId5"/>
                  <a:stretch>
                    <a:fillRect r="-7051" b="-14333"/>
                  </a:stretch>
                </a:blipFill>
              </p:spPr>
              <p:txBody>
                <a:bodyPr/>
                <a:lstStyle/>
                <a:p>
                  <a:r>
                    <a:rPr lang="fa-IR">
                      <a:noFill/>
                    </a:rPr>
                    <a:t> </a:t>
                  </a:r>
                </a:p>
              </p:txBody>
            </p:sp>
          </mc:Fallback>
        </mc:AlternateContent>
        <p:pic>
          <p:nvPicPr>
            <p:cNvPr id="6" name="Picture 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79912" y="606151"/>
              <a:ext cx="576064" cy="596396"/>
            </a:xfrm>
            <a:prstGeom prst="rect">
              <a:avLst/>
            </a:prstGeom>
            <a:ln>
              <a:noFill/>
            </a:ln>
          </p:spPr>
        </p:pic>
      </p:grpSp>
      <p:sp>
        <p:nvSpPr>
          <p:cNvPr id="12" name="Right Arrow 11"/>
          <p:cNvSpPr/>
          <p:nvPr/>
        </p:nvSpPr>
        <p:spPr>
          <a:xfrm>
            <a:off x="4079598" y="2564904"/>
            <a:ext cx="492402" cy="346823"/>
          </a:xfrm>
          <a:prstGeom prst="rightArrow">
            <a:avLst/>
          </a:prstGeom>
          <a:solidFill>
            <a:srgbClr val="63CDF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ight Arrow 12"/>
          <p:cNvSpPr/>
          <p:nvPr/>
        </p:nvSpPr>
        <p:spPr>
          <a:xfrm rot="7857660">
            <a:off x="4758002" y="3843219"/>
            <a:ext cx="492402" cy="346823"/>
          </a:xfrm>
          <a:prstGeom prst="rightArrow">
            <a:avLst/>
          </a:prstGeom>
          <a:solidFill>
            <a:srgbClr val="63CDF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0124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2699792" y="692696"/>
            <a:ext cx="3708412" cy="1015663"/>
          </a:xfrm>
          <a:prstGeom prst="rect">
            <a:avLst/>
          </a:prstGeom>
          <a:noFill/>
        </p:spPr>
        <p:txBody>
          <a:bodyPr wrap="square" rtlCol="1">
            <a:spAutoFit/>
          </a:bodyPr>
          <a:lstStyle/>
          <a:p>
            <a:pPr algn="ctr"/>
            <a:r>
              <a:rPr lang="fa-IR" sz="6000" b="1" dirty="0" smtClean="0">
                <a:ln w="28575">
                  <a:solidFill>
                    <a:srgbClr val="486709"/>
                  </a:solidFill>
                </a:ln>
                <a:solidFill>
                  <a:srgbClr val="CCF37D"/>
                </a:solidFill>
                <a:cs typeface="B Zar" panose="00000400000000000000" pitchFamily="2" charset="-78"/>
              </a:rPr>
              <a:t>شکل1</a:t>
            </a:r>
            <a:endParaRPr lang="fa-IR" sz="6000" b="1" dirty="0">
              <a:ln w="28575">
                <a:solidFill>
                  <a:srgbClr val="486709"/>
                </a:solidFill>
              </a:ln>
              <a:solidFill>
                <a:srgbClr val="CCF37D"/>
              </a:solidFill>
              <a:cs typeface="B Zar" panose="00000400000000000000" pitchFamily="2" charset="-78"/>
            </a:endParaRPr>
          </a:p>
        </p:txBody>
      </p:sp>
      <p:pic>
        <p:nvPicPr>
          <p:cNvPr id="5" name="Picture 4"/>
          <p:cNvPicPr>
            <a:picLocks noChangeAspect="1"/>
          </p:cNvPicPr>
          <p:nvPr/>
        </p:nvPicPr>
        <p:blipFill rotWithShape="1">
          <a:blip r:embed="rId2"/>
          <a:srcRect l="4065" t="35235" r="27862" b="19207"/>
          <a:stretch/>
        </p:blipFill>
        <p:spPr>
          <a:xfrm>
            <a:off x="539551" y="2204864"/>
            <a:ext cx="8037607" cy="3024336"/>
          </a:xfrm>
          <a:prstGeom prst="rect">
            <a:avLst/>
          </a:prstGeom>
        </p:spPr>
      </p:pic>
    </p:spTree>
    <p:extLst>
      <p:ext uri="{BB962C8B-B14F-4D97-AF65-F5344CB8AC3E}">
        <p14:creationId xmlns:p14="http://schemas.microsoft.com/office/powerpoint/2010/main" val="325523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4" name="TextBox 3"/>
          <p:cNvSpPr txBox="1"/>
          <p:nvPr/>
        </p:nvSpPr>
        <p:spPr>
          <a:xfrm>
            <a:off x="2699792" y="692696"/>
            <a:ext cx="3708412" cy="1015663"/>
          </a:xfrm>
          <a:prstGeom prst="rect">
            <a:avLst/>
          </a:prstGeom>
          <a:noFill/>
        </p:spPr>
        <p:txBody>
          <a:bodyPr wrap="square" rtlCol="1">
            <a:spAutoFit/>
          </a:bodyPr>
          <a:lstStyle/>
          <a:p>
            <a:pPr algn="ctr"/>
            <a:r>
              <a:rPr lang="fa-IR" sz="6000" b="1" dirty="0" smtClean="0">
                <a:ln w="28575">
                  <a:solidFill>
                    <a:srgbClr val="486709"/>
                  </a:solidFill>
                </a:ln>
                <a:solidFill>
                  <a:srgbClr val="CCF37D"/>
                </a:solidFill>
                <a:cs typeface="B Zar" panose="00000400000000000000" pitchFamily="2" charset="-78"/>
              </a:rPr>
              <a:t>شکل2</a:t>
            </a:r>
            <a:endParaRPr lang="fa-IR" sz="6000" b="1" dirty="0">
              <a:ln w="28575">
                <a:solidFill>
                  <a:srgbClr val="486709"/>
                </a:solidFill>
              </a:ln>
              <a:solidFill>
                <a:srgbClr val="CCF37D"/>
              </a:solidFill>
              <a:cs typeface="B Zar" panose="00000400000000000000" pitchFamily="2" charset="-78"/>
            </a:endParaRPr>
          </a:p>
        </p:txBody>
      </p:sp>
      <p:pic>
        <p:nvPicPr>
          <p:cNvPr id="2" name="Picture 1"/>
          <p:cNvPicPr>
            <a:picLocks noChangeAspect="1"/>
          </p:cNvPicPr>
          <p:nvPr/>
        </p:nvPicPr>
        <p:blipFill rotWithShape="1">
          <a:blip r:embed="rId2"/>
          <a:srcRect l="8717" t="35573" r="22401" b="18894"/>
          <a:stretch/>
        </p:blipFill>
        <p:spPr>
          <a:xfrm>
            <a:off x="611560" y="2276872"/>
            <a:ext cx="7928945" cy="2946768"/>
          </a:xfrm>
          <a:prstGeom prst="rect">
            <a:avLst/>
          </a:prstGeom>
        </p:spPr>
      </p:pic>
    </p:spTree>
    <p:extLst>
      <p:ext uri="{BB962C8B-B14F-4D97-AF65-F5344CB8AC3E}">
        <p14:creationId xmlns:p14="http://schemas.microsoft.com/office/powerpoint/2010/main" val="10113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توابع مثلثاتی</a:t>
            </a:r>
            <a:endParaRPr lang="fa-I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17" name="Picture 16"/>
          <p:cNvPicPr>
            <a:picLocks noChangeAspect="1"/>
          </p:cNvPicPr>
          <p:nvPr/>
        </p:nvPicPr>
        <p:blipFill rotWithShape="1">
          <a:blip r:embed="rId2"/>
          <a:srcRect l="4065" t="35235" r="27862" b="19207"/>
          <a:stretch/>
        </p:blipFill>
        <p:spPr>
          <a:xfrm>
            <a:off x="1430937" y="1124744"/>
            <a:ext cx="6165399" cy="2319874"/>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611560" y="476672"/>
                <a:ext cx="3600400" cy="1446550"/>
              </a:xfrm>
              <a:prstGeom prst="rect">
                <a:avLst/>
              </a:prstGeom>
              <a:noFill/>
            </p:spPr>
            <p:txBody>
              <a:bodyPr wrap="square" rtlCol="1">
                <a:spAutoFit/>
              </a:bodyPr>
              <a:lstStyle/>
              <a:p>
                <a:pPr algn="ctr"/>
                <a:r>
                  <a:rPr lang="en-US" sz="6600" dirty="0" smtClean="0">
                    <a:solidFill>
                      <a:srgbClr val="92B943"/>
                    </a:solidFill>
                    <a:latin typeface="Comic Sans MS" panose="030F0702030302020204" pitchFamily="66" charset="0"/>
                    <a:cs typeface="B Zar" panose="00000400000000000000" pitchFamily="2" charset="-78"/>
                  </a:rPr>
                  <a:t>y=</a:t>
                </a:r>
                <a14:m>
                  <m:oMath xmlns:m="http://schemas.openxmlformats.org/officeDocument/2006/math">
                    <m:r>
                      <a:rPr lang="el-GR" sz="8800" i="1" dirty="0">
                        <a:ln w="57150">
                          <a:solidFill>
                            <a:schemeClr val="bg1"/>
                          </a:solidFill>
                        </a:ln>
                        <a:solidFill>
                          <a:srgbClr val="92B943"/>
                        </a:solidFill>
                        <a:latin typeface="Cambria Math" panose="02040503050406030204" pitchFamily="18" charset="0"/>
                        <a:cs typeface="B Zar" panose="00000400000000000000" pitchFamily="2" charset="-78"/>
                      </a:rPr>
                      <m:t>𝝞</m:t>
                    </m:r>
                  </m:oMath>
                </a14:m>
                <a:r>
                  <a:rPr lang="en-US" sz="6600" dirty="0" err="1" smtClean="0">
                    <a:solidFill>
                      <a:srgbClr val="92B943"/>
                    </a:solidFill>
                    <a:latin typeface="Comic Sans MS" panose="030F0702030302020204" pitchFamily="66" charset="0"/>
                    <a:cs typeface="B Zar" panose="00000400000000000000" pitchFamily="2" charset="-78"/>
                  </a:rPr>
                  <a:t>sinx</a:t>
                </a:r>
                <a14:m>
                  <m:oMath xmlns:m="http://schemas.openxmlformats.org/officeDocument/2006/math">
                    <m:r>
                      <a:rPr lang="el-GR" sz="8800" i="1" dirty="0" smtClean="0">
                        <a:ln w="57150">
                          <a:solidFill>
                            <a:schemeClr val="bg1"/>
                          </a:solidFill>
                        </a:ln>
                        <a:solidFill>
                          <a:srgbClr val="92B943"/>
                        </a:solidFill>
                        <a:latin typeface="Cambria Math" panose="02040503050406030204" pitchFamily="18" charset="0"/>
                        <a:cs typeface="B Zar" panose="00000400000000000000" pitchFamily="2" charset="-78"/>
                      </a:rPr>
                      <m:t>𝝞</m:t>
                    </m:r>
                  </m:oMath>
                </a14:m>
                <a:endParaRPr lang="fa-IR" sz="5400" dirty="0">
                  <a:solidFill>
                    <a:srgbClr val="92B943"/>
                  </a:solidFill>
                  <a:cs typeface="B Zar" panose="00000400000000000000" pitchFamily="2" charset="-78"/>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1560" y="476672"/>
                <a:ext cx="3600400" cy="1446550"/>
              </a:xfrm>
              <a:prstGeom prst="rect">
                <a:avLst/>
              </a:prstGeom>
              <a:blipFill>
                <a:blip r:embed="rId3"/>
                <a:stretch>
                  <a:fillRect l="-7783" t="-8439" b="-14346"/>
                </a:stretch>
              </a:blipFill>
            </p:spPr>
            <p:txBody>
              <a:bodyPr/>
              <a:lstStyle/>
              <a:p>
                <a:r>
                  <a:rPr lang="fa-IR">
                    <a:noFill/>
                  </a:rPr>
                  <a:t> </a:t>
                </a:r>
              </a:p>
            </p:txBody>
          </p:sp>
        </mc:Fallback>
      </mc:AlternateContent>
      <p:pic>
        <p:nvPicPr>
          <p:cNvPr id="18" name="Picture 17"/>
          <p:cNvPicPr>
            <a:picLocks noChangeAspect="1"/>
          </p:cNvPicPr>
          <p:nvPr/>
        </p:nvPicPr>
        <p:blipFill rotWithShape="1">
          <a:blip r:embed="rId4"/>
          <a:srcRect l="8717" t="35573" r="22401" b="18894"/>
          <a:stretch/>
        </p:blipFill>
        <p:spPr>
          <a:xfrm>
            <a:off x="1043608" y="4005064"/>
            <a:ext cx="6686221" cy="2484913"/>
          </a:xfrm>
          <a:prstGeom prst="rect">
            <a:avLst/>
          </a:prstGeom>
        </p:spPr>
      </p:pic>
      <p:sp>
        <p:nvSpPr>
          <p:cNvPr id="19" name="Right Arrow 18"/>
          <p:cNvSpPr/>
          <p:nvPr/>
        </p:nvSpPr>
        <p:spPr>
          <a:xfrm rot="5400000">
            <a:off x="4042366" y="3517408"/>
            <a:ext cx="492402" cy="346823"/>
          </a:xfrm>
          <a:prstGeom prst="rightArrow">
            <a:avLst/>
          </a:prstGeom>
          <a:solidFill>
            <a:srgbClr val="63CDF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69525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1422492" y="984373"/>
            <a:ext cx="6336704" cy="1384995"/>
          </a:xfrm>
          <a:prstGeom prst="rect">
            <a:avLst/>
          </a:prstGeom>
          <a:noFill/>
        </p:spPr>
        <p:txBody>
          <a:bodyPr wrap="square" rtlCol="1">
            <a:spAutoFit/>
          </a:bodyPr>
          <a:lstStyle/>
          <a:p>
            <a:pPr algn="ctr"/>
            <a:r>
              <a:rPr lang="fa-IR" sz="2800" dirty="0" smtClean="0">
                <a:cs typeface="B Zar" pitchFamily="2" charset="-78"/>
              </a:rPr>
              <a:t>رابطه ای مهم:</a:t>
            </a:r>
          </a:p>
          <a:p>
            <a:pPr algn="ctr"/>
            <a:r>
              <a:rPr lang="fa-IR" sz="2800" dirty="0" smtClean="0">
                <a:cs typeface="B Zar" pitchFamily="2" charset="-78"/>
              </a:rPr>
              <a:t>اگر اندازه ی زاویه ای </a:t>
            </a:r>
            <a:r>
              <a:rPr lang="az-Cyrl-AZ" sz="2800" dirty="0" smtClean="0">
                <a:latin typeface="Calibri"/>
                <a:cs typeface="B Zar" pitchFamily="2" charset="-78"/>
              </a:rPr>
              <a:t>θ</a:t>
            </a:r>
            <a:r>
              <a:rPr lang="fa-IR" sz="2800" dirty="0" smtClean="0">
                <a:latin typeface="Calibri"/>
                <a:cs typeface="B Zar" pitchFamily="2" charset="-78"/>
              </a:rPr>
              <a:t> باشد و اندازه ی کمان روبرو به آن </a:t>
            </a:r>
            <a:r>
              <a:rPr lang="en-US" sz="2800" dirty="0" smtClean="0">
                <a:latin typeface="Calibri"/>
                <a:cs typeface="B Zar" pitchFamily="2" charset="-78"/>
              </a:rPr>
              <a:t>B</a:t>
            </a:r>
            <a:r>
              <a:rPr lang="fa-IR" sz="2800" dirty="0" smtClean="0">
                <a:latin typeface="Calibri"/>
                <a:cs typeface="B Zar" pitchFamily="2" charset="-78"/>
              </a:rPr>
              <a:t> و شعاع دایره مذکور </a:t>
            </a:r>
            <a:r>
              <a:rPr lang="en-US" sz="2800" dirty="0" smtClean="0">
                <a:latin typeface="Calibri"/>
                <a:cs typeface="B Zar" pitchFamily="2" charset="-78"/>
              </a:rPr>
              <a:t>R</a:t>
            </a:r>
            <a:r>
              <a:rPr lang="fa-IR" sz="2800" dirty="0" smtClean="0">
                <a:latin typeface="Calibri"/>
                <a:cs typeface="B Zar" pitchFamily="2" charset="-78"/>
              </a:rPr>
              <a:t> باشد رابطه زیر بر قرار است.</a:t>
            </a:r>
            <a:endParaRPr lang="fa-IR" sz="2800" dirty="0">
              <a:cs typeface="B Zar" pitchFamily="2" charset="-78"/>
            </a:endParaRPr>
          </a:p>
        </p:txBody>
      </p:sp>
      <mc:AlternateContent xmlns:mc="http://schemas.openxmlformats.org/markup-compatibility/2006" xmlns:a14="http://schemas.microsoft.com/office/drawing/2010/main">
        <mc:Choice Requires="a14">
          <p:sp>
            <p:nvSpPr>
              <p:cNvPr id="4" name="TextBox 3"/>
              <p:cNvSpPr txBox="1"/>
              <p:nvPr/>
            </p:nvSpPr>
            <p:spPr>
              <a:xfrm>
                <a:off x="2826648" y="2492896"/>
                <a:ext cx="3528392" cy="2159437"/>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m:rPr>
                          <m:sty m:val="p"/>
                        </m:rPr>
                        <a:rPr lang="el-GR" sz="7200" b="0" i="1" smtClean="0">
                          <a:solidFill>
                            <a:srgbClr val="FF0000"/>
                          </a:solidFill>
                          <a:latin typeface="Cambria Math"/>
                        </a:rPr>
                        <m:t>θ</m:t>
                      </m:r>
                      <m:r>
                        <a:rPr lang="fa-IR" sz="7200" b="0" i="0" smtClean="0">
                          <a:solidFill>
                            <a:srgbClr val="FF0000"/>
                          </a:solidFill>
                          <a:latin typeface="Cambria Math"/>
                        </a:rPr>
                        <m:t>=</m:t>
                      </m:r>
                      <m:f>
                        <m:fPr>
                          <m:ctrlPr>
                            <a:rPr lang="fa-IR" sz="7200" i="1" smtClean="0">
                              <a:solidFill>
                                <a:srgbClr val="FF0000"/>
                              </a:solidFill>
                              <a:latin typeface="Cambria Math"/>
                            </a:rPr>
                          </m:ctrlPr>
                        </m:fPr>
                        <m:num>
                          <m:r>
                            <a:rPr lang="en-US" sz="7200" b="0" i="1" smtClean="0">
                              <a:solidFill>
                                <a:srgbClr val="FF0000"/>
                              </a:solidFill>
                              <a:latin typeface="Cambria Math"/>
                            </a:rPr>
                            <m:t>𝐵</m:t>
                          </m:r>
                        </m:num>
                        <m:den>
                          <m:r>
                            <a:rPr lang="en-US" sz="7200" b="0" i="1" smtClean="0">
                              <a:solidFill>
                                <a:srgbClr val="FF0000"/>
                              </a:solidFill>
                              <a:latin typeface="Cambria Math"/>
                            </a:rPr>
                            <m:t>𝑅</m:t>
                          </m:r>
                        </m:den>
                      </m:f>
                    </m:oMath>
                  </m:oMathPara>
                </a14:m>
                <a:endParaRPr lang="fa-IR" sz="72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826648" y="2492896"/>
                <a:ext cx="3528392" cy="2159437"/>
              </a:xfrm>
              <a:prstGeom prst="rect">
                <a:avLst/>
              </a:prstGeom>
              <a:blipFill rotWithShape="1">
                <a:blip r:embed="rId2"/>
                <a:stretch>
                  <a:fillRect/>
                </a:stretch>
              </a:blipFill>
            </p:spPr>
            <p:txBody>
              <a:bodyPr/>
              <a:lstStyle/>
              <a:p>
                <a:r>
                  <a:rPr lang="fa-IR">
                    <a:noFill/>
                  </a:rPr>
                  <a:t> </a:t>
                </a:r>
              </a:p>
            </p:txBody>
          </p:sp>
        </mc:Fallback>
      </mc:AlternateContent>
      <p:sp>
        <p:nvSpPr>
          <p:cNvPr id="5" name="TextBox 4"/>
          <p:cNvSpPr txBox="1"/>
          <p:nvPr/>
        </p:nvSpPr>
        <p:spPr>
          <a:xfrm>
            <a:off x="846428" y="5130189"/>
            <a:ext cx="7488832" cy="954107"/>
          </a:xfrm>
          <a:prstGeom prst="rect">
            <a:avLst/>
          </a:prstGeom>
          <a:noFill/>
        </p:spPr>
        <p:txBody>
          <a:bodyPr wrap="square" rtlCol="1">
            <a:spAutoFit/>
          </a:bodyPr>
          <a:lstStyle/>
          <a:p>
            <a:pPr algn="ctr"/>
            <a:r>
              <a:rPr lang="fa-IR" sz="2800" dirty="0" smtClean="0">
                <a:cs typeface="B Zar" pitchFamily="2" charset="-78"/>
              </a:rPr>
              <a:t>این رابطه در برخی از مسائل کاربرد دارد که یک نمونه از آن را می توانید در صفحه بعد مشاهده نمایید</a:t>
            </a:r>
            <a:endParaRPr lang="fa-IR" sz="2800" dirty="0">
              <a:cs typeface="B Zar" pitchFamily="2" charset="-78"/>
            </a:endParaRPr>
          </a:p>
        </p:txBody>
      </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87198"/>
            <a:ext cx="3096344" cy="707886"/>
          </a:xfrm>
          <a:prstGeom prst="rect">
            <a:avLst/>
          </a:prstGeom>
          <a:noFill/>
        </p:spPr>
        <p:txBody>
          <a:bodyPr wrap="square" rtlCol="1">
            <a:spAutoFit/>
          </a:bodyPr>
          <a:lstStyle/>
          <a:p>
            <a:pPr algn="ctr"/>
            <a:r>
              <a:rPr lang="fa-IR" sz="4000" dirty="0" smtClean="0">
                <a:solidFill>
                  <a:schemeClr val="bg1"/>
                </a:solidFill>
                <a:cs typeface="A EntezareZohoor 1 **" pitchFamily="2" charset="-78"/>
              </a:rPr>
              <a:t>بخش چهارم</a:t>
            </a:r>
            <a:endParaRPr lang="fa-IR" sz="4000" dirty="0">
              <a:solidFill>
                <a:schemeClr val="bg1"/>
              </a:solidFill>
              <a:cs typeface="A EntezareZohoor 1 **" pitchFamily="2" charset="-78"/>
            </a:endParaRPr>
          </a:p>
        </p:txBody>
      </p:sp>
      <p:sp>
        <p:nvSpPr>
          <p:cNvPr id="4" name="TextBox 3"/>
          <p:cNvSpPr txBox="1"/>
          <p:nvPr/>
        </p:nvSpPr>
        <p:spPr>
          <a:xfrm>
            <a:off x="683568" y="1916832"/>
            <a:ext cx="7920880" cy="3046988"/>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9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روابط مثلثاتی مجموع و تفاضل زوایا</a:t>
            </a:r>
            <a:endParaRPr lang="fa-IR"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Tree>
    <p:extLst>
      <p:ext uri="{BB962C8B-B14F-4D97-AF65-F5344CB8AC3E}">
        <p14:creationId xmlns:p14="http://schemas.microsoft.com/office/powerpoint/2010/main" val="342872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5976" y="25460"/>
            <a:ext cx="4104456"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روابط مثلثاتی مجموع و تفاضل زوایا</a:t>
            </a:r>
            <a:endParaRPr lang="fa-I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2" name="TextBox 1"/>
          <p:cNvSpPr txBox="1"/>
          <p:nvPr/>
        </p:nvSpPr>
        <p:spPr>
          <a:xfrm>
            <a:off x="539552" y="1052736"/>
            <a:ext cx="7928669" cy="1815882"/>
          </a:xfrm>
          <a:prstGeom prst="rect">
            <a:avLst/>
          </a:prstGeom>
          <a:noFill/>
        </p:spPr>
        <p:txBody>
          <a:bodyPr wrap="square" rtlCol="1">
            <a:spAutoFit/>
          </a:bodyPr>
          <a:lstStyle/>
          <a:p>
            <a:pPr algn="ctr"/>
            <a:r>
              <a:rPr lang="fa-IR" sz="2800" dirty="0" smtClean="0">
                <a:cs typeface="B Zar" pitchFamily="2" charset="-78"/>
              </a:rPr>
              <a:t>ما در سال قبل با برخی از رابط مثلثاتی آشنا شدیم که برخی از آنها را خواهید و نکته مهم در آن روابط آن است که آن روابط مربوط به یک زاویه بود اما در دو رابطه ای که قرار است در در اسلاید های بعد مشاهده نمایید دو زاویه موجود می باشد یعنی روابط بین دو زاویه می باشد!</a:t>
            </a:r>
            <a:endParaRPr lang="fa-IR" sz="2800" dirty="0">
              <a:cs typeface="B Zar" pitchFamily="2" charset="-7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37" t="43688" r="27330" b="36802"/>
          <a:stretch/>
        </p:blipFill>
        <p:spPr bwMode="auto">
          <a:xfrm>
            <a:off x="2651231" y="3893180"/>
            <a:ext cx="3705308" cy="88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5878" y="3429000"/>
            <a:ext cx="6076015" cy="461665"/>
          </a:xfrm>
          <a:prstGeom prst="rect">
            <a:avLst/>
          </a:prstGeom>
          <a:noFill/>
        </p:spPr>
        <p:txBody>
          <a:bodyPr wrap="square" rtlCol="1">
            <a:spAutoFit/>
          </a:bodyPr>
          <a:lstStyle/>
          <a:p>
            <a:pPr algn="ctr"/>
            <a:r>
              <a:rPr lang="fa-IR" sz="2400" b="1" dirty="0" smtClean="0">
                <a:solidFill>
                  <a:srgbClr val="00B0F0"/>
                </a:solidFill>
                <a:cs typeface="B Zar" pitchFamily="2" charset="-78"/>
              </a:rPr>
              <a:t>*دوتا رابطه از رابطه هایی که سال قبل یاد گرفتیم:</a:t>
            </a:r>
            <a:endParaRPr lang="fa-IR" sz="2400" b="1" dirty="0">
              <a:solidFill>
                <a:srgbClr val="00B0F0"/>
              </a:solidFill>
              <a:cs typeface="B Zar" pitchFamily="2" charset="-78"/>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1" t="43068" r="26588" b="33875"/>
          <a:stretch/>
        </p:blipFill>
        <p:spPr bwMode="auto">
          <a:xfrm>
            <a:off x="2452449" y="4953708"/>
            <a:ext cx="4102873" cy="100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89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5976" y="25460"/>
            <a:ext cx="4104456"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روابط مثلثاتی مجموع و تفاضل زوایا</a:t>
            </a:r>
            <a:endParaRPr lang="fa-I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03" t="27377" r="23610" b="48263"/>
          <a:stretch/>
        </p:blipFill>
        <p:spPr bwMode="auto">
          <a:xfrm>
            <a:off x="1115616" y="2201863"/>
            <a:ext cx="6961389" cy="20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23" t="47717" r="24216" b="27008"/>
          <a:stretch/>
        </p:blipFill>
        <p:spPr bwMode="auto">
          <a:xfrm>
            <a:off x="1056637" y="4275648"/>
            <a:ext cx="6971747" cy="210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5576" y="836711"/>
            <a:ext cx="7608538" cy="1200329"/>
          </a:xfrm>
          <a:prstGeom prst="rect">
            <a:avLst/>
          </a:prstGeom>
          <a:noFill/>
        </p:spPr>
        <p:txBody>
          <a:bodyPr wrap="square" rtlCol="1">
            <a:spAutoFit/>
          </a:bodyPr>
          <a:lstStyle/>
          <a:p>
            <a:pPr algn="ctr"/>
            <a:r>
              <a:rPr lang="fa-IR" sz="3600" dirty="0" smtClean="0">
                <a:solidFill>
                  <a:srgbClr val="00B0F0"/>
                </a:solidFill>
                <a:cs typeface="B Zar" pitchFamily="2" charset="-78"/>
              </a:rPr>
              <a:t>*دوتا رابطه ای که قراره امسال یاد بگیریم و تو مسئله ها ازشون استفاده کنیم:</a:t>
            </a:r>
            <a:endParaRPr lang="fa-IR" sz="3600" dirty="0">
              <a:solidFill>
                <a:srgbClr val="00B0F0"/>
              </a:solidFill>
              <a:cs typeface="B Zar" pitchFamily="2" charset="-78"/>
            </a:endParaRPr>
          </a:p>
        </p:txBody>
      </p:sp>
    </p:spTree>
    <p:extLst>
      <p:ext uri="{BB962C8B-B14F-4D97-AF65-F5344CB8AC3E}">
        <p14:creationId xmlns:p14="http://schemas.microsoft.com/office/powerpoint/2010/main" val="84778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5976" y="25460"/>
            <a:ext cx="4104456"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روابط مثلثاتی مجموع و تفاضل زوایا</a:t>
            </a:r>
            <a:endParaRPr lang="fa-I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6" name="TextBox 5"/>
          <p:cNvSpPr txBox="1"/>
          <p:nvPr/>
        </p:nvSpPr>
        <p:spPr>
          <a:xfrm>
            <a:off x="755576" y="1168291"/>
            <a:ext cx="7608538" cy="4708981"/>
          </a:xfrm>
          <a:prstGeom prst="rect">
            <a:avLst/>
          </a:prstGeom>
          <a:noFill/>
        </p:spPr>
        <p:txBody>
          <a:bodyPr wrap="square" rtlCol="1">
            <a:spAutoFit/>
          </a:bodyPr>
          <a:lstStyle/>
          <a:p>
            <a:pPr algn="ctr"/>
            <a:r>
              <a:rPr lang="fa-IR" sz="6000" dirty="0" smtClean="0">
                <a:solidFill>
                  <a:srgbClr val="00B0F0"/>
                </a:solidFill>
                <a:cs typeface="B Zar" pitchFamily="2" charset="-78"/>
              </a:rPr>
              <a:t>خب</a:t>
            </a:r>
          </a:p>
          <a:p>
            <a:pPr algn="ctr"/>
            <a:r>
              <a:rPr lang="fa-IR" sz="6000" dirty="0" smtClean="0">
                <a:solidFill>
                  <a:srgbClr val="00B0F0"/>
                </a:solidFill>
                <a:cs typeface="B Zar" pitchFamily="2" charset="-78"/>
              </a:rPr>
              <a:t>بالاخره تموم شد! امیدوارم که این پاورپوینت تو یادگیری این فصل بهتون کمک کنه!</a:t>
            </a:r>
          </a:p>
          <a:p>
            <a:pPr algn="ctr"/>
            <a:r>
              <a:rPr lang="fa-IR" sz="6000" dirty="0" smtClean="0">
                <a:solidFill>
                  <a:srgbClr val="00B0F0"/>
                </a:solidFill>
                <a:cs typeface="B Zar" pitchFamily="2" charset="-78"/>
              </a:rPr>
              <a:t>فقط یک لحظه صبر کنید...</a:t>
            </a:r>
            <a:endParaRPr lang="fa-IR" sz="6000" dirty="0">
              <a:solidFill>
                <a:srgbClr val="00B0F0"/>
              </a:solidFill>
              <a:cs typeface="B Zar" pitchFamily="2" charset="-78"/>
            </a:endParaRPr>
          </a:p>
        </p:txBody>
      </p:sp>
    </p:spTree>
    <p:extLst>
      <p:ext uri="{BB962C8B-B14F-4D97-AF65-F5344CB8AC3E}">
        <p14:creationId xmlns:p14="http://schemas.microsoft.com/office/powerpoint/2010/main" val="224790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99392"/>
            <a:ext cx="2376264" cy="792088"/>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pPr algn="ctr"/>
            <a:r>
              <a:rPr lang="fa-IR" sz="4400" b="1" dirty="0" smtClean="0">
                <a:ln>
                  <a:solidFill>
                    <a:srgbClr val="FF0000"/>
                  </a:solidFill>
                </a:ln>
                <a:solidFill>
                  <a:srgbClr val="FF0000"/>
                </a:solidFill>
                <a:effectLst>
                  <a:glow rad="101600">
                    <a:schemeClr val="bg1">
                      <a:alpha val="60000"/>
                    </a:schemeClr>
                  </a:glow>
                  <a:reflection blurRad="6350" stA="55000" endA="300" endPos="45500" dir="5400000" sy="-100000" algn="bl" rotWithShape="0"/>
                </a:effectLst>
                <a:cs typeface="A EntezareZohoor 1 **" pitchFamily="2" charset="-78"/>
              </a:rPr>
              <a:t>هشدار</a:t>
            </a:r>
            <a:endParaRPr lang="fa-IR" sz="4400" b="1" dirty="0">
              <a:ln>
                <a:solidFill>
                  <a:srgbClr val="FF0000"/>
                </a:solidFill>
              </a:ln>
              <a:solidFill>
                <a:srgbClr val="FF0000"/>
              </a:solidFill>
              <a:effectLst>
                <a:glow rad="101600">
                  <a:schemeClr val="bg1">
                    <a:alpha val="60000"/>
                  </a:schemeClr>
                </a:glow>
                <a:reflection blurRad="6350" stA="55000" endA="300" endPos="45500" dir="5400000" sy="-100000" algn="bl" rotWithShape="0"/>
              </a:effectLst>
              <a:cs typeface="A EntezareZohoor 1 **" pitchFamily="2" charset="-78"/>
            </a:endParaRPr>
          </a:p>
        </p:txBody>
      </p:sp>
      <p:sp>
        <p:nvSpPr>
          <p:cNvPr id="11" name="TextBox 10"/>
          <p:cNvSpPr txBox="1"/>
          <p:nvPr/>
        </p:nvSpPr>
        <p:spPr>
          <a:xfrm>
            <a:off x="467544" y="1196752"/>
            <a:ext cx="8100900" cy="5016758"/>
          </a:xfrm>
          <a:prstGeom prst="rect">
            <a:avLst/>
          </a:prstGeom>
          <a:noFill/>
        </p:spPr>
        <p:txBody>
          <a:bodyPr wrap="square" rtlCol="1">
            <a:spAutoFit/>
          </a:bodyPr>
          <a:lstStyle/>
          <a:p>
            <a:pPr algn="ctr"/>
            <a:r>
              <a:rPr lang="fa-IR" sz="4000" b="1" dirty="0" smtClean="0">
                <a:solidFill>
                  <a:srgbClr val="FF0000"/>
                </a:solidFill>
                <a:cs typeface="Titr" panose="00000700000000000000" pitchFamily="2" charset="-78"/>
              </a:rPr>
              <a:t>نه تنها این بخش بلکه تمامی بخش های این پاورپوینت وقتی می تواند برای شما مفید و رضایت بخش باشد که با حل تمرین ها فراوان همراه باشد.</a:t>
            </a:r>
          </a:p>
          <a:p>
            <a:pPr algn="ctr"/>
            <a:r>
              <a:rPr lang="fa-IR" sz="4000" b="1" dirty="0" smtClean="0">
                <a:solidFill>
                  <a:srgbClr val="FF0000"/>
                </a:solidFill>
                <a:cs typeface="Titr" panose="00000700000000000000" pitchFamily="2" charset="-78"/>
              </a:rPr>
              <a:t>یادگیری اکثر دروس آسان است اما آنچه در امتحانات رتبه های ما را از یکدیگر متمایز می کند مقدار تمرین و تسلط ما بر درس و انواع سوال های مبا حث می باشد</a:t>
            </a:r>
            <a:endParaRPr lang="fa-IR" sz="4000" b="1" dirty="0">
              <a:solidFill>
                <a:srgbClr val="FF0000"/>
              </a:solidFill>
              <a:cs typeface="Titr" panose="00000700000000000000" pitchFamily="2" charset="-78"/>
            </a:endParaRPr>
          </a:p>
        </p:txBody>
      </p:sp>
    </p:spTree>
    <p:extLst>
      <p:ext uri="{BB962C8B-B14F-4D97-AF65-F5344CB8AC3E}">
        <p14:creationId xmlns:p14="http://schemas.microsoft.com/office/powerpoint/2010/main" val="812519135"/>
      </p:ext>
    </p:extLst>
  </p:cSld>
  <p:clrMapOvr>
    <a:masterClrMapping/>
  </p:clrMapOvr>
  <p:transition spd="slow">
    <p:fade/>
    <p:sndAc>
      <p:stSnd>
        <p:snd r:embed="rId2" name="explode.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98" t="392" r="3339" b="1423"/>
          <a:stretch/>
        </p:blipFill>
        <p:spPr>
          <a:xfrm>
            <a:off x="0" y="-99392"/>
            <a:ext cx="9144000" cy="7029400"/>
          </a:xfrm>
          <a:prstGeom prst="rect">
            <a:avLst/>
          </a:prstGeom>
        </p:spPr>
      </p:pic>
      <p:sp>
        <p:nvSpPr>
          <p:cNvPr id="4" name="TextBox 3"/>
          <p:cNvSpPr txBox="1"/>
          <p:nvPr/>
        </p:nvSpPr>
        <p:spPr>
          <a:xfrm>
            <a:off x="2246649" y="10071199"/>
            <a:ext cx="1893303" cy="3770263"/>
          </a:xfrm>
          <a:prstGeom prst="rect">
            <a:avLst/>
          </a:prstGeom>
          <a:noFill/>
        </p:spPr>
        <p:txBody>
          <a:bodyPr wrap="square" rtlCol="1">
            <a:spAutoFit/>
          </a:bodyPr>
          <a:lstStyle/>
          <a:p>
            <a:r>
              <a:rPr lang="fa-IR" sz="23900" dirty="0" smtClean="0">
                <a:solidFill>
                  <a:srgbClr val="00B0F0"/>
                </a:solidFill>
                <a:cs typeface="B Badkonak" pitchFamily="2" charset="-78"/>
              </a:rPr>
              <a:t>ا</a:t>
            </a:r>
            <a:endParaRPr lang="fa-IR" sz="23900" dirty="0">
              <a:solidFill>
                <a:srgbClr val="00B0F0"/>
              </a:solidFill>
              <a:cs typeface="B Badkonak" pitchFamily="2" charset="-78"/>
            </a:endParaRPr>
          </a:p>
        </p:txBody>
      </p:sp>
      <p:sp>
        <p:nvSpPr>
          <p:cNvPr id="6" name="TextBox 5"/>
          <p:cNvSpPr txBox="1"/>
          <p:nvPr/>
        </p:nvSpPr>
        <p:spPr>
          <a:xfrm>
            <a:off x="6530567" y="6813376"/>
            <a:ext cx="1893303" cy="3770263"/>
          </a:xfrm>
          <a:prstGeom prst="rect">
            <a:avLst/>
          </a:prstGeom>
          <a:noFill/>
        </p:spPr>
        <p:txBody>
          <a:bodyPr wrap="square" rtlCol="1">
            <a:spAutoFit/>
          </a:bodyPr>
          <a:lstStyle/>
          <a:p>
            <a:r>
              <a:rPr lang="fa-IR" sz="23900" dirty="0" smtClean="0">
                <a:solidFill>
                  <a:srgbClr val="FF0000"/>
                </a:solidFill>
                <a:cs typeface="B Badkonak" pitchFamily="2" charset="-78"/>
              </a:rPr>
              <a:t>پ</a:t>
            </a:r>
            <a:endParaRPr lang="fa-IR" sz="23900" dirty="0">
              <a:solidFill>
                <a:srgbClr val="FF0000"/>
              </a:solidFill>
              <a:cs typeface="B Badkonak" pitchFamily="2" charset="-78"/>
            </a:endParaRPr>
          </a:p>
        </p:txBody>
      </p:sp>
      <p:sp>
        <p:nvSpPr>
          <p:cNvPr id="7" name="TextBox 6"/>
          <p:cNvSpPr txBox="1"/>
          <p:nvPr/>
        </p:nvSpPr>
        <p:spPr>
          <a:xfrm>
            <a:off x="3182753" y="8546108"/>
            <a:ext cx="1893303" cy="3770263"/>
          </a:xfrm>
          <a:prstGeom prst="rect">
            <a:avLst/>
          </a:prstGeom>
          <a:noFill/>
        </p:spPr>
        <p:txBody>
          <a:bodyPr wrap="square" rtlCol="1">
            <a:spAutoFit/>
          </a:bodyPr>
          <a:lstStyle/>
          <a:p>
            <a:r>
              <a:rPr lang="fa-IR" sz="23900" dirty="0" smtClean="0">
                <a:solidFill>
                  <a:srgbClr val="00B050"/>
                </a:solidFill>
                <a:cs typeface="B Badkonak" pitchFamily="2" charset="-78"/>
              </a:rPr>
              <a:t>ی</a:t>
            </a:r>
            <a:endParaRPr lang="fa-IR" sz="23900" dirty="0">
              <a:solidFill>
                <a:srgbClr val="00B050"/>
              </a:solidFill>
              <a:cs typeface="B Badkonak" pitchFamily="2" charset="-78"/>
            </a:endParaRPr>
          </a:p>
        </p:txBody>
      </p:sp>
      <p:sp>
        <p:nvSpPr>
          <p:cNvPr id="8" name="TextBox 7"/>
          <p:cNvSpPr txBox="1"/>
          <p:nvPr/>
        </p:nvSpPr>
        <p:spPr>
          <a:xfrm>
            <a:off x="5076056" y="8224838"/>
            <a:ext cx="1893303" cy="3770263"/>
          </a:xfrm>
          <a:prstGeom prst="rect">
            <a:avLst/>
          </a:prstGeom>
          <a:noFill/>
        </p:spPr>
        <p:txBody>
          <a:bodyPr wrap="square" rtlCol="1">
            <a:spAutoFit/>
          </a:bodyPr>
          <a:lstStyle/>
          <a:p>
            <a:r>
              <a:rPr lang="fa-IR" sz="23900" dirty="0" smtClean="0">
                <a:solidFill>
                  <a:srgbClr val="FFC000"/>
                </a:solidFill>
                <a:cs typeface="B Badkonak" pitchFamily="2" charset="-78"/>
              </a:rPr>
              <a:t>ا</a:t>
            </a:r>
            <a:endParaRPr lang="fa-IR" sz="23900" dirty="0">
              <a:solidFill>
                <a:srgbClr val="FFC000"/>
              </a:solidFill>
              <a:cs typeface="B Badkonak" pitchFamily="2" charset="-78"/>
            </a:endParaRPr>
          </a:p>
        </p:txBody>
      </p:sp>
      <p:sp>
        <p:nvSpPr>
          <p:cNvPr id="9" name="TextBox 8"/>
          <p:cNvSpPr txBox="1"/>
          <p:nvPr/>
        </p:nvSpPr>
        <p:spPr>
          <a:xfrm>
            <a:off x="611560" y="10458399"/>
            <a:ext cx="1893303" cy="3770263"/>
          </a:xfrm>
          <a:prstGeom prst="rect">
            <a:avLst/>
          </a:prstGeom>
          <a:noFill/>
        </p:spPr>
        <p:txBody>
          <a:bodyPr wrap="square" rtlCol="1">
            <a:spAutoFit/>
          </a:bodyPr>
          <a:lstStyle/>
          <a:p>
            <a:r>
              <a:rPr lang="fa-IR" sz="23900" dirty="0" smtClean="0">
                <a:solidFill>
                  <a:srgbClr val="7030A0"/>
                </a:solidFill>
                <a:cs typeface="B Badkonak" pitchFamily="2" charset="-78"/>
              </a:rPr>
              <a:t>ن</a:t>
            </a:r>
            <a:endParaRPr lang="fa-IR" sz="23900" dirty="0">
              <a:solidFill>
                <a:srgbClr val="7030A0"/>
              </a:solidFill>
              <a:cs typeface="B Badkonak" pitchFamily="2" charset="-78"/>
            </a:endParaRPr>
          </a:p>
        </p:txBody>
      </p:sp>
    </p:spTree>
    <p:extLst>
      <p:ext uri="{BB962C8B-B14F-4D97-AF65-F5344CB8AC3E}">
        <p14:creationId xmlns:p14="http://schemas.microsoft.com/office/powerpoint/2010/main" val="82380584"/>
      </p:ext>
    </p:extLst>
  </p:cSld>
  <p:clrMapOvr>
    <a:masterClrMapping/>
  </p:clrMapOvr>
  <p:transition spd="slow">
    <p:fade/>
    <p:sndAc>
      <p:stSnd>
        <p:snd r:embed="rId2" name="explod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2.96296E-6 L -0.02239 -1.28519 " pathEditMode="relative" rAng="0" ptsTypes="AA">
                                      <p:cBhvr>
                                        <p:cTn id="6" dur="2000" fill="hold"/>
                                        <p:tgtEl>
                                          <p:spTgt spid="4"/>
                                        </p:tgtEl>
                                        <p:attrNameLst>
                                          <p:attrName>ppt_x</p:attrName>
                                          <p:attrName>ppt_y</p:attrName>
                                        </p:attrNameLst>
                                      </p:cBhvr>
                                      <p:rCtr x="-1128" y="-64259"/>
                                    </p:animMotion>
                                  </p:childTnLst>
                                </p:cTn>
                              </p:par>
                              <p:par>
                                <p:cTn id="7" presetID="42" presetClass="path" presetSubtype="0" accel="50000" decel="50000" fill="hold" grpId="0" nodeType="withEffect">
                                  <p:stCondLst>
                                    <p:cond delay="0"/>
                                  </p:stCondLst>
                                  <p:childTnLst>
                                    <p:animMotion origin="layout" path="M 1.66667E-6 2.96296E-6 L 0.01302 -0.8419 " pathEditMode="relative" rAng="0" ptsTypes="AA">
                                      <p:cBhvr>
                                        <p:cTn id="8" dur="2000" fill="hold"/>
                                        <p:tgtEl>
                                          <p:spTgt spid="6"/>
                                        </p:tgtEl>
                                        <p:attrNameLst>
                                          <p:attrName>ppt_x</p:attrName>
                                          <p:attrName>ppt_y</p:attrName>
                                        </p:attrNameLst>
                                      </p:cBhvr>
                                      <p:rCtr x="642" y="-42106"/>
                                    </p:animMotion>
                                  </p:childTnLst>
                                </p:cTn>
                              </p:par>
                              <p:par>
                                <p:cTn id="9" presetID="42" presetClass="path" presetSubtype="0" accel="50000" decel="50000" fill="hold" grpId="0" nodeType="withEffect">
                                  <p:stCondLst>
                                    <p:cond delay="0"/>
                                  </p:stCondLst>
                                  <p:childTnLst>
                                    <p:animMotion origin="layout" path="M -2.5E-6 -3.33333E-6 L 0.03264 -1.05231 " pathEditMode="relative" rAng="0" ptsTypes="AA">
                                      <p:cBhvr>
                                        <p:cTn id="10" dur="2000" fill="hold"/>
                                        <p:tgtEl>
                                          <p:spTgt spid="7"/>
                                        </p:tgtEl>
                                        <p:attrNameLst>
                                          <p:attrName>ppt_x</p:attrName>
                                          <p:attrName>ppt_y</p:attrName>
                                        </p:attrNameLst>
                                      </p:cBhvr>
                                      <p:rCtr x="1632" y="-52616"/>
                                    </p:animMotion>
                                  </p:childTnLst>
                                </p:cTn>
                              </p:par>
                              <p:par>
                                <p:cTn id="11" presetID="42" presetClass="path" presetSubtype="0" accel="50000" decel="50000" fill="hold" grpId="0" nodeType="withEffect">
                                  <p:stCondLst>
                                    <p:cond delay="0"/>
                                  </p:stCondLst>
                                  <p:childTnLst>
                                    <p:animMotion origin="layout" path="M -5.55556E-7 -4.07407E-6 L -0.00121 -1.03703 " pathEditMode="relative" rAng="0" ptsTypes="AA">
                                      <p:cBhvr>
                                        <p:cTn id="12" dur="2000" fill="hold"/>
                                        <p:tgtEl>
                                          <p:spTgt spid="8"/>
                                        </p:tgtEl>
                                        <p:attrNameLst>
                                          <p:attrName>ppt_x</p:attrName>
                                          <p:attrName>ppt_y</p:attrName>
                                        </p:attrNameLst>
                                      </p:cBhvr>
                                      <p:rCtr x="-69" y="-51852"/>
                                    </p:animMotion>
                                  </p:childTnLst>
                                </p:cTn>
                              </p:par>
                              <p:par>
                                <p:cTn id="13" presetID="42" presetClass="path" presetSubtype="0" accel="50000" decel="50000" fill="hold" grpId="0" nodeType="withEffect">
                                  <p:stCondLst>
                                    <p:cond delay="0"/>
                                  </p:stCondLst>
                                  <p:childTnLst>
                                    <p:animMotion origin="layout" path="M -2.5E-6 1.48148E-6 L -0.02465 -1.34167 " pathEditMode="relative" rAng="0" ptsTypes="AA">
                                      <p:cBhvr>
                                        <p:cTn id="14" dur="2000" fill="hold"/>
                                        <p:tgtEl>
                                          <p:spTgt spid="9"/>
                                        </p:tgtEl>
                                        <p:attrNameLst>
                                          <p:attrName>ppt_x</p:attrName>
                                          <p:attrName>ppt_y</p:attrName>
                                        </p:attrNameLst>
                                      </p:cBhvr>
                                      <p:rCtr x="-1233" y="-6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9" t="21930" r="16371" b="9051"/>
          <a:stretch/>
        </p:blipFill>
        <p:spPr bwMode="auto">
          <a:xfrm>
            <a:off x="1907704" y="3140968"/>
            <a:ext cx="5113217" cy="328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9" t="30960" r="16634" b="38267"/>
          <a:stretch/>
        </p:blipFill>
        <p:spPr bwMode="auto">
          <a:xfrm>
            <a:off x="1185921" y="980728"/>
            <a:ext cx="710408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12" y="5949280"/>
            <a:ext cx="1728192" cy="584775"/>
          </a:xfrm>
          <a:prstGeom prst="rect">
            <a:avLst/>
          </a:prstGeom>
          <a:noFill/>
        </p:spPr>
        <p:txBody>
          <a:bodyPr wrap="square" rtlCol="1">
            <a:spAutoFit/>
          </a:bodyPr>
          <a:lstStyle/>
          <a:p>
            <a:r>
              <a:rPr lang="fa-IR" sz="3200" dirty="0" smtClean="0">
                <a:cs typeface="B Zar" pitchFamily="2" charset="-78"/>
              </a:rPr>
              <a:t>مثال صـــ</a:t>
            </a:r>
            <a:endParaRPr lang="fa-IR" sz="3200" dirty="0">
              <a:cs typeface="B Zar" pitchFamily="2" charset="-78"/>
            </a:endParaRPr>
          </a:p>
        </p:txBody>
      </p:sp>
      <p:sp>
        <p:nvSpPr>
          <p:cNvPr id="6" name="TextBox 5"/>
          <p:cNvSpPr txBox="1"/>
          <p:nvPr/>
        </p:nvSpPr>
        <p:spPr>
          <a:xfrm>
            <a:off x="395536" y="5877272"/>
            <a:ext cx="504056" cy="461665"/>
          </a:xfrm>
          <a:prstGeom prst="rect">
            <a:avLst/>
          </a:prstGeom>
          <a:noFill/>
        </p:spPr>
        <p:txBody>
          <a:bodyPr wrap="square" rtlCol="1">
            <a:spAutoFit/>
          </a:bodyPr>
          <a:lstStyle/>
          <a:p>
            <a:r>
              <a:rPr lang="fa-IR" sz="2400" dirty="0" smtClean="0">
                <a:cs typeface="B Zar" pitchFamily="2" charset="-78"/>
              </a:rPr>
              <a:t>94</a:t>
            </a:r>
            <a:endParaRPr lang="fa-IR" sz="2400" dirty="0">
              <a:cs typeface="B Zar" pitchFamily="2" charset="-78"/>
            </a:endParaRPr>
          </a:p>
        </p:txBody>
      </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5" name="TextBox 4"/>
          <p:cNvSpPr txBox="1"/>
          <p:nvPr/>
        </p:nvSpPr>
        <p:spPr>
          <a:xfrm>
            <a:off x="-36512" y="5949280"/>
            <a:ext cx="1728192" cy="584775"/>
          </a:xfrm>
          <a:prstGeom prst="rect">
            <a:avLst/>
          </a:prstGeom>
          <a:noFill/>
        </p:spPr>
        <p:txBody>
          <a:bodyPr wrap="square" rtlCol="1">
            <a:spAutoFit/>
          </a:bodyPr>
          <a:lstStyle/>
          <a:p>
            <a:r>
              <a:rPr lang="fa-IR" sz="3200" dirty="0" smtClean="0">
                <a:cs typeface="B Zar" pitchFamily="2" charset="-78"/>
              </a:rPr>
              <a:t>مثال صـــ</a:t>
            </a:r>
            <a:endParaRPr lang="fa-IR" sz="3200" dirty="0">
              <a:cs typeface="B Zar" pitchFamily="2" charset="-78"/>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9" t="25658" r="16371" b="9050"/>
          <a:stretch/>
        </p:blipFill>
        <p:spPr bwMode="auto">
          <a:xfrm>
            <a:off x="560125" y="435170"/>
            <a:ext cx="3291796" cy="199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5536" y="5877272"/>
            <a:ext cx="504056" cy="461665"/>
          </a:xfrm>
          <a:prstGeom prst="rect">
            <a:avLst/>
          </a:prstGeom>
          <a:noFill/>
        </p:spPr>
        <p:txBody>
          <a:bodyPr wrap="square" rtlCol="1">
            <a:spAutoFit/>
          </a:bodyPr>
          <a:lstStyle/>
          <a:p>
            <a:r>
              <a:rPr lang="fa-IR" sz="2400" dirty="0" smtClean="0">
                <a:cs typeface="B Zar" pitchFamily="2" charset="-78"/>
              </a:rPr>
              <a:t>94</a:t>
            </a:r>
            <a:endParaRPr lang="fa-IR" sz="2400" dirty="0">
              <a:cs typeface="B Zar" pitchFamily="2" charset="-78"/>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9" t="61733" r="16634" b="7494"/>
          <a:stretch/>
        </p:blipFill>
        <p:spPr bwMode="auto">
          <a:xfrm>
            <a:off x="3177874" y="2049894"/>
            <a:ext cx="5426574" cy="159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40" t="28312" r="24853" b="53062"/>
          <a:stretch/>
        </p:blipFill>
        <p:spPr bwMode="auto">
          <a:xfrm>
            <a:off x="488118" y="3645024"/>
            <a:ext cx="811633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sp>
        <p:nvSpPr>
          <p:cNvPr id="3" name="TextBox 2"/>
          <p:cNvSpPr txBox="1"/>
          <p:nvPr/>
        </p:nvSpPr>
        <p:spPr>
          <a:xfrm>
            <a:off x="1619672" y="776898"/>
            <a:ext cx="6120680" cy="646331"/>
          </a:xfrm>
          <a:prstGeom prst="rect">
            <a:avLst/>
          </a:prstGeom>
          <a:noFill/>
        </p:spPr>
        <p:txBody>
          <a:bodyPr wrap="square" rtlCol="1">
            <a:spAutoFit/>
          </a:bodyPr>
          <a:lstStyle/>
          <a:p>
            <a:pPr algn="ctr"/>
            <a:r>
              <a:rPr lang="fa-IR" sz="3600" b="1" dirty="0" smtClean="0">
                <a:cs typeface="B Zar" pitchFamily="2" charset="-78"/>
              </a:rPr>
              <a:t>جدول زوایا بر حسب درجه و رادیان</a:t>
            </a:r>
            <a:endParaRPr lang="fa-IR" sz="3600" b="1" dirty="0">
              <a:cs typeface="B Za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514156571"/>
              </p:ext>
            </p:extLst>
          </p:nvPr>
        </p:nvGraphicFramePr>
        <p:xfrm>
          <a:off x="1502528" y="1700808"/>
          <a:ext cx="6309832" cy="1414508"/>
        </p:xfrm>
        <a:graphic>
          <a:graphicData uri="http://schemas.openxmlformats.org/drawingml/2006/table">
            <a:tbl>
              <a:tblPr rtl="1" firstRow="1" bandRow="1">
                <a:tableStyleId>{5C22544A-7EE6-4342-B048-85BDC9FD1C3A}</a:tableStyleId>
              </a:tblPr>
              <a:tblGrid>
                <a:gridCol w="579501">
                  <a:extLst>
                    <a:ext uri="{9D8B030D-6E8A-4147-A177-3AD203B41FA5}">
                      <a16:colId xmlns:a16="http://schemas.microsoft.com/office/drawing/2014/main" xmlns="" val="20000"/>
                    </a:ext>
                  </a:extLst>
                </a:gridCol>
                <a:gridCol w="579501">
                  <a:extLst>
                    <a:ext uri="{9D8B030D-6E8A-4147-A177-3AD203B41FA5}">
                      <a16:colId xmlns:a16="http://schemas.microsoft.com/office/drawing/2014/main" xmlns="" val="20001"/>
                    </a:ext>
                  </a:extLst>
                </a:gridCol>
                <a:gridCol w="579501">
                  <a:extLst>
                    <a:ext uri="{9D8B030D-6E8A-4147-A177-3AD203B41FA5}">
                      <a16:colId xmlns:a16="http://schemas.microsoft.com/office/drawing/2014/main" xmlns="" val="20002"/>
                    </a:ext>
                  </a:extLst>
                </a:gridCol>
                <a:gridCol w="579501">
                  <a:extLst>
                    <a:ext uri="{9D8B030D-6E8A-4147-A177-3AD203B41FA5}">
                      <a16:colId xmlns:a16="http://schemas.microsoft.com/office/drawing/2014/main" xmlns="" val="20003"/>
                    </a:ext>
                  </a:extLst>
                </a:gridCol>
                <a:gridCol w="579501">
                  <a:extLst>
                    <a:ext uri="{9D8B030D-6E8A-4147-A177-3AD203B41FA5}">
                      <a16:colId xmlns:a16="http://schemas.microsoft.com/office/drawing/2014/main" xmlns="" val="20004"/>
                    </a:ext>
                  </a:extLst>
                </a:gridCol>
                <a:gridCol w="579501">
                  <a:extLst>
                    <a:ext uri="{9D8B030D-6E8A-4147-A177-3AD203B41FA5}">
                      <a16:colId xmlns:a16="http://schemas.microsoft.com/office/drawing/2014/main" xmlns="" val="20005"/>
                    </a:ext>
                  </a:extLst>
                </a:gridCol>
                <a:gridCol w="579501">
                  <a:extLst>
                    <a:ext uri="{9D8B030D-6E8A-4147-A177-3AD203B41FA5}">
                      <a16:colId xmlns:a16="http://schemas.microsoft.com/office/drawing/2014/main" xmlns="" val="20006"/>
                    </a:ext>
                  </a:extLst>
                </a:gridCol>
                <a:gridCol w="579501">
                  <a:extLst>
                    <a:ext uri="{9D8B030D-6E8A-4147-A177-3AD203B41FA5}">
                      <a16:colId xmlns:a16="http://schemas.microsoft.com/office/drawing/2014/main" xmlns="" val="20007"/>
                    </a:ext>
                  </a:extLst>
                </a:gridCol>
                <a:gridCol w="1673824">
                  <a:extLst>
                    <a:ext uri="{9D8B030D-6E8A-4147-A177-3AD203B41FA5}">
                      <a16:colId xmlns:a16="http://schemas.microsoft.com/office/drawing/2014/main" xmlns="" val="20008"/>
                    </a:ext>
                  </a:extLst>
                </a:gridCol>
              </a:tblGrid>
              <a:tr h="648072">
                <a:tc>
                  <a:txBody>
                    <a:bodyPr/>
                    <a:lstStyle/>
                    <a:p>
                      <a:pPr algn="ctr" rtl="1"/>
                      <a:r>
                        <a:rPr lang="en-US" sz="1600" dirty="0" smtClean="0">
                          <a:cs typeface="B Zar" pitchFamily="2" charset="-78"/>
                        </a:rPr>
                        <a:t>360</a:t>
                      </a:r>
                      <a:endParaRPr lang="fa-IR" sz="1600" dirty="0">
                        <a:cs typeface="B Zar" pitchFamily="2" charset="-78"/>
                      </a:endParaRPr>
                    </a:p>
                  </a:txBody>
                  <a:tcPr marL="97655" marR="97655" marT="48827" marB="48827" anchor="ctr"/>
                </a:tc>
                <a:tc>
                  <a:txBody>
                    <a:bodyPr/>
                    <a:lstStyle/>
                    <a:p>
                      <a:pPr algn="ctr" rtl="1"/>
                      <a:r>
                        <a:rPr lang="en-US" sz="1600" dirty="0" smtClean="0">
                          <a:cs typeface="B Zar" pitchFamily="2" charset="-78"/>
                        </a:rPr>
                        <a:t>270</a:t>
                      </a:r>
                      <a:endParaRPr lang="fa-IR" sz="1600" dirty="0">
                        <a:cs typeface="B Zar" pitchFamily="2" charset="-78"/>
                      </a:endParaRPr>
                    </a:p>
                  </a:txBody>
                  <a:tcPr marL="97655" marR="97655" marT="48827" marB="48827" anchor="ctr"/>
                </a:tc>
                <a:tc>
                  <a:txBody>
                    <a:bodyPr/>
                    <a:lstStyle/>
                    <a:p>
                      <a:pPr algn="ctr" rtl="1"/>
                      <a:r>
                        <a:rPr lang="en-US" sz="1600" dirty="0" smtClean="0">
                          <a:cs typeface="B Zar" pitchFamily="2" charset="-78"/>
                        </a:rPr>
                        <a:t>180</a:t>
                      </a:r>
                      <a:endParaRPr lang="fa-IR" sz="1600" dirty="0">
                        <a:cs typeface="B Zar" pitchFamily="2" charset="-78"/>
                      </a:endParaRPr>
                    </a:p>
                  </a:txBody>
                  <a:tcPr marL="97655" marR="97655" marT="48827" marB="48827" anchor="ctr"/>
                </a:tc>
                <a:tc>
                  <a:txBody>
                    <a:bodyPr/>
                    <a:lstStyle/>
                    <a:p>
                      <a:pPr algn="ctr" rtl="1"/>
                      <a:r>
                        <a:rPr lang="en-US" sz="1900" dirty="0" smtClean="0">
                          <a:cs typeface="B Zar" pitchFamily="2" charset="-78"/>
                        </a:rPr>
                        <a:t>90</a:t>
                      </a:r>
                      <a:endParaRPr lang="fa-IR" sz="1900" dirty="0">
                        <a:cs typeface="B Zar" pitchFamily="2" charset="-78"/>
                      </a:endParaRPr>
                    </a:p>
                  </a:txBody>
                  <a:tcPr marL="97655" marR="97655" marT="48827" marB="48827" anchor="ctr"/>
                </a:tc>
                <a:tc>
                  <a:txBody>
                    <a:bodyPr/>
                    <a:lstStyle/>
                    <a:p>
                      <a:pPr algn="ctr" rtl="1"/>
                      <a:r>
                        <a:rPr lang="en-US" sz="1900" dirty="0" smtClean="0">
                          <a:cs typeface="B Zar" pitchFamily="2" charset="-78"/>
                        </a:rPr>
                        <a:t>60</a:t>
                      </a:r>
                      <a:endParaRPr lang="fa-IR" sz="1900" dirty="0">
                        <a:cs typeface="B Zar" pitchFamily="2" charset="-78"/>
                      </a:endParaRPr>
                    </a:p>
                  </a:txBody>
                  <a:tcPr marL="97655" marR="97655" marT="48827" marB="48827" anchor="ctr"/>
                </a:tc>
                <a:tc>
                  <a:txBody>
                    <a:bodyPr/>
                    <a:lstStyle/>
                    <a:p>
                      <a:pPr algn="ctr" rtl="1"/>
                      <a:r>
                        <a:rPr lang="en-US" sz="1900" dirty="0" smtClean="0">
                          <a:cs typeface="B Zar" pitchFamily="2" charset="-78"/>
                        </a:rPr>
                        <a:t>45</a:t>
                      </a:r>
                      <a:endParaRPr lang="fa-IR" sz="1900" dirty="0">
                        <a:cs typeface="B Zar" pitchFamily="2" charset="-78"/>
                      </a:endParaRPr>
                    </a:p>
                  </a:txBody>
                  <a:tcPr marL="97655" marR="97655" marT="48827" marB="48827" anchor="ctr"/>
                </a:tc>
                <a:tc>
                  <a:txBody>
                    <a:bodyPr/>
                    <a:lstStyle/>
                    <a:p>
                      <a:pPr algn="ctr" rtl="1"/>
                      <a:r>
                        <a:rPr lang="en-US" sz="1900" dirty="0" smtClean="0">
                          <a:cs typeface="B Zar" pitchFamily="2" charset="-78"/>
                        </a:rPr>
                        <a:t>30</a:t>
                      </a:r>
                      <a:endParaRPr lang="fa-IR" sz="1900" dirty="0">
                        <a:cs typeface="B Zar" pitchFamily="2" charset="-78"/>
                      </a:endParaRPr>
                    </a:p>
                  </a:txBody>
                  <a:tcPr marL="97655" marR="97655" marT="48827" marB="48827" anchor="ctr"/>
                </a:tc>
                <a:tc>
                  <a:txBody>
                    <a:bodyPr/>
                    <a:lstStyle/>
                    <a:p>
                      <a:pPr algn="ctr" rtl="1"/>
                      <a:r>
                        <a:rPr lang="en-US" sz="1900" dirty="0" smtClean="0">
                          <a:cs typeface="B Zar" pitchFamily="2" charset="-78"/>
                        </a:rPr>
                        <a:t>0</a:t>
                      </a:r>
                      <a:endParaRPr lang="fa-IR" sz="1900" dirty="0">
                        <a:cs typeface="B Zar" pitchFamily="2" charset="-78"/>
                      </a:endParaRPr>
                    </a:p>
                  </a:txBody>
                  <a:tcPr marL="97655" marR="97655" marT="48827" marB="48827" anchor="ctr"/>
                </a:tc>
                <a:tc>
                  <a:txBody>
                    <a:bodyPr/>
                    <a:lstStyle/>
                    <a:p>
                      <a:pPr algn="ctr" rtl="1"/>
                      <a:r>
                        <a:rPr lang="fa-IR" sz="2000" dirty="0" smtClean="0">
                          <a:cs typeface="B Zar" pitchFamily="2" charset="-78"/>
                        </a:rPr>
                        <a:t>زاویه برحسب درجه</a:t>
                      </a:r>
                      <a:endParaRPr lang="fa-IR" sz="2000" dirty="0">
                        <a:cs typeface="B Zar" pitchFamily="2" charset="-78"/>
                      </a:endParaRPr>
                    </a:p>
                  </a:txBody>
                  <a:tcPr marL="97655" marR="97655" marT="48827" marB="48827" anchor="ctr"/>
                </a:tc>
                <a:extLst>
                  <a:ext uri="{0D108BD9-81ED-4DB2-BD59-A6C34878D82A}">
                    <a16:rowId xmlns:a16="http://schemas.microsoft.com/office/drawing/2014/main" xmlns="" val="10000"/>
                  </a:ext>
                </a:extLst>
              </a:tr>
              <a:tr h="648072">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endParaRPr lang="fa-IR" sz="1900" dirty="0"/>
                    </a:p>
                  </a:txBody>
                  <a:tcPr marL="97655" marR="97655" marT="48827" marB="48827" anchor="ctr"/>
                </a:tc>
                <a:tc>
                  <a:txBody>
                    <a:bodyPr/>
                    <a:lstStyle/>
                    <a:p>
                      <a:pPr algn="ctr" rtl="1"/>
                      <a:r>
                        <a:rPr lang="en-US" sz="1900" b="1" dirty="0" smtClean="0"/>
                        <a:t>0</a:t>
                      </a:r>
                      <a:endParaRPr lang="fa-IR" sz="1900" b="1" dirty="0"/>
                    </a:p>
                  </a:txBody>
                  <a:tcPr marL="97655" marR="97655" marT="48827" marB="48827" anchor="ctr"/>
                </a:tc>
                <a:tc>
                  <a:txBody>
                    <a:bodyPr/>
                    <a:lstStyle/>
                    <a:p>
                      <a:pPr algn="ctr" rtl="1"/>
                      <a:r>
                        <a:rPr lang="fa-IR" sz="2000" b="1" dirty="0" smtClean="0">
                          <a:cs typeface="B Zar" pitchFamily="2" charset="-78"/>
                        </a:rPr>
                        <a:t>زاویه بر حسب رادیان</a:t>
                      </a:r>
                      <a:endParaRPr lang="fa-IR" sz="2000" b="1" dirty="0">
                        <a:cs typeface="B Zar" pitchFamily="2" charset="-78"/>
                      </a:endParaRPr>
                    </a:p>
                  </a:txBody>
                  <a:tcPr marL="97655" marR="97655" marT="48827" marB="48827" anchor="ctr"/>
                </a:tc>
                <a:extLst>
                  <a:ext uri="{0D108BD9-81ED-4DB2-BD59-A6C34878D82A}">
                    <a16:rowId xmlns:a16="http://schemas.microsoft.com/office/drawing/2014/main" xmlns="" val="10001"/>
                  </a:ext>
                </a:extLst>
              </a:tr>
            </a:tbl>
          </a:graphicData>
        </a:graphic>
      </p:graphicFrame>
      <mc:AlternateContent xmlns:mc="http://schemas.openxmlformats.org/markup-compatibility/2006" xmlns:a14="http://schemas.microsoft.com/office/drawing/2010/main">
        <mc:Choice Requires="a14">
          <p:sp>
            <p:nvSpPr>
              <p:cNvPr id="10" name="TextBox 9"/>
              <p:cNvSpPr txBox="1"/>
              <p:nvPr/>
            </p:nvSpPr>
            <p:spPr>
              <a:xfrm>
                <a:off x="3845722" y="2456228"/>
                <a:ext cx="385041" cy="612732"/>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i="1" smtClean="0">
                              <a:latin typeface="Cambria Math"/>
                            </a:rPr>
                          </m:ctrlPr>
                        </m:fPr>
                        <m:num>
                          <m:r>
                            <a:rPr lang="fa-IR" b="0" i="1" smtClean="0">
                              <a:solidFill>
                                <a:srgbClr val="D4F593"/>
                              </a:solidFill>
                              <a:latin typeface="Cambria Math"/>
                            </a:rPr>
                            <m:t>1</m:t>
                          </m:r>
                        </m:num>
                        <m:den>
                          <m:r>
                            <a:rPr lang="fa-IR" b="0" i="1" smtClean="0">
                              <a:latin typeface="Cambria Math"/>
                            </a:rPr>
                            <m:t>6</m:t>
                          </m:r>
                        </m:den>
                      </m:f>
                    </m:oMath>
                  </m:oMathPara>
                </a14:m>
                <a:endParaRPr lang="fa-IR" dirty="0"/>
              </a:p>
            </p:txBody>
          </p:sp>
        </mc:Choice>
        <mc:Fallback xmlns="">
          <p:sp>
            <p:nvSpPr>
              <p:cNvPr id="10" name="TextBox 9"/>
              <p:cNvSpPr txBox="1">
                <a:spLocks noRot="1" noChangeAspect="1" noMove="1" noResize="1" noEditPoints="1" noAdjustHandles="1" noChangeArrowheads="1" noChangeShapeType="1" noTextEdit="1"/>
              </p:cNvSpPr>
              <p:nvPr/>
            </p:nvSpPr>
            <p:spPr>
              <a:xfrm>
                <a:off x="3845722" y="2456228"/>
                <a:ext cx="385041" cy="612732"/>
              </a:xfrm>
              <a:prstGeom prst="rect">
                <a:avLst/>
              </a:prstGeom>
              <a:blipFill rotWithShape="1">
                <a:blip r:embed="rId2"/>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435052" y="2432908"/>
                <a:ext cx="385042" cy="61093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i="1" smtClean="0">
                              <a:latin typeface="Cambria Math"/>
                            </a:rPr>
                          </m:ctrlPr>
                        </m:fPr>
                        <m:num>
                          <m:r>
                            <a:rPr lang="fa-IR" b="0" i="1" smtClean="0">
                              <a:solidFill>
                                <a:schemeClr val="bg2"/>
                              </a:solidFill>
                              <a:latin typeface="Cambria Math"/>
                            </a:rPr>
                            <m:t>1</m:t>
                          </m:r>
                        </m:num>
                        <m:den>
                          <m:r>
                            <a:rPr lang="fa-IR" b="0" i="1" smtClean="0">
                              <a:latin typeface="Cambria Math"/>
                            </a:rPr>
                            <m:t>4</m:t>
                          </m:r>
                        </m:den>
                      </m:f>
                    </m:oMath>
                  </m:oMathPara>
                </a14:m>
                <a:endParaRPr lang="fa-IR" dirty="0"/>
              </a:p>
            </p:txBody>
          </p:sp>
        </mc:Choice>
        <mc:Fallback xmlns="">
          <p:sp>
            <p:nvSpPr>
              <p:cNvPr id="11" name="TextBox 10"/>
              <p:cNvSpPr txBox="1">
                <a:spLocks noRot="1" noChangeAspect="1" noMove="1" noResize="1" noEditPoints="1" noAdjustHandles="1" noChangeArrowheads="1" noChangeShapeType="1" noTextEdit="1"/>
              </p:cNvSpPr>
              <p:nvPr/>
            </p:nvSpPr>
            <p:spPr>
              <a:xfrm>
                <a:off x="4435052" y="2432908"/>
                <a:ext cx="385042" cy="610936"/>
              </a:xfrm>
              <a:prstGeom prst="rect">
                <a:avLst/>
              </a:prstGeom>
              <a:blipFill rotWithShape="1">
                <a:blip r:embed="rId3"/>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1116" y="2444768"/>
                <a:ext cx="385042" cy="612732"/>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i="1" smtClean="0">
                              <a:latin typeface="Cambria Math"/>
                            </a:rPr>
                          </m:ctrlPr>
                        </m:fPr>
                        <m:num>
                          <m:r>
                            <a:rPr lang="fa-IR" b="0" i="1" smtClean="0">
                              <a:solidFill>
                                <a:schemeClr val="bg2"/>
                              </a:solidFill>
                              <a:latin typeface="Cambria Math"/>
                            </a:rPr>
                            <m:t>1</m:t>
                          </m:r>
                        </m:num>
                        <m:den>
                          <m:r>
                            <a:rPr lang="fa-IR" b="0" i="1" smtClean="0">
                              <a:latin typeface="Cambria Math"/>
                            </a:rPr>
                            <m:t>3</m:t>
                          </m:r>
                        </m:den>
                      </m:f>
                    </m:oMath>
                  </m:oMathPara>
                </a14:m>
                <a:endParaRPr lang="fa-IR" dirty="0"/>
              </a:p>
            </p:txBody>
          </p:sp>
        </mc:Choice>
        <mc:Fallback xmlns="">
          <p:sp>
            <p:nvSpPr>
              <p:cNvPr id="12" name="TextBox 11"/>
              <p:cNvSpPr txBox="1">
                <a:spLocks noRot="1" noChangeAspect="1" noMove="1" noResize="1" noEditPoints="1" noAdjustHandles="1" noChangeArrowheads="1" noChangeShapeType="1" noTextEdit="1"/>
              </p:cNvSpPr>
              <p:nvPr/>
            </p:nvSpPr>
            <p:spPr>
              <a:xfrm>
                <a:off x="5011116" y="2444768"/>
                <a:ext cx="385042" cy="612732"/>
              </a:xfrm>
              <a:prstGeom prst="rect">
                <a:avLst/>
              </a:prstGeom>
              <a:blipFill rotWithShape="1">
                <a:blip r:embed="rId4"/>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87180" y="2458024"/>
                <a:ext cx="385042" cy="61093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i="1" smtClean="0">
                              <a:latin typeface="Cambria Math"/>
                            </a:rPr>
                          </m:ctrlPr>
                        </m:fPr>
                        <m:num>
                          <m:r>
                            <a:rPr lang="fa-IR" b="0" i="1" smtClean="0">
                              <a:solidFill>
                                <a:schemeClr val="bg2"/>
                              </a:solidFill>
                              <a:latin typeface="Cambria Math"/>
                            </a:rPr>
                            <m:t>1</m:t>
                          </m:r>
                        </m:num>
                        <m:den>
                          <m:r>
                            <a:rPr lang="fa-IR" b="0" i="1" smtClean="0">
                              <a:latin typeface="Cambria Math"/>
                            </a:rPr>
                            <m:t>2</m:t>
                          </m:r>
                        </m:den>
                      </m:f>
                    </m:oMath>
                  </m:oMathPara>
                </a14:m>
                <a:endParaRPr lang="fa-IR" dirty="0"/>
              </a:p>
            </p:txBody>
          </p:sp>
        </mc:Choice>
        <mc:Fallback xmlns="">
          <p:sp>
            <p:nvSpPr>
              <p:cNvPr id="13" name="TextBox 12"/>
              <p:cNvSpPr txBox="1">
                <a:spLocks noRot="1" noChangeAspect="1" noMove="1" noResize="1" noEditPoints="1" noAdjustHandles="1" noChangeArrowheads="1" noChangeShapeType="1" noTextEdit="1"/>
              </p:cNvSpPr>
              <p:nvPr/>
            </p:nvSpPr>
            <p:spPr>
              <a:xfrm>
                <a:off x="5587180" y="2458024"/>
                <a:ext cx="385042" cy="610936"/>
              </a:xfrm>
              <a:prstGeom prst="rect">
                <a:avLst/>
              </a:prstGeom>
              <a:blipFill rotWithShape="1">
                <a:blip r:embed="rId5"/>
                <a:stretch>
                  <a:fillRect/>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667300" y="2458024"/>
                <a:ext cx="513281" cy="61093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fa-IR" i="1" smtClean="0">
                              <a:latin typeface="Cambria Math"/>
                            </a:rPr>
                          </m:ctrlPr>
                        </m:fPr>
                        <m:num>
                          <m:r>
                            <a:rPr lang="fa-IR" b="0" i="1" smtClean="0">
                              <a:latin typeface="Cambria Math"/>
                            </a:rPr>
                            <m:t>3</m:t>
                          </m:r>
                          <m:r>
                            <a:rPr lang="fa-IR" b="0" i="1" smtClean="0">
                              <a:solidFill>
                                <a:schemeClr val="bg2"/>
                              </a:solidFill>
                              <a:latin typeface="Cambria Math"/>
                            </a:rPr>
                            <m:t>1</m:t>
                          </m:r>
                        </m:num>
                        <m:den>
                          <m:r>
                            <a:rPr lang="fa-IR" b="0" i="1" smtClean="0">
                              <a:latin typeface="Cambria Math"/>
                            </a:rPr>
                            <m:t>2</m:t>
                          </m:r>
                        </m:den>
                      </m:f>
                    </m:oMath>
                  </m:oMathPara>
                </a14:m>
                <a:endParaRPr lang="fa-IR" dirty="0"/>
              </a:p>
            </p:txBody>
          </p:sp>
        </mc:Choice>
        <mc:Fallback xmlns="">
          <p:sp>
            <p:nvSpPr>
              <p:cNvPr id="14" name="TextBox 13"/>
              <p:cNvSpPr txBox="1">
                <a:spLocks noRot="1" noChangeAspect="1" noMove="1" noResize="1" noEditPoints="1" noAdjustHandles="1" noChangeArrowheads="1" noChangeShapeType="1" noTextEdit="1"/>
              </p:cNvSpPr>
              <p:nvPr/>
            </p:nvSpPr>
            <p:spPr>
              <a:xfrm>
                <a:off x="6667300" y="2458024"/>
                <a:ext cx="513281" cy="610936"/>
              </a:xfrm>
              <a:prstGeom prst="rect">
                <a:avLst/>
              </a:prstGeom>
              <a:blipFill rotWithShape="1">
                <a:blip r:embed="rId6"/>
                <a:stretch>
                  <a:fillRect/>
                </a:stretch>
              </a:blipFill>
            </p:spPr>
            <p:txBody>
              <a:bodyPr/>
              <a:lstStyle/>
              <a:p>
                <a:r>
                  <a:rPr lang="fa-IR">
                    <a:noFill/>
                  </a:rPr>
                  <a:t> </a:t>
                </a:r>
              </a:p>
            </p:txBody>
          </p:sp>
        </mc:Fallback>
      </mc:AlternateContent>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7493" y="2564904"/>
            <a:ext cx="189527" cy="1962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3064" y="2564904"/>
            <a:ext cx="189527" cy="19621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8873" y="2564904"/>
            <a:ext cx="189527" cy="1962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4937" y="2564904"/>
            <a:ext cx="189527" cy="196216"/>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5252" y="2614393"/>
            <a:ext cx="288032" cy="298198"/>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245" y="2521088"/>
            <a:ext cx="189527" cy="196216"/>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9388" y="2602035"/>
            <a:ext cx="288032" cy="298198"/>
          </a:xfrm>
          <a:prstGeom prst="rect">
            <a:avLst/>
          </a:prstGeom>
        </p:spPr>
      </p:pic>
      <p:sp>
        <p:nvSpPr>
          <p:cNvPr id="22" name="TextBox 21"/>
          <p:cNvSpPr txBox="1"/>
          <p:nvPr/>
        </p:nvSpPr>
        <p:spPr>
          <a:xfrm>
            <a:off x="7180581" y="2507543"/>
            <a:ext cx="360040" cy="461665"/>
          </a:xfrm>
          <a:prstGeom prst="rect">
            <a:avLst/>
          </a:prstGeom>
          <a:noFill/>
        </p:spPr>
        <p:txBody>
          <a:bodyPr wrap="square" rtlCol="1">
            <a:spAutoFit/>
          </a:bodyPr>
          <a:lstStyle/>
          <a:p>
            <a:r>
              <a:rPr lang="en-US" sz="2400" b="1" dirty="0" smtClean="0">
                <a:latin typeface="Century Gothic (Body)"/>
              </a:rPr>
              <a:t>2</a:t>
            </a:r>
            <a:endParaRPr lang="fa-IR" sz="2400" b="1" dirty="0">
              <a:latin typeface="Century Gothic (Body)"/>
            </a:endParaRPr>
          </a:p>
        </p:txBody>
      </p:sp>
      <p:sp>
        <p:nvSpPr>
          <p:cNvPr id="23" name="TextBox 22"/>
          <p:cNvSpPr txBox="1"/>
          <p:nvPr/>
        </p:nvSpPr>
        <p:spPr>
          <a:xfrm>
            <a:off x="536592" y="3429000"/>
            <a:ext cx="8012943" cy="1754326"/>
          </a:xfrm>
          <a:prstGeom prst="rect">
            <a:avLst/>
          </a:prstGeom>
          <a:noFill/>
        </p:spPr>
        <p:txBody>
          <a:bodyPr wrap="square" rtlCol="1">
            <a:spAutoFit/>
          </a:bodyPr>
          <a:lstStyle/>
          <a:p>
            <a:pPr algn="ctr"/>
            <a:r>
              <a:rPr lang="fa-IR" sz="3600" dirty="0" smtClean="0">
                <a:cs typeface="B Zar" pitchFamily="2" charset="-78"/>
              </a:rPr>
              <a:t>نکته جالب آن است که شما با دو زاویه 30 و 45 درجه می توانید اکثر محاسبات را انجام دهید چون بقیه ی زوایا مضربی از این دو زاویه است!</a:t>
            </a:r>
            <a:endParaRPr lang="fa-IR" sz="3600" dirty="0">
              <a:cs typeface="B Zar" pitchFamily="2" charset="-78"/>
            </a:endParaRPr>
          </a:p>
        </p:txBody>
      </p:sp>
      <p:sp>
        <p:nvSpPr>
          <p:cNvPr id="24" name="TextBox 23"/>
          <p:cNvSpPr txBox="1"/>
          <p:nvPr/>
        </p:nvSpPr>
        <p:spPr>
          <a:xfrm>
            <a:off x="971600" y="5661248"/>
            <a:ext cx="7416824" cy="707886"/>
          </a:xfrm>
          <a:prstGeom prst="rect">
            <a:avLst/>
          </a:prstGeom>
          <a:noFill/>
        </p:spPr>
        <p:txBody>
          <a:bodyPr wrap="square" rtlCol="1">
            <a:spAutoFit/>
          </a:bodyPr>
          <a:lstStyle/>
          <a:p>
            <a:pPr algn="ctr"/>
            <a:r>
              <a:rPr lang="fa-IR" sz="2000" b="1" dirty="0" smtClean="0">
                <a:solidFill>
                  <a:srgbClr val="FF0000"/>
                </a:solidFill>
                <a:cs typeface="B Zar" pitchFamily="2" charset="-78"/>
              </a:rPr>
              <a:t>در دو صفحه بعد شما می توانید دو جدول را ببینید که در آن نسبت های مثلثاتی زوایای معروف بر حسب درجه و رادیان مشخص شده است</a:t>
            </a:r>
            <a:endParaRPr lang="fa-IR" sz="2000" b="1" dirty="0">
              <a:solidFill>
                <a:srgbClr val="FF0000"/>
              </a:solidFill>
              <a:cs typeface="B Zar" pitchFamily="2" charset="-78"/>
            </a:endParaRPr>
          </a:p>
        </p:txBody>
      </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99392"/>
            <a:ext cx="2160240" cy="83099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rPr>
              <a:t>رادیان</a:t>
            </a:r>
            <a:endParaRPr lang="fa-IR"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 EntezareZohoor 1 **"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764704"/>
            <a:ext cx="6871288" cy="5658001"/>
          </a:xfrm>
          <a:prstGeom prst="rect">
            <a:avLst/>
          </a:prstGeom>
          <a:ln>
            <a:solidFill>
              <a:schemeClr val="tx1"/>
            </a:solidFill>
          </a:ln>
        </p:spPr>
      </p:pic>
      <p:sp>
        <p:nvSpPr>
          <p:cNvPr id="5" name="TextBox 4"/>
          <p:cNvSpPr txBox="1"/>
          <p:nvPr/>
        </p:nvSpPr>
        <p:spPr>
          <a:xfrm>
            <a:off x="7452320" y="916048"/>
            <a:ext cx="1292662" cy="5355312"/>
          </a:xfrm>
          <a:prstGeom prst="rect">
            <a:avLst/>
          </a:prstGeom>
          <a:noFill/>
        </p:spPr>
        <p:txBody>
          <a:bodyPr vert="vert270" wrap="square" rtlCol="1">
            <a:spAutoFit/>
          </a:bodyPr>
          <a:lstStyle/>
          <a:p>
            <a:pPr algn="ctr"/>
            <a:r>
              <a:rPr lang="fa-IR" sz="3600" dirty="0" smtClean="0">
                <a:cs typeface="B Zar" pitchFamily="2" charset="-78"/>
              </a:rPr>
              <a:t>جدول نسبت های مثلثاتی زوایای معروف بر حسب درجه</a:t>
            </a:r>
            <a:endParaRPr lang="fa-IR" sz="3600" dirty="0">
              <a:cs typeface="B Zar" pitchFamily="2" charset="-78"/>
            </a:endParaRPr>
          </a:p>
        </p:txBody>
      </p:sp>
    </p:spTree>
    <p:extLst>
      <p:ext uri="{BB962C8B-B14F-4D97-AF65-F5344CB8AC3E}">
        <p14:creationId xmlns:p14="http://schemas.microsoft.com/office/powerpoint/2010/main" val="16793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TotalTime>
  <Words>1598</Words>
  <Application>Microsoft Office PowerPoint</Application>
  <PresentationFormat>On-screen Show (4:3)</PresentationFormat>
  <Paragraphs>231</Paragraphs>
  <Slides>55</Slides>
  <Notes>1</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55</vt:i4>
      </vt:variant>
    </vt:vector>
  </HeadingPairs>
  <TitlesOfParts>
    <vt:vector size="73" baseType="lpstr">
      <vt:lpstr>Arial</vt:lpstr>
      <vt:lpstr>Bodoni Bk BT</vt:lpstr>
      <vt:lpstr>Cambria Math</vt:lpstr>
      <vt:lpstr>Titr</vt:lpstr>
      <vt:lpstr>Adobe Devanagari</vt:lpstr>
      <vt:lpstr>Calibri</vt:lpstr>
      <vt:lpstr>Berlin Sans FB</vt:lpstr>
      <vt:lpstr>A EntezareZohoor 2 **</vt:lpstr>
      <vt:lpstr>A EntezareZohoor 1 **</vt:lpstr>
      <vt:lpstr>Nazanin</vt:lpstr>
      <vt:lpstr>Tahoma</vt:lpstr>
      <vt:lpstr>Century Gothic (Body)</vt:lpstr>
      <vt:lpstr>Century Gothic</vt:lpstr>
      <vt:lpstr>B Zar</vt:lpstr>
      <vt:lpstr>Wingdings 2</vt:lpstr>
      <vt:lpstr>Comic Sans MS</vt:lpstr>
      <vt:lpstr>B Badkonak</vt:lpstr>
      <vt:lpstr>Austin</vt:lpstr>
      <vt:lpstr>حسابان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Olive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حسابان</dc:title>
  <dc:creator>خانواده</dc:creator>
  <cp:lastModifiedBy>خانواده</cp:lastModifiedBy>
  <cp:revision>50</cp:revision>
  <dcterms:created xsi:type="dcterms:W3CDTF">2018-02-04T13:45:30Z</dcterms:created>
  <dcterms:modified xsi:type="dcterms:W3CDTF">2018-02-16T19:09:57Z</dcterms:modified>
</cp:coreProperties>
</file>