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76" r:id="rId5"/>
    <p:sldId id="275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9" r:id="rId17"/>
    <p:sldId id="278" r:id="rId18"/>
    <p:sldId id="277" r:id="rId19"/>
    <p:sldId id="267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DED"/>
    <a:srgbClr val="0068A8"/>
    <a:srgbClr val="00FF00"/>
    <a:srgbClr val="FFC000"/>
    <a:srgbClr val="D0CECE"/>
    <a:srgbClr val="5B9BD5"/>
    <a:srgbClr val="B2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963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84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6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12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42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052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755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91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687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12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16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DF33-3A5B-4BC9-B4A3-3C5F8D44AC2F}" type="datetimeFigureOut">
              <a:rPr lang="fa-IR" smtClean="0"/>
              <a:t>25/04/1442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9EDA-B8A6-4558-A356-DE5A323294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76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dithlib.com/hadithtxts/view/120498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13" y="112542"/>
            <a:ext cx="3209925" cy="4667250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7273" y="2672862"/>
            <a:ext cx="8132298" cy="113947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Sina" panose="00000700000000000000" pitchFamily="2" charset="-78"/>
              </a:rPr>
              <a:t>امیر سجاد منتظری هدش </a:t>
            </a:r>
            <a:br>
              <a:rPr lang="fa-IR" dirty="0" smtClean="0">
                <a:cs typeface="B Sina" panose="00000700000000000000" pitchFamily="2" charset="-78"/>
              </a:rPr>
            </a:br>
            <a:r>
              <a:rPr lang="fa-IR" dirty="0" smtClean="0">
                <a:cs typeface="B Sina" panose="00000700000000000000" pitchFamily="2" charset="-78"/>
              </a:rPr>
              <a:t>کلاس هفتم الف </a:t>
            </a:r>
            <a:endParaRPr lang="fa-IR" dirty="0">
              <a:cs typeface="B Sin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520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65" y="1172296"/>
            <a:ext cx="11518924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نیمبواستراتوس (بارا پوشنی): </a:t>
            </a:r>
            <a:r>
              <a:rPr lang="fa-IR" sz="4000" b="1" dirty="0" smtClean="0">
                <a:cs typeface="B Koodak" panose="00000700000000000000" pitchFamily="2" charset="-78"/>
              </a:rPr>
              <a:t>نشانه ی  </a:t>
            </a:r>
            <a:r>
              <a:rPr lang="fa-IR" sz="4000" b="1" dirty="0">
                <a:cs typeface="B Koodak" panose="00000700000000000000" pitchFamily="2" charset="-78"/>
              </a:rPr>
              <a:t>ریزش باران و یا برف ممتد</a:t>
            </a:r>
            <a:r>
              <a:rPr lang="fa-IR" sz="4000" b="1" dirty="0" smtClean="0">
                <a:cs typeface="B Koodak" panose="00000700000000000000" pitchFamily="2" charset="-78"/>
              </a:rPr>
              <a:t>.</a:t>
            </a: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5122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58" y="2795451"/>
            <a:ext cx="6625617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14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62000">
              <a:srgbClr val="002060"/>
            </a:gs>
            <a:gs pos="28000">
              <a:srgbClr val="0070C0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81" y="633416"/>
            <a:ext cx="11093548" cy="145664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آلتواستراتوس (فرازپوشنی): </a:t>
            </a:r>
            <a:r>
              <a:rPr lang="fa-IR" sz="4000" b="1" dirty="0" smtClean="0">
                <a:cs typeface="B Koodak" panose="00000700000000000000" pitchFamily="2" charset="-78"/>
              </a:rPr>
              <a:t>نشانه ی </a:t>
            </a:r>
            <a:r>
              <a:rPr lang="fa-IR" sz="4000" b="1" dirty="0">
                <a:cs typeface="B Koodak" panose="00000700000000000000" pitchFamily="2" charset="-78"/>
              </a:rPr>
              <a:t>ریزش احتمالی باران ملایم</a:t>
            </a:r>
            <a:r>
              <a:rPr lang="fa-IR" sz="4000" b="1" dirty="0" smtClean="0">
                <a:cs typeface="B Koodak" panose="00000700000000000000" pitchFamily="2" charset="-78"/>
              </a:rPr>
              <a:t>.</a:t>
            </a: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6146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05" y="2555174"/>
            <a:ext cx="6011301" cy="43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49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99" y="818306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سیروس (پَرسا): معرف هوای آرام و خوب</a:t>
            </a:r>
            <a:r>
              <a:rPr lang="fa-IR" sz="4000" b="1" dirty="0" smtClean="0">
                <a:cs typeface="B Koodak" panose="00000700000000000000" pitchFamily="2" charset="-78"/>
              </a:rPr>
              <a:t>.</a:t>
            </a: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7170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32" y="2581157"/>
            <a:ext cx="6109775" cy="42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" y="223438"/>
            <a:ext cx="12181784" cy="247755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سیرواستراتوس (پرساپوشنی): معرف نزدیک شدن هوای طوفانی </a:t>
            </a:r>
            <a:r>
              <a:rPr lang="fa-IR" sz="4000" b="1" dirty="0" smtClean="0">
                <a:cs typeface="B Koodak" panose="00000700000000000000" pitchFamily="2" charset="-78"/>
              </a:rPr>
              <a:t>بوده</a:t>
            </a: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8194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6" y="2620978"/>
            <a:ext cx="6030218" cy="42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6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027311"/>
            <a:ext cx="10753578" cy="14605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سیروکومولوس (پرساکومه‌ای): پیام‌آور هوای صاف و آرام.</a:t>
            </a: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9218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77" y="2751384"/>
            <a:ext cx="5844621" cy="41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1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65" y="717822"/>
            <a:ext cx="11561309" cy="15681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 </a:t>
            </a:r>
            <a:br>
              <a:rPr lang="fa-IR" sz="4000" dirty="0">
                <a:cs typeface="B Koodak" panose="00000700000000000000" pitchFamily="2" charset="-78"/>
              </a:rPr>
            </a:br>
            <a:r>
              <a:rPr lang="fa-IR" sz="4000" b="1" dirty="0" smtClean="0">
                <a:cs typeface="B Koodak" panose="00000700000000000000" pitchFamily="2" charset="-78"/>
              </a:rPr>
              <a:t>استراتوکومولوس </a:t>
            </a:r>
            <a:r>
              <a:rPr lang="fa-IR" sz="4000" b="1" dirty="0">
                <a:cs typeface="B Koodak" panose="00000700000000000000" pitchFamily="2" charset="-78"/>
              </a:rPr>
              <a:t>(پوشنی‌کومه‌ای):</a:t>
            </a: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10242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56" y="2638697"/>
            <a:ext cx="6096329" cy="421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341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1" y="930048"/>
            <a:ext cx="10709366" cy="1520871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Koodak" panose="00000700000000000000" pitchFamily="2" charset="-78"/>
              </a:rPr>
              <a:t>فراکتوکومولوس (کومه‌ای پاره‌پاره</a:t>
            </a:r>
            <a:r>
              <a:rPr lang="fa-IR" sz="4000" b="1" dirty="0" smtClean="0">
                <a:cs typeface="B Koodak" panose="00000700000000000000" pitchFamily="2" charset="-78"/>
              </a:rPr>
              <a:t>)</a:t>
            </a: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endParaRPr lang="en-US" sz="4000" dirty="0"/>
          </a:p>
        </p:txBody>
      </p:sp>
      <p:pic>
        <p:nvPicPr>
          <p:cNvPr id="4098" name="Picture 2" descr="http://1pezeshk.com/wp-content/pics/2012/08/08-30-2012-10-18-10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46" y="3004457"/>
            <a:ext cx="6165669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5" y="704760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Koodak" panose="00000700000000000000" pitchFamily="2" charset="-78"/>
              </a:rPr>
              <a:t>ابرهای سیاه :</a:t>
            </a:r>
            <a:br>
              <a:rPr lang="fa-IR" b="1" dirty="0"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>بارش باران به همراه باد شدید.</a:t>
            </a:r>
            <a:endParaRPr lang="en-US" dirty="0"/>
          </a:p>
        </p:txBody>
      </p:sp>
      <p:pic>
        <p:nvPicPr>
          <p:cNvPr id="3074" name="Picture 2" descr="ابرهای سیاه در اربیل عراق که روز را تبدیل به شب کرده‌اند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3" y="2138289"/>
            <a:ext cx="8060788" cy="47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65" y="11308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Koodak" panose="00000700000000000000" pitchFamily="2" charset="-78"/>
              </a:rPr>
              <a:t>ابرهای خاکستری :</a:t>
            </a:r>
            <a:br>
              <a:rPr lang="fa-IR" b="1" dirty="0"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>ابرهای خاکستری نشان دهنده بارش باران ملایم </a:t>
            </a:r>
            <a:r>
              <a:rPr lang="fa-IR" dirty="0" smtClean="0">
                <a:cs typeface="B Koodak" panose="00000700000000000000" pitchFamily="2" charset="-78"/>
              </a:rPr>
              <a:t>اما در </a:t>
            </a:r>
            <a:r>
              <a:rPr lang="fa-IR" dirty="0">
                <a:cs typeface="B Koodak" panose="00000700000000000000" pitchFamily="2" charset="-78"/>
              </a:rPr>
              <a:t>مدت زمان طولانی.</a:t>
            </a:r>
            <a:br>
              <a:rPr lang="fa-IR" dirty="0">
                <a:cs typeface="B Koodak" panose="00000700000000000000" pitchFamily="2" charset="-78"/>
              </a:rPr>
            </a:br>
            <a:endParaRPr lang="en-US" dirty="0"/>
          </a:p>
        </p:txBody>
      </p:sp>
      <p:pic>
        <p:nvPicPr>
          <p:cNvPr id="2050" name="Picture 2" descr="عکس زمینه ابرهای خاکستری سفید پس زمینه | والپیپر گرا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27" y="2677635"/>
            <a:ext cx="7431761" cy="41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0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203347"/>
            <a:ext cx="10922391" cy="569805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>
                <a:cs typeface="B Koodak" panose="00000700000000000000" pitchFamily="2" charset="-78"/>
              </a:rPr>
              <a:t/>
            </a:r>
            <a:br>
              <a:rPr lang="fa-IR" sz="4000" b="1" dirty="0">
                <a:cs typeface="B Koodak" panose="00000700000000000000" pitchFamily="2" charset="-78"/>
              </a:rPr>
            </a:br>
            <a:r>
              <a:rPr lang="fa-IR" sz="4000" b="1" dirty="0">
                <a:cs typeface="B Koodak" panose="00000700000000000000" pitchFamily="2" charset="-78"/>
              </a:rPr>
              <a:t> پیروکومولوس (آتش‌کومه‌ای</a:t>
            </a:r>
            <a:r>
              <a:rPr lang="fa-IR" sz="4000" b="1" dirty="0" smtClean="0">
                <a:cs typeface="B Koodak" panose="00000700000000000000" pitchFamily="2" charset="-78"/>
              </a:rPr>
              <a:t>):</a:t>
            </a:r>
            <a:br>
              <a:rPr lang="fa-IR" sz="4000" b="1" dirty="0" smtClean="0">
                <a:cs typeface="B Koodak" panose="00000700000000000000" pitchFamily="2" charset="-78"/>
              </a:rPr>
            </a:br>
            <a:r>
              <a:rPr lang="fa-IR" sz="3600" b="1" dirty="0" smtClean="0">
                <a:cs typeface="B Koodak" panose="00000700000000000000" pitchFamily="2" charset="-78"/>
              </a:rPr>
              <a:t/>
            </a:r>
            <a:br>
              <a:rPr lang="fa-IR" sz="3600" b="1" dirty="0" smtClean="0">
                <a:cs typeface="B Koodak" panose="00000700000000000000" pitchFamily="2" charset="-78"/>
              </a:rPr>
            </a:br>
            <a:r>
              <a:rPr lang="fa-IR" sz="3600" dirty="0" smtClean="0">
                <a:cs typeface="B Koodak" panose="00000700000000000000" pitchFamily="2" charset="-78"/>
              </a:rPr>
              <a:t>این </a:t>
            </a:r>
            <a:r>
              <a:rPr lang="fa-IR" sz="3600" dirty="0">
                <a:cs typeface="B Koodak" panose="00000700000000000000" pitchFamily="2" charset="-78"/>
              </a:rPr>
              <a:t>نوع ابر </a:t>
            </a:r>
            <a:r>
              <a:rPr lang="fa-IR" sz="3600" dirty="0" smtClean="0">
                <a:cs typeface="B Koodak" panose="00000700000000000000" pitchFamily="2" charset="-78"/>
              </a:rPr>
              <a:t>پدیده ی </a:t>
            </a:r>
            <a:r>
              <a:rPr lang="fa-IR" sz="3600" dirty="0">
                <a:cs typeface="B Koodak" panose="00000700000000000000" pitchFamily="2" charset="-78"/>
              </a:rPr>
              <a:t>گرمایی است که در اثر گرم شدن سریع و شدید یک ناحیه و تبدیل آن به رسانای گرما ایجاد می‌شود و در نهایت به ابر کومولوس تبدیل می‌گردد. آتشفشان‌ها، آتش‌سوزی‌های جنگلی، و انفجارهای هسته‌ای (به شکل ابر قارچی شکل) همگی از دلایل اصلی تشکیل ابرهای پیروکومولوس به‌شمار می‌آیند.</a:t>
            </a:r>
            <a:r>
              <a:rPr lang="en-US" sz="3600" b="1" dirty="0" smtClean="0">
                <a:cs typeface="B Koodak" panose="00000700000000000000" pitchFamily="2" charset="-78"/>
              </a:rPr>
              <a:t/>
            </a:r>
            <a:br>
              <a:rPr lang="en-US" sz="3600" b="1" dirty="0" smtClean="0">
                <a:cs typeface="B Koodak" panose="00000700000000000000" pitchFamily="2" charset="-78"/>
              </a:rPr>
            </a:br>
            <a:r>
              <a:rPr lang="fa-IR" sz="4000" b="1" dirty="0" smtClean="0">
                <a:cs typeface="B Koodak" panose="00000700000000000000" pitchFamily="2" charset="-78"/>
              </a:rPr>
              <a:t/>
            </a:r>
            <a:br>
              <a:rPr lang="fa-IR" sz="4000" b="1" dirty="0" smtClean="0">
                <a:cs typeface="B Koodak" panose="00000700000000000000" pitchFamily="2" charset="-78"/>
              </a:rPr>
            </a:b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r>
              <a:rPr lang="fa-IR" sz="4000" dirty="0">
                <a:cs typeface="B Koodak" panose="00000700000000000000" pitchFamily="2" charset="-78"/>
              </a:rPr>
              <a:t/>
            </a:r>
            <a:br>
              <a:rPr lang="fa-IR" sz="4000" dirty="0">
                <a:cs typeface="B Koodak" panose="00000700000000000000" pitchFamily="2" charset="-78"/>
              </a:rPr>
            </a:b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92" y="4147069"/>
            <a:ext cx="4397733" cy="271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2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6881" y="796485"/>
            <a:ext cx="7380514" cy="4624252"/>
          </a:xfrm>
          <a:prstGeom prst="rect">
            <a:avLst/>
          </a:prstGeom>
          <a:solidFill>
            <a:srgbClr val="00B05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cs typeface="B Davat" panose="00000400000000000000" pitchFamily="2" charset="-78"/>
              </a:rPr>
              <a:t>تحقیق علوم:</a:t>
            </a:r>
          </a:p>
          <a:p>
            <a:pPr algn="ctr"/>
            <a:r>
              <a:rPr lang="fa-IR" sz="6000" dirty="0" smtClean="0">
                <a:cs typeface="B Davat" panose="00000400000000000000" pitchFamily="2" charset="-78"/>
              </a:rPr>
              <a:t>ابر ها </a:t>
            </a:r>
            <a:r>
              <a:rPr lang="fa-IR" sz="6000" dirty="0" smtClean="0">
                <a:cs typeface="B Davat" panose="00000400000000000000" pitchFamily="2" charset="-78"/>
              </a:rPr>
              <a:t>با ما سخن می گویند </a:t>
            </a:r>
            <a:endParaRPr lang="fa-IR" sz="6000" dirty="0">
              <a:cs typeface="B Davat" panose="00000400000000000000" pitchFamily="2" charset="-78"/>
            </a:endParaRPr>
          </a:p>
        </p:txBody>
      </p:sp>
      <p:pic>
        <p:nvPicPr>
          <p:cNvPr id="1026" name="Picture 2" descr="گالری عکس رشد - دي اِن اِي,ميکروسکوپ,تصاوير متحرک,انيميشن,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81"/>
            <a:ext cx="4046126" cy="48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گالری عکس رشد - تلسکوپ,اختر شناسي,ستاره شناسي,انيميشن,تصاوير متحرک,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46" y="993433"/>
            <a:ext cx="3098426" cy="53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002060"/>
            </a:gs>
            <a:gs pos="28000">
              <a:srgbClr val="0070C0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4" y="460214"/>
            <a:ext cx="10739509" cy="4336869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a-I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Davat" panose="00000400000000000000" pitchFamily="2" charset="-78"/>
              </a:rPr>
              <a:t>ابرها </a:t>
            </a:r>
            <a:r>
              <a:rPr lang="fa-I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Davat" panose="00000400000000000000" pitchFamily="2" charset="-78"/>
              </a:rPr>
              <a:t>را از چند دیدگاه مختلف طبقه بندی </a:t>
            </a:r>
            <a:r>
              <a:rPr lang="fa-I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Davat" panose="00000400000000000000" pitchFamily="2" charset="-78"/>
              </a:rPr>
              <a:t>می‌کنند: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3200" dirty="0" smtClean="0">
                <a:cs typeface="B Koodak" panose="00000700000000000000" pitchFamily="2" charset="-78"/>
              </a:rPr>
              <a:t>1- از نظر ترکیب .</a:t>
            </a:r>
            <a:r>
              <a:rPr lang="fa-IR" sz="3200" dirty="0">
                <a:cs typeface="B Koodak" panose="00000700000000000000" pitchFamily="2" charset="-78"/>
              </a:rPr>
              <a:t/>
            </a:r>
            <a:br>
              <a:rPr lang="fa-IR" sz="3200" dirty="0">
                <a:cs typeface="B Koodak" panose="00000700000000000000" pitchFamily="2" charset="-78"/>
              </a:rPr>
            </a:br>
            <a:r>
              <a:rPr lang="fa-IR" sz="3200" dirty="0" smtClean="0">
                <a:cs typeface="B Koodak" panose="00000700000000000000" pitchFamily="2" charset="-78"/>
              </a:rPr>
              <a:t>2- از </a:t>
            </a:r>
            <a:r>
              <a:rPr lang="fa-IR" sz="3200" dirty="0" smtClean="0">
                <a:cs typeface="B Koodak" panose="00000700000000000000" pitchFamily="2" charset="-78"/>
              </a:rPr>
              <a:t>نظر </a:t>
            </a:r>
            <a:r>
              <a:rPr lang="fa-IR" sz="3200" dirty="0">
                <a:cs typeface="B Koodak" panose="00000700000000000000" pitchFamily="2" charset="-78"/>
              </a:rPr>
              <a:t>شدت و سرعت فرآیند تراکمی که منجر به تشکیل ابر </a:t>
            </a:r>
            <a:r>
              <a:rPr lang="fa-IR" sz="3200" dirty="0" smtClean="0">
                <a:cs typeface="B Koodak" panose="00000700000000000000" pitchFamily="2" charset="-78"/>
              </a:rPr>
              <a:t>می‌شود . </a:t>
            </a:r>
            <a:endParaRPr lang="fa-IR" sz="3200" dirty="0">
              <a:cs typeface="B Koodak" panose="000007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3200" dirty="0" smtClean="0">
                <a:cs typeface="B Koodak" panose="00000700000000000000" pitchFamily="2" charset="-78"/>
              </a:rPr>
              <a:t>3- از </a:t>
            </a:r>
            <a:r>
              <a:rPr lang="fa-IR" sz="3200" dirty="0" smtClean="0">
                <a:cs typeface="B Koodak" panose="00000700000000000000" pitchFamily="2" charset="-78"/>
              </a:rPr>
              <a:t>نظر </a:t>
            </a:r>
            <a:r>
              <a:rPr lang="fa-IR" sz="3200" dirty="0">
                <a:cs typeface="B Koodak" panose="00000700000000000000" pitchFamily="2" charset="-78"/>
              </a:rPr>
              <a:t>ارتفاع کف ابر از سطح </a:t>
            </a:r>
            <a:r>
              <a:rPr lang="fa-IR" sz="3200" dirty="0" smtClean="0">
                <a:cs typeface="B Koodak" panose="00000700000000000000" pitchFamily="2" charset="-78"/>
              </a:rPr>
              <a:t>زمین: </a:t>
            </a:r>
            <a:endParaRPr lang="fa-IR" sz="3200" dirty="0">
              <a:cs typeface="B Koodak" panose="00000700000000000000" pitchFamily="2" charset="-78"/>
            </a:endParaRPr>
          </a:p>
          <a:p>
            <a:pPr marL="457200" lvl="1" indent="0" algn="ctr" rtl="1">
              <a:lnSpc>
                <a:spcPct val="150000"/>
              </a:lnSpc>
              <a:buNone/>
            </a:pPr>
            <a:r>
              <a:rPr lang="fa-IR" sz="3200" dirty="0">
                <a:cs typeface="B Koodak" panose="00000700000000000000" pitchFamily="2" charset="-78"/>
              </a:rPr>
              <a:t>ابرهای </a:t>
            </a:r>
            <a:r>
              <a:rPr lang="fa-IR" sz="3200" dirty="0" smtClean="0">
                <a:cs typeface="B Koodak" panose="00000700000000000000" pitchFamily="2" charset="-78"/>
              </a:rPr>
              <a:t>پایین                 ابرهای میانی                     ابرهای بالا</a:t>
            </a:r>
            <a:endParaRPr lang="fa-IR" sz="3600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26" t="5744" r="5514" b="8404"/>
          <a:stretch/>
        </p:blipFill>
        <p:spPr>
          <a:xfrm>
            <a:off x="8359809" y="5007793"/>
            <a:ext cx="2064351" cy="1850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04" t="7464" r="6230" b="7235"/>
          <a:stretch/>
        </p:blipFill>
        <p:spPr>
          <a:xfrm>
            <a:off x="5144880" y="5007793"/>
            <a:ext cx="2065858" cy="186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211" t="6349" r="5145" b="6704"/>
          <a:stretch/>
        </p:blipFill>
        <p:spPr>
          <a:xfrm>
            <a:off x="1585754" y="5007793"/>
            <a:ext cx="2042938" cy="18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5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9671" y="1055077"/>
            <a:ext cx="63726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 smtClean="0">
                <a:cs typeface="B Koodak" panose="00000700000000000000" pitchFamily="2" charset="-78"/>
              </a:rPr>
              <a:t>ابرهای بالا ، میانی و پایین :</a:t>
            </a:r>
            <a:endParaRPr lang="fa-IR" sz="4800" dirty="0">
              <a:cs typeface="B Koodak" panose="000007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29268" y="1886074"/>
            <a:ext cx="1463040" cy="144897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89227" y="1886074"/>
            <a:ext cx="1" cy="175745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46587" y="1886574"/>
            <a:ext cx="1458916" cy="161778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9934" y="3946876"/>
            <a:ext cx="337821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ابرهای میانی :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آلتو کومولوس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آلتو استراتوس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نیمبو استراتوس</a:t>
            </a:r>
          </a:p>
          <a:p>
            <a:pPr algn="ctr"/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9428" y="3840476"/>
            <a:ext cx="31370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ابر های بالا :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سیرو استراتوس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سیروس</a:t>
            </a:r>
          </a:p>
          <a:p>
            <a:pPr algn="ctr"/>
            <a:r>
              <a:rPr lang="fa-IR" sz="3600" dirty="0" smtClean="0">
                <a:cs typeface="B Koodak" panose="00000700000000000000" pitchFamily="2" charset="-78"/>
              </a:rPr>
              <a:t>سیرو کومولوس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546" y="3854543"/>
            <a:ext cx="296902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ابر های پایین :</a:t>
            </a:r>
          </a:p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استراتو کومولوس</a:t>
            </a:r>
          </a:p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استراتوس</a:t>
            </a:r>
          </a:p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کومولو نیمبوس</a:t>
            </a:r>
          </a:p>
          <a:p>
            <a:pPr algn="ctr"/>
            <a:r>
              <a:rPr lang="fa-IR" sz="3200" dirty="0" smtClean="0">
                <a:cs typeface="B Koodak" panose="00000700000000000000" pitchFamily="2" charset="-78"/>
              </a:rPr>
              <a:t>کومولوس</a:t>
            </a:r>
          </a:p>
          <a:p>
            <a:pPr algn="ctr"/>
            <a:endParaRPr lang="fa-IR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666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3435082"/>
            <a:ext cx="33337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35328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a-IR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پایان</a:t>
            </a:r>
            <a:br>
              <a:rPr lang="fa-IR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64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1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حدیث درباره ی ابر ها : </a:t>
            </a:r>
            <a:endParaRPr lang="fa-I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11458" y="1755447"/>
            <a:ext cx="9369083" cy="3235569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3600" dirty="0">
                <a:latin typeface="sahel"/>
                <a:cs typeface="B Koodak" panose="00000700000000000000" pitchFamily="2" charset="-78"/>
              </a:rPr>
              <a:t>الإمام عليٌّ عليه السلام</a:t>
            </a: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 </a:t>
            </a:r>
            <a:r>
              <a:rPr lang="fa-IR" altLang="fa-IR" sz="3600" dirty="0" smtClean="0">
                <a:latin typeface="sahel"/>
                <a:cs typeface="B Koodak" panose="00000700000000000000" pitchFamily="2" charset="-78"/>
              </a:rPr>
              <a:t>:</a:t>
            </a: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 </a:t>
            </a:r>
            <a:r>
              <a:rPr lang="ar-SA" altLang="fa-IR" sz="3600" dirty="0">
                <a:latin typeface="sahel"/>
                <a:cs typeface="B Koodak" panose="00000700000000000000" pitchFamily="2" charset="-78"/>
              </a:rPr>
              <a:t>الفُرصَةُ تَمُرُّ مَرَّ السَّحابِ ،فانتَهِزُوا فُرَصَ الخَيرِ</a:t>
            </a: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 . </a:t>
            </a:r>
            <a:r>
              <a:rPr lang="fa-IR" altLang="fa-IR" dirty="0">
                <a:latin typeface="sahel"/>
                <a:cs typeface="B Koodak" panose="00000700000000000000" pitchFamily="2" charset="-78"/>
                <a:hlinkClick r:id="rId3" tooltip=" نهج البلاغة : الحكمة 21. "/>
              </a:rPr>
              <a:t>  </a:t>
            </a:r>
            <a:endParaRPr lang="fa-IR" altLang="fa-IR" sz="4400" dirty="0">
              <a:cs typeface="B Koodak" panose="00000700000000000000" pitchFamily="2" charset="-78"/>
            </a:endParaRP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3600" dirty="0">
                <a:latin typeface="sahel"/>
                <a:cs typeface="B Koodak" panose="00000700000000000000" pitchFamily="2" charset="-78"/>
              </a:rPr>
              <a:t>امام على عليه السلام</a:t>
            </a: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 </a:t>
            </a:r>
            <a:r>
              <a:rPr lang="fa-IR" altLang="fa-IR" sz="3600" dirty="0" smtClean="0">
                <a:latin typeface="sahel"/>
                <a:cs typeface="B Koodak" panose="00000700000000000000" pitchFamily="2" charset="-78"/>
              </a:rPr>
              <a:t>می فرمایند :</a:t>
            </a: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 </a:t>
            </a:r>
            <a:r>
              <a:rPr lang="ar-SA" altLang="fa-IR" sz="3600" dirty="0">
                <a:latin typeface="sahel"/>
                <a:cs typeface="B Koodak" panose="00000700000000000000" pitchFamily="2" charset="-78"/>
              </a:rPr>
              <a:t>فرصت، چون ابر مى گذرد. پس، </a:t>
            </a:r>
            <a:r>
              <a:rPr lang="ar-SA" altLang="fa-IR" sz="3600" dirty="0" smtClean="0">
                <a:latin typeface="sahel"/>
                <a:cs typeface="B Koodak" panose="00000700000000000000" pitchFamily="2" charset="-78"/>
              </a:rPr>
              <a:t>فرصت</a:t>
            </a:r>
            <a:r>
              <a:rPr lang="fa-IR" altLang="fa-IR" sz="3600" dirty="0" smtClean="0">
                <a:latin typeface="sahel"/>
                <a:cs typeface="B Koodak" panose="00000700000000000000" pitchFamily="2" charset="-78"/>
              </a:rPr>
              <a:t> </a:t>
            </a:r>
            <a:r>
              <a:rPr lang="ar-SA" altLang="fa-IR" sz="3600" dirty="0" smtClean="0">
                <a:latin typeface="sahel"/>
                <a:cs typeface="B Koodak" panose="00000700000000000000" pitchFamily="2" charset="-78"/>
              </a:rPr>
              <a:t>هاى </a:t>
            </a:r>
            <a:r>
              <a:rPr lang="ar-SA" altLang="fa-IR" sz="3600" dirty="0">
                <a:latin typeface="sahel"/>
                <a:cs typeface="B Koodak" panose="00000700000000000000" pitchFamily="2" charset="-78"/>
              </a:rPr>
              <a:t>كار خوب را غنيمت </a:t>
            </a:r>
            <a:r>
              <a:rPr lang="ar-SA" altLang="fa-IR" sz="3600" dirty="0" smtClean="0">
                <a:latin typeface="sahel"/>
                <a:cs typeface="B Koodak" panose="00000700000000000000" pitchFamily="2" charset="-78"/>
              </a:rPr>
              <a:t>شمريد</a:t>
            </a:r>
            <a:r>
              <a:rPr lang="fa-IR" altLang="fa-IR" sz="3600" dirty="0">
                <a:latin typeface="sahel"/>
                <a:cs typeface="B Koodak" panose="00000700000000000000" pitchFamily="2" charset="-78"/>
              </a:rPr>
              <a:t> </a:t>
            </a:r>
            <a:r>
              <a:rPr lang="fa-IR" altLang="fa-IR" sz="3600" dirty="0" smtClean="0">
                <a:latin typeface="sahel"/>
                <a:cs typeface="B Koodak" panose="00000700000000000000" pitchFamily="2" charset="-78"/>
              </a:rPr>
              <a:t>.</a:t>
            </a:r>
            <a:r>
              <a:rPr lang="en-US" altLang="fa-IR" sz="3600" dirty="0" smtClean="0">
                <a:latin typeface="sahel"/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  <p:pic>
        <p:nvPicPr>
          <p:cNvPr id="1026" name="Picture 2" descr="حديث">
            <a:hlinkClick r:id="rId3" tooltip=" نهج البلاغة : الحكمة 21.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46" y="-874898"/>
            <a:ext cx="139934" cy="1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81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ابر چیست ؟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2124222"/>
            <a:ext cx="10734822" cy="487747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4000" dirty="0" smtClean="0">
                <a:cs typeface="B Koodak" panose="00000700000000000000" pitchFamily="2" charset="-78"/>
              </a:rPr>
              <a:t>ابر </a:t>
            </a:r>
            <a:r>
              <a:rPr lang="fa-IR" sz="4000" dirty="0">
                <a:cs typeface="B Koodak" panose="00000700000000000000" pitchFamily="2" charset="-78"/>
              </a:rPr>
              <a:t>توده‌ای متراکم از بخار است که در طبقات پایینی و میانی اتمسفر تشکیل می‌شود. عناصر تشکیل دهنده این توده بخار همان عناصر تشکیل دهنده مایعات سطح سیاره می‌باشند. در مورد سیاره زمین، ابرها از بخار آب تشکیل شده‌اند.</a:t>
            </a:r>
          </a:p>
          <a:p>
            <a:pPr marL="0" indent="0" algn="ctr">
              <a:buNone/>
            </a:pPr>
            <a:endParaRPr lang="en-US" sz="4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209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راحل تشکیل باران برای کودکان به همراه عکس - مینویس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554"/>
            <a:ext cx="3624942" cy="33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8" y="1279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تشکیل ابر </a:t>
            </a:r>
            <a:endParaRPr lang="fa-I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98" y="1453546"/>
            <a:ext cx="10809849" cy="2039815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به طور خلاصه وقتی خورشید زمین را گرم می کند، آب های روی زمین تبخیر می شوند و به شکل بخار بالا می روند.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هنگامی </a:t>
            </a:r>
            <a:r>
              <a:rPr lang="fa-IR" dirty="0">
                <a:cs typeface="B Koodak" panose="00000700000000000000" pitchFamily="2" charset="-78"/>
              </a:rPr>
              <a:t>که این بخار به ارتفاعی می رسد که هوا سرد است به قطرات آب و کریستال های یخی تبدیل می شود و با کنار هم قرار گرفتن این قطرات و کریستال ها ابر به وجود می آید</a:t>
            </a:r>
            <a:r>
              <a:rPr lang="fa-IR" dirty="0" smtClean="0">
                <a:cs typeface="B Koodak" panose="00000700000000000000" pitchFamily="2" charset="-78"/>
              </a:rPr>
              <a:t>.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62" t="4419" r="2917" b="5793"/>
          <a:stretch/>
        </p:blipFill>
        <p:spPr>
          <a:xfrm>
            <a:off x="5995852" y="3450119"/>
            <a:ext cx="6196148" cy="34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986" y="2998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انواع ابر </a:t>
            </a:r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Davat" panose="00000400000000000000" pitchFamily="2" charset="-78"/>
              </a:rPr>
              <a:t>ها</a:t>
            </a:r>
            <a:endParaRPr lang="fa-I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Davat" panose="00000400000000000000" pitchFamily="2" charset="-78"/>
            </a:endParaRPr>
          </a:p>
        </p:txBody>
      </p:sp>
      <p:pic>
        <p:nvPicPr>
          <p:cNvPr id="3074" name="Picture 2" descr="گالری عکس رشد - ابر,صاعقه,رعد و برق,تصاوير متحرک,انيميشن,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4" y="2110650"/>
            <a:ext cx="5205046" cy="53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8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940525"/>
            <a:ext cx="11197046" cy="10777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B Roya" panose="00000400000000000000" pitchFamily="2" charset="-78"/>
              </a:rPr>
              <a:t/>
            </a:r>
            <a:br>
              <a:rPr lang="fa-IR" sz="4000" b="1" dirty="0" smtClean="0">
                <a:cs typeface="B Roya" panose="00000400000000000000" pitchFamily="2" charset="-78"/>
              </a:rPr>
            </a:br>
            <a:r>
              <a:rPr lang="fa-IR" sz="4000" b="1" dirty="0">
                <a:cs typeface="B Roya" panose="00000400000000000000" pitchFamily="2" charset="-78"/>
              </a:rPr>
              <a:t/>
            </a:r>
            <a:br>
              <a:rPr lang="fa-IR" sz="4000" b="1" dirty="0">
                <a:cs typeface="B Roya" panose="00000400000000000000" pitchFamily="2" charset="-78"/>
              </a:rPr>
            </a:br>
            <a:r>
              <a:rPr lang="fa-IR" sz="4000" b="1" dirty="0" smtClean="0">
                <a:cs typeface="B Roya" panose="00000400000000000000" pitchFamily="2" charset="-78"/>
              </a:rPr>
              <a:t/>
            </a:r>
            <a:br>
              <a:rPr lang="fa-IR" sz="4000" b="1" dirty="0" smtClean="0">
                <a:cs typeface="B Roya" panose="00000400000000000000" pitchFamily="2" charset="-78"/>
              </a:rPr>
            </a:br>
            <a:r>
              <a:rPr lang="fa-IR" sz="4000" b="1" dirty="0" smtClean="0">
                <a:cs typeface="B Roya" panose="00000400000000000000" pitchFamily="2" charset="-78"/>
              </a:rPr>
              <a:t>کومولونیمبوس </a:t>
            </a:r>
            <a:r>
              <a:rPr lang="fa-IR" sz="4000" b="1" dirty="0">
                <a:cs typeface="B Roya" panose="00000400000000000000" pitchFamily="2" charset="-78"/>
              </a:rPr>
              <a:t>(کومه‌ای بارا): به همراه رعد و پیام‌آور طوفان.</a:t>
            </a:r>
            <a:r>
              <a:rPr lang="fa-IR" sz="4000" dirty="0">
                <a:cs typeface="B Roya" panose="00000400000000000000" pitchFamily="2" charset="-78"/>
              </a:rPr>
              <a:t/>
            </a:r>
            <a:br>
              <a:rPr lang="fa-IR" sz="4000" dirty="0">
                <a:cs typeface="B Roya" panose="00000400000000000000" pitchFamily="2" charset="-78"/>
              </a:rPr>
            </a:br>
            <a:r>
              <a:rPr lang="fa-IR" sz="4000" dirty="0">
                <a:cs typeface="B Roya" panose="00000400000000000000" pitchFamily="2" charset="-78"/>
              </a:rPr>
              <a:t/>
            </a:r>
            <a:br>
              <a:rPr lang="fa-IR" sz="4000" dirty="0">
                <a:cs typeface="B Roya" panose="00000400000000000000" pitchFamily="2" charset="-78"/>
              </a:rPr>
            </a:br>
            <a:r>
              <a:rPr lang="fa-IR" sz="4000" dirty="0">
                <a:cs typeface="B Roya" panose="00000400000000000000" pitchFamily="2" charset="-78"/>
              </a:rPr>
              <a:t> </a:t>
            </a:r>
            <a:br>
              <a:rPr lang="fa-IR" sz="4000" dirty="0">
                <a:cs typeface="B Roya" panose="00000400000000000000" pitchFamily="2" charset="-78"/>
              </a:rPr>
            </a:br>
            <a:endParaRPr lang="fa-IR" sz="4000" dirty="0">
              <a:cs typeface="B Roya" panose="00000400000000000000" pitchFamily="2" charset="-78"/>
            </a:endParaRPr>
          </a:p>
        </p:txBody>
      </p:sp>
      <p:pic>
        <p:nvPicPr>
          <p:cNvPr id="2050" name="Picture 2" descr="ابر, ابر چیست, انواع اب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59" y="2645996"/>
            <a:ext cx="6696910" cy="42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3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9817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 آلتوکومولوس (فرازکومه‌ای): معرف باران احتمالی</a:t>
            </a:r>
            <a:r>
              <a:rPr lang="fa-IR" sz="4000" b="1" dirty="0" smtClean="0">
                <a:cs typeface="B Koodak" panose="00000700000000000000" pitchFamily="2" charset="-78"/>
              </a:rPr>
              <a:t>.</a:t>
            </a: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3074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77" y="2680237"/>
            <a:ext cx="5879815" cy="41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32" y="1082577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cs typeface="B Koodak" panose="00000700000000000000" pitchFamily="2" charset="-78"/>
              </a:rPr>
              <a:t>استراتوس (پوشنی): </a:t>
            </a:r>
            <a:r>
              <a:rPr lang="fa-IR" sz="4000" b="1" dirty="0" smtClean="0">
                <a:cs typeface="B Koodak" panose="00000700000000000000" pitchFamily="2" charset="-78"/>
              </a:rPr>
              <a:t>نشانه ی </a:t>
            </a:r>
            <a:r>
              <a:rPr lang="fa-IR" sz="4000" b="1" dirty="0">
                <a:cs typeface="B Koodak" panose="00000700000000000000" pitchFamily="2" charset="-78"/>
              </a:rPr>
              <a:t>نرمه باران احتمالی</a:t>
            </a:r>
            <a:r>
              <a:rPr lang="fa-IR" sz="4000" b="1" dirty="0" smtClean="0">
                <a:cs typeface="B Koodak" panose="00000700000000000000" pitchFamily="2" charset="-78"/>
              </a:rPr>
              <a:t>.</a:t>
            </a:r>
            <a:endParaRPr lang="fa-IR" sz="4000" dirty="0">
              <a:cs typeface="B Koodak" panose="00000700000000000000" pitchFamily="2" charset="-78"/>
            </a:endParaRPr>
          </a:p>
        </p:txBody>
      </p:sp>
      <p:pic>
        <p:nvPicPr>
          <p:cNvPr id="4098" name="Picture 2" descr="ابر, ابر چیست, انواع اب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63" y="2959870"/>
            <a:ext cx="5786287" cy="38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4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228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Andalus</vt:lpstr>
      <vt:lpstr>Arial</vt:lpstr>
      <vt:lpstr>B Davat</vt:lpstr>
      <vt:lpstr>B Koodak</vt:lpstr>
      <vt:lpstr>B Roya</vt:lpstr>
      <vt:lpstr>B Sina</vt:lpstr>
      <vt:lpstr>Calibri</vt:lpstr>
      <vt:lpstr>Calibri Light</vt:lpstr>
      <vt:lpstr>sahel</vt:lpstr>
      <vt:lpstr>Times New Roman</vt:lpstr>
      <vt:lpstr>Office Theme</vt:lpstr>
      <vt:lpstr>امیر سجاد منتظری هدش  کلاس هفتم الف </vt:lpstr>
      <vt:lpstr>PowerPoint Presentation</vt:lpstr>
      <vt:lpstr>حدیث درباره ی ابر ها : </vt:lpstr>
      <vt:lpstr>ابر چیست ؟ </vt:lpstr>
      <vt:lpstr>تشکیل ابر </vt:lpstr>
      <vt:lpstr>انواع ابر ها</vt:lpstr>
      <vt:lpstr>   کومولونیمبوس (کومه‌ای بارا): به همراه رعد و پیام‌آور طوفان.    </vt:lpstr>
      <vt:lpstr> آلتوکومولوس (فرازکومه‌ای): معرف باران احتمالی.</vt:lpstr>
      <vt:lpstr>استراتوس (پوشنی): نشانه ی نرمه باران احتمالی.</vt:lpstr>
      <vt:lpstr>نیمبواستراتوس (بارا پوشنی): نشانه ی  ریزش باران و یا برف ممتد. </vt:lpstr>
      <vt:lpstr>آلتواستراتوس (فرازپوشنی): نشانه ی ریزش احتمالی باران ملایم.</vt:lpstr>
      <vt:lpstr>سیروس (پَرسا): معرف هوای آرام و خوب.</vt:lpstr>
      <vt:lpstr>سیرواستراتوس (پرساپوشنی): معرف نزدیک شدن هوای طوفانی بوده</vt:lpstr>
      <vt:lpstr>سیروکومولوس (پرساکومه‌ای): پیام‌آور هوای صاف و آرام. </vt:lpstr>
      <vt:lpstr>  استراتوکومولوس (پوشنی‌کومه‌ای): </vt:lpstr>
      <vt:lpstr>فراکتوکومولوس (کومه‌ای پاره‌پاره) </vt:lpstr>
      <vt:lpstr>ابرهای سیاه : بارش باران به همراه باد شدید.</vt:lpstr>
      <vt:lpstr>ابرهای خاکستری : ابرهای خاکستری نشان دهنده بارش باران ملایم اما در مدت زمان طولانی. </vt:lpstr>
      <vt:lpstr>  پیروکومولوس (آتش‌کومه‌ای):  این نوع ابر پدیده ی گرمایی است که در اثر گرم شدن سریع و شدید یک ناحیه و تبدیل آن به رسانای گرما ایجاد می‌شود و در نهایت به ابر کومولوس تبدیل می‌گردد. آتشفشان‌ها، آتش‌سوزی‌های جنگلی، و انفجارهای هسته‌ای (به شکل ابر قارچی شکل) همگی از دلایل اصلی تشکیل ابرهای پیروکومولوس به‌شمار می‌آیند.    </vt:lpstr>
      <vt:lpstr>PowerPoint Presentation</vt:lpstr>
      <vt:lpstr>PowerPoint Presentation</vt:lpstr>
      <vt:lpstr>پایان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AS</cp:lastModifiedBy>
  <cp:revision>37</cp:revision>
  <dcterms:created xsi:type="dcterms:W3CDTF">2020-11-17T12:47:51Z</dcterms:created>
  <dcterms:modified xsi:type="dcterms:W3CDTF">2020-12-11T08:00:41Z</dcterms:modified>
</cp:coreProperties>
</file>