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2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5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2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6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3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9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7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6%DB%8C%D9%85%E2%80%8C%DA%A9%D8%B1%D9%87%D9%94_%D8%B4%D9%85%D8%A7%D9%84%DB%8C" TargetMode="External"/><Relationship Id="rId2" Type="http://schemas.openxmlformats.org/officeDocument/2006/relationships/hyperlink" Target="https://fa.wikipedia.org/wiki/%D8%B3%D8%AA%D8%A7%D8%B1%D9%87_%D9%82%D8%B7%D8%A8%DB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fa.wikipedia.org/wiki/%D8%B4%D9%85%D8%A7%D9%84_%D9%85%D8%BA%D9%86%D8%A7%D8%B7%DB%8C%D8%B3%DB%8C" TargetMode="External"/><Relationship Id="rId4" Type="http://schemas.openxmlformats.org/officeDocument/2006/relationships/hyperlink" Target="https://fa.wikipedia.org/wiki/%D8%B4%D9%85%D8%A7%D9%84_%D8%AC%D8%BA%D8%B1%D8%A7%D9%81%DB%8C%D8%A7%DB%8C%DB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5%D8%A7%D9%87_%D9%82%D9%85%D8%B1%DB%8C" TargetMode="External"/><Relationship Id="rId2" Type="http://schemas.openxmlformats.org/officeDocument/2006/relationships/hyperlink" Target="https://fa.wikipedia.org/wiki/%D9%87%D9%84%D8%A7%D9%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fa.wikipedia.org/w/index.php?title=%D9%82%D8%B1%D8%B5_%DA%A9%D8%A7%D9%85%D9%84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4FE9-707D-4546-80F3-826A06492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375" y="2570847"/>
            <a:ext cx="6191249" cy="1377652"/>
          </a:xfrm>
        </p:spPr>
        <p:txBody>
          <a:bodyPr/>
          <a:lstStyle/>
          <a:p>
            <a:r>
              <a:rPr lang="fa-IR" dirty="0"/>
              <a:t>موضوع : جهت های جغرافیایی</a:t>
            </a:r>
            <a:br>
              <a:rPr lang="fa-IR" dirty="0"/>
            </a:b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4E23A-2568-466D-B6E3-5D3891EFC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کاری از‌ : محمد صالح </a:t>
            </a:r>
            <a:r>
              <a:rPr lang="fa-IR" dirty="0" err="1"/>
              <a:t>دادگسترنیا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840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517F95-30B6-4B7C-9B8D-339838F28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" r="79560" b="65769"/>
          <a:stretch/>
        </p:blipFill>
        <p:spPr>
          <a:xfrm>
            <a:off x="1351566" y="152400"/>
            <a:ext cx="583980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F3958E-F620-48DC-9CA0-FE1B2A574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9"/>
          <a:stretch/>
        </p:blipFill>
        <p:spPr>
          <a:xfrm>
            <a:off x="1589264" y="147637"/>
            <a:ext cx="5668785" cy="62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74756-348C-4700-8350-1ACBE912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26" y="185737"/>
            <a:ext cx="5835299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2AB56-E188-4DA7-A03B-B14678D8C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6" b="1926"/>
          <a:stretch/>
        </p:blipFill>
        <p:spPr>
          <a:xfrm>
            <a:off x="1621414" y="233362"/>
            <a:ext cx="5901171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5C74-7EA6-43BF-ADCD-B72CEEA9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425" y="2352675"/>
            <a:ext cx="3752850" cy="3419475"/>
          </a:xfrm>
        </p:spPr>
        <p:txBody>
          <a:bodyPr>
            <a:normAutofit/>
          </a:bodyPr>
          <a:lstStyle/>
          <a:p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از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آن‌جا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که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ستاره‌ها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به محور 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2" tooltip="ستاره قطبی"/>
              </a:rPr>
              <a:t>ستاره قطبی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در آسمان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می‌چرخند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، در </a:t>
            </a:r>
            <a:r>
              <a:rPr lang="fa-IR" b="0" i="0" u="none" strike="noStrike" dirty="0" err="1">
                <a:solidFill>
                  <a:srgbClr val="0B0080"/>
                </a:solidFill>
                <a:effectLst/>
                <a:latin typeface=".Arabic UI Text"/>
                <a:hlinkClick r:id="rId3" tooltip="نیم‌کرهٔ شمالی"/>
              </a:rPr>
              <a:t>نیم‌کرهٔ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3" tooltip="نیم‌کرهٔ شمالی"/>
              </a:rPr>
              <a:t> شمالی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زمین </a:t>
            </a:r>
            <a:r>
              <a:rPr lang="fa-IR" b="0" i="0" u="none" strike="noStrike" dirty="0" err="1">
                <a:solidFill>
                  <a:srgbClr val="0B0080"/>
                </a:solidFill>
                <a:effectLst/>
                <a:latin typeface=".Arabic UI Text"/>
                <a:hlinkClick r:id="rId2" tooltip="ستاره قطبی"/>
              </a:rPr>
              <a:t>ستارهٔ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2" tooltip="ستاره قطبی"/>
              </a:rPr>
              <a:t> قطبی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با تقریب بسیار خوبی (حدود ۰٫۷ درجه خطا) جهت 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4" tooltip="شمال جغرافیایی"/>
              </a:rPr>
              <a:t>شمال جغرافیایی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(</a:t>
            </a:r>
            <a:r>
              <a:rPr lang="fa-IR" b="1" i="0" dirty="0">
                <a:solidFill>
                  <a:srgbClr val="202122"/>
                </a:solidFill>
                <a:effectLst/>
                <a:latin typeface=".Arabic UI Text"/>
              </a:rPr>
              <a:t>و نه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5" tooltip="شمال مغناطیسی"/>
              </a:rPr>
              <a:t>شمال مغناطیسی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) را نشان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می‌دهد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؛ یعنی اگر رو به آن بایستیم، رو به شمال خواهیم بود.</a:t>
            </a:r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70B46-AE05-47A3-822F-64198D906B55}"/>
              </a:ext>
            </a:extLst>
          </p:cNvPr>
          <p:cNvSpPr txBox="1"/>
          <p:nvPr/>
        </p:nvSpPr>
        <p:spPr>
          <a:xfrm>
            <a:off x="2257425" y="695325"/>
            <a:ext cx="4419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i="0" dirty="0" err="1">
                <a:solidFill>
                  <a:srgbClr val="000000"/>
                </a:solidFill>
                <a:effectLst/>
                <a:latin typeface=".Arabic UI Text"/>
              </a:rPr>
              <a:t>روش‌های</a:t>
            </a:r>
            <a:r>
              <a:rPr lang="fa-IR" sz="3600" b="1" i="0" dirty="0">
                <a:solidFill>
                  <a:srgbClr val="000000"/>
                </a:solidFill>
                <a:effectLst/>
                <a:latin typeface=".Arabic UI Text"/>
              </a:rPr>
              <a:t> </a:t>
            </a:r>
            <a:r>
              <a:rPr lang="fa-IR" sz="3600" b="1" i="0" dirty="0" err="1">
                <a:solidFill>
                  <a:srgbClr val="000000"/>
                </a:solidFill>
                <a:effectLst/>
                <a:latin typeface=".Arabic UI Text"/>
              </a:rPr>
              <a:t>جهت‌یابی</a:t>
            </a:r>
            <a:r>
              <a:rPr lang="fa-IR" sz="3600" b="1" i="0" dirty="0">
                <a:solidFill>
                  <a:srgbClr val="000000"/>
                </a:solidFill>
                <a:effectLst/>
                <a:latin typeface=".Arabic UI Text"/>
              </a:rPr>
              <a:t> در شب </a:t>
            </a:r>
            <a:r>
              <a:rPr lang="fa-IR" sz="2800" b="1" i="0" dirty="0" err="1">
                <a:solidFill>
                  <a:srgbClr val="000000"/>
                </a:solidFill>
                <a:effectLst/>
                <a:latin typeface=".Arabic UI Text"/>
              </a:rPr>
              <a:t>جهت‌یابی</a:t>
            </a:r>
            <a:r>
              <a:rPr lang="fa-IR" sz="2800" b="1" i="0" dirty="0">
                <a:solidFill>
                  <a:srgbClr val="000000"/>
                </a:solidFill>
                <a:effectLst/>
                <a:latin typeface=".Arabic UI Text"/>
              </a:rPr>
              <a:t> با </a:t>
            </a:r>
            <a:r>
              <a:rPr lang="fa-IR" sz="2800" b="1" i="0" dirty="0" err="1">
                <a:solidFill>
                  <a:srgbClr val="000000"/>
                </a:solidFill>
                <a:effectLst/>
                <a:latin typeface=".Arabic UI Text"/>
              </a:rPr>
              <a:t>ستارهٔ</a:t>
            </a:r>
            <a:r>
              <a:rPr lang="fa-IR" sz="2800" b="1" i="0" dirty="0">
                <a:solidFill>
                  <a:srgbClr val="000000"/>
                </a:solidFill>
                <a:effectLst/>
                <a:latin typeface=".Arabic UI Text"/>
              </a:rPr>
              <a:t> قطبی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01405-A81F-4C65-8033-FFE98F70A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" y="2466975"/>
            <a:ext cx="4443679" cy="39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478B-BDBC-462F-A286-4DE0D3D4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077262"/>
            <a:ext cx="6798734" cy="399113"/>
          </a:xfrm>
        </p:spPr>
        <p:txBody>
          <a:bodyPr>
            <a:normAutofit fontScale="90000"/>
          </a:bodyPr>
          <a:lstStyle/>
          <a:p>
            <a:r>
              <a:rPr lang="fa-IR" b="1" i="0" dirty="0" err="1">
                <a:solidFill>
                  <a:srgbClr val="000000"/>
                </a:solidFill>
                <a:effectLst/>
                <a:latin typeface=".Arabic UI Text"/>
              </a:rPr>
              <a:t>جهت‌یابی</a:t>
            </a:r>
            <a:r>
              <a:rPr lang="fa-IR" b="1" i="0" dirty="0">
                <a:solidFill>
                  <a:srgbClr val="000000"/>
                </a:solidFill>
                <a:effectLst/>
                <a:latin typeface=".Arabic UI Text"/>
              </a:rPr>
              <a:t> با هلال ماه</a:t>
            </a:r>
            <a:br>
              <a:rPr lang="fa-IR" b="1" i="0" dirty="0">
                <a:solidFill>
                  <a:srgbClr val="000000"/>
                </a:solidFill>
                <a:effectLst/>
                <a:latin typeface=".Arabic UI Text"/>
              </a:rPr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0B39-0A96-44DE-870C-68DFB5A7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75" y="2333625"/>
            <a:ext cx="4495800" cy="4029075"/>
          </a:xfrm>
        </p:spPr>
        <p:txBody>
          <a:bodyPr>
            <a:normAutofit fontScale="92500"/>
          </a:bodyPr>
          <a:lstStyle/>
          <a:p>
            <a:pPr algn="l"/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اگر به دلیل وجود ابر یا درختان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نمی‌توانید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ستاره‌ها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را ببینید،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می‌توانید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از ماه برای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جهت‌یابی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استفاده کنید.</a:t>
            </a:r>
          </a:p>
          <a:p>
            <a:pPr algn="l"/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ماه به شکل 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2" tooltip="هلال"/>
              </a:rPr>
              <a:t>هلال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باریکی تولد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می‌یابد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، و در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نیمه‌های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3" tooltip="ماه قمری"/>
              </a:rPr>
              <a:t>ماه قمری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به </a:t>
            </a:r>
            <a:r>
              <a:rPr lang="fa-IR" b="0" i="0" u="none" strike="noStrike" dirty="0">
                <a:solidFill>
                  <a:srgbClr val="A55858"/>
                </a:solidFill>
                <a:effectLst/>
                <a:latin typeface=".Arabic UI Text"/>
                <a:hlinkClick r:id="rId4" tooltip="قرص کامل (صفحه وجود ندارد)"/>
              </a:rPr>
              <a:t>قرص کامل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تبدیل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می‌شود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، و سپس در جهت مقابل هلالی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می‌شود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. در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نیمهٔ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اول </a:t>
            </a:r>
            <a:r>
              <a:rPr lang="fa-IR" b="0" i="0" u="none" strike="noStrike" dirty="0" err="1">
                <a:solidFill>
                  <a:srgbClr val="0B0080"/>
                </a:solidFill>
                <a:effectLst/>
                <a:latin typeface=".Arabic UI Text"/>
                <a:hlinkClick r:id="rId3" tooltip="ماه قمری"/>
              </a:rPr>
              <a:t>ماه‌های</a:t>
            </a:r>
            <a:r>
              <a:rPr lang="fa-IR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3" tooltip="ماه قمری"/>
              </a:rPr>
              <a:t> قمری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 قسمت خارجی ماه (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تحدب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و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کوژی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ماه، برآمدگی و برجستگی ماه) مانند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پیکانی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جهت غرب را نشان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می‌دهد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. در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نیمهٔ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دوم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ماه‌های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قمری، </a:t>
            </a:r>
            <a:r>
              <a:rPr lang="fa-IR" b="0" i="0" dirty="0" err="1">
                <a:solidFill>
                  <a:srgbClr val="202122"/>
                </a:solidFill>
                <a:effectLst/>
                <a:latin typeface=".Arabic UI Text"/>
              </a:rPr>
              <a:t>تحدب</a:t>
            </a: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ماه به سمت مشرق است.</a:t>
            </a: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0853-09E3-4AF0-A78C-AFAEC81E4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2867147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8DA7-BA62-4F74-A2CA-3DF2D988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5" y="1591612"/>
            <a:ext cx="1784349" cy="722963"/>
          </a:xfrm>
        </p:spPr>
        <p:txBody>
          <a:bodyPr>
            <a:noAutofit/>
          </a:bodyPr>
          <a:lstStyle/>
          <a:p>
            <a:r>
              <a:rPr lang="fa-IR" sz="6600" dirty="0"/>
              <a:t>پایان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6E35C3BA-6898-48B6-83D4-5FB1159A823B}"/>
              </a:ext>
            </a:extLst>
          </p:cNvPr>
          <p:cNvSpPr/>
          <p:nvPr/>
        </p:nvSpPr>
        <p:spPr>
          <a:xfrm>
            <a:off x="6467475" y="819149"/>
            <a:ext cx="2076450" cy="149542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70EA3692-52EF-4D8D-875B-F339DC0E9CE8}"/>
              </a:ext>
            </a:extLst>
          </p:cNvPr>
          <p:cNvSpPr/>
          <p:nvPr/>
        </p:nvSpPr>
        <p:spPr>
          <a:xfrm>
            <a:off x="6467475" y="2681286"/>
            <a:ext cx="2076450" cy="149542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0422151-0676-4F7E-BCF7-8F239AA31F9B}"/>
              </a:ext>
            </a:extLst>
          </p:cNvPr>
          <p:cNvSpPr/>
          <p:nvPr/>
        </p:nvSpPr>
        <p:spPr>
          <a:xfrm>
            <a:off x="6467475" y="4633911"/>
            <a:ext cx="2076450" cy="149542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A8450F50-D779-4D5B-886E-8E32A9A4D5C4}"/>
              </a:ext>
            </a:extLst>
          </p:cNvPr>
          <p:cNvSpPr/>
          <p:nvPr/>
        </p:nvSpPr>
        <p:spPr>
          <a:xfrm>
            <a:off x="657224" y="776286"/>
            <a:ext cx="1495425" cy="158115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5D5BA591-BD12-49E1-81F4-C8EA519142B6}"/>
              </a:ext>
            </a:extLst>
          </p:cNvPr>
          <p:cNvSpPr/>
          <p:nvPr/>
        </p:nvSpPr>
        <p:spPr>
          <a:xfrm>
            <a:off x="700086" y="2638423"/>
            <a:ext cx="1495425" cy="158115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CD7472DE-2211-46FB-AA41-48F19C2F2458}"/>
              </a:ext>
            </a:extLst>
          </p:cNvPr>
          <p:cNvSpPr/>
          <p:nvPr/>
        </p:nvSpPr>
        <p:spPr>
          <a:xfrm>
            <a:off x="657223" y="4591048"/>
            <a:ext cx="1495425" cy="158115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67B61-2B38-4850-864D-8E0F7E8F803C}"/>
              </a:ext>
            </a:extLst>
          </p:cNvPr>
          <p:cNvSpPr txBox="1"/>
          <p:nvPr/>
        </p:nvSpPr>
        <p:spPr>
          <a:xfrm>
            <a:off x="3186112" y="2681286"/>
            <a:ext cx="277177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600" dirty="0"/>
              <a:t>شاد باشید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F0773-E15F-4F25-996A-7C2EBE6AB57C}"/>
              </a:ext>
            </a:extLst>
          </p:cNvPr>
          <p:cNvSpPr txBox="1"/>
          <p:nvPr/>
        </p:nvSpPr>
        <p:spPr>
          <a:xfrm>
            <a:off x="3552825" y="4591048"/>
            <a:ext cx="28956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/>
              <a:t>صلوات</a:t>
            </a:r>
          </a:p>
        </p:txBody>
      </p:sp>
    </p:spTree>
    <p:extLst>
      <p:ext uri="{BB962C8B-B14F-4D97-AF65-F5344CB8AC3E}">
        <p14:creationId xmlns:p14="http://schemas.microsoft.com/office/powerpoint/2010/main" val="74205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170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.Arabic UI Text</vt:lpstr>
      <vt:lpstr>Arial</vt:lpstr>
      <vt:lpstr>Garamond</vt:lpstr>
      <vt:lpstr>Organic</vt:lpstr>
      <vt:lpstr>موضوع : جهت های جغرافیایی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جهت‌یابی با هلال ماه 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7</cp:revision>
  <dcterms:created xsi:type="dcterms:W3CDTF">2020-11-15T16:02:50Z</dcterms:created>
  <dcterms:modified xsi:type="dcterms:W3CDTF">2020-11-19T12:34:44Z</dcterms:modified>
</cp:coreProperties>
</file>