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6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1/5/2020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1/5/2020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1/5/2020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1/5/2020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1/5/2020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1/5/2020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1/5/2020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B2B7D-58C2-4D85-8E8B-27C3BF0E03CF}"/>
              </a:ext>
            </a:extLst>
          </p:cNvPr>
          <p:cNvSpPr>
            <a:spLocks noGrp="1"/>
          </p:cNvSpPr>
          <p:nvPr>
            <p:ph type="ctrTitle"/>
          </p:nvPr>
        </p:nvSpPr>
        <p:spPr/>
        <p:txBody>
          <a:bodyPr>
            <a:normAutofit/>
          </a:bodyPr>
          <a:lstStyle/>
          <a:p>
            <a:pPr algn="ctr" rtl="1"/>
            <a:r>
              <a:rPr lang="fa-IR" sz="7200" dirty="0">
                <a:solidFill>
                  <a:srgbClr val="CC560F"/>
                </a:solidFill>
                <a:cs typeface="B Medad" panose="00000400000000000000" pitchFamily="2" charset="-78"/>
              </a:rPr>
              <a:t>نرم افزار </a:t>
            </a:r>
            <a:r>
              <a:rPr lang="en-US" sz="7200" dirty="0">
                <a:solidFill>
                  <a:srgbClr val="CC560F"/>
                </a:solidFill>
                <a:latin typeface="Algerian" panose="04020705040A02060702" pitchFamily="82" charset="0"/>
                <a:cs typeface="B Medad" panose="00000400000000000000" pitchFamily="2" charset="-78"/>
              </a:rPr>
              <a:t>GIS</a:t>
            </a:r>
          </a:p>
        </p:txBody>
      </p:sp>
    </p:spTree>
    <p:extLst>
      <p:ext uri="{BB962C8B-B14F-4D97-AF65-F5344CB8AC3E}">
        <p14:creationId xmlns:p14="http://schemas.microsoft.com/office/powerpoint/2010/main" val="187710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410BEFE-C7F5-49E4-9CE0-66D7A54EBB59}"/>
              </a:ext>
            </a:extLst>
          </p:cNvPr>
          <p:cNvSpPr>
            <a:spLocks noGrp="1"/>
          </p:cNvSpPr>
          <p:nvPr>
            <p:ph type="body" sz="half" idx="2"/>
          </p:nvPr>
        </p:nvSpPr>
        <p:spPr>
          <a:xfrm>
            <a:off x="1030742" y="204597"/>
            <a:ext cx="10130516" cy="4855675"/>
          </a:xfrm>
        </p:spPr>
        <p:txBody>
          <a:bodyPr>
            <a:noAutofit/>
          </a:bodyPr>
          <a:lstStyle/>
          <a:p>
            <a:pPr algn="justLow" rtl="1"/>
            <a:r>
              <a:rPr lang="en-US" sz="3600" dirty="0">
                <a:solidFill>
                  <a:srgbClr val="CC560F"/>
                </a:solidFill>
                <a:cs typeface="B Kamran" panose="00000400000000000000" pitchFamily="2" charset="-78"/>
              </a:rPr>
              <a:t> GIS ، </a:t>
            </a:r>
            <a:r>
              <a:rPr lang="fa-IR" sz="3600" dirty="0">
                <a:solidFill>
                  <a:srgbClr val="CC560F"/>
                </a:solidFill>
                <a:cs typeface="B Kamran" panose="00000400000000000000" pitchFamily="2" charset="-78"/>
              </a:rPr>
              <a:t>نرم افزار سیستم اطلاعات جغرافیایی است که مجموعه ای قوی از امکانات و قابلیت هابوده که به اخذ و ذخیره سازی و سپس تحلیل و پردازش داده ها می پردازذ.مهمترین مرحله در این نرم افزار، ورود اطلاعات است. در </a:t>
            </a:r>
            <a:r>
              <a:rPr lang="en-US" sz="3600" dirty="0">
                <a:solidFill>
                  <a:srgbClr val="CC560F"/>
                </a:solidFill>
                <a:cs typeface="B Kamran" panose="00000400000000000000" pitchFamily="2" charset="-78"/>
              </a:rPr>
              <a:t>GIS </a:t>
            </a:r>
            <a:r>
              <a:rPr lang="fa-IR" sz="3600" dirty="0">
                <a:solidFill>
                  <a:srgbClr val="CC560F"/>
                </a:solidFill>
                <a:cs typeface="B Kamran" panose="00000400000000000000" pitchFamily="2" charset="-78"/>
              </a:rPr>
              <a:t>دو بخش اطلاعاتمکانی (نشان دهنده موقعیت و شکل عوارض) و توصیفی (بیانگر ویژگی ها وخصوصیات عوارض) موجود در یک نقشه بطور مستقل ولی مرتبط وارد می گردد. هدفنهایی در </a:t>
            </a:r>
            <a:r>
              <a:rPr lang="en-US" sz="3600" dirty="0">
                <a:solidFill>
                  <a:srgbClr val="CC560F"/>
                </a:solidFill>
                <a:cs typeface="B Kamran" panose="00000400000000000000" pitchFamily="2" charset="-78"/>
              </a:rPr>
              <a:t>GIS </a:t>
            </a:r>
            <a:r>
              <a:rPr lang="fa-IR" sz="3600" dirty="0">
                <a:solidFill>
                  <a:srgbClr val="CC560F"/>
                </a:solidFill>
                <a:cs typeface="B Kamran" panose="00000400000000000000" pitchFamily="2" charset="-78"/>
              </a:rPr>
              <a:t>ایجاد یک مدل سه بعدی از دنیای واقعی است چرا که این نرمافزار به دلیل مختصات دار بودنش، هر عارضه ای را که ترسیم می کند با همانمختصات در طبیعت قابل تطابق، دسترسی و مشاهده است.</a:t>
            </a:r>
            <a:endParaRPr lang="en-US" sz="3600" dirty="0">
              <a:solidFill>
                <a:srgbClr val="CC560F"/>
              </a:solidFill>
              <a:cs typeface="B Kamran" panose="00000400000000000000" pitchFamily="2" charset="-78"/>
            </a:endParaRPr>
          </a:p>
        </p:txBody>
      </p:sp>
    </p:spTree>
    <p:extLst>
      <p:ext uri="{BB962C8B-B14F-4D97-AF65-F5344CB8AC3E}">
        <p14:creationId xmlns:p14="http://schemas.microsoft.com/office/powerpoint/2010/main" val="280637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0E74F1A-C3F3-4D55-9260-10F8B9D36B65}"/>
              </a:ext>
            </a:extLst>
          </p:cNvPr>
          <p:cNvSpPr>
            <a:spLocks noGrp="1"/>
          </p:cNvSpPr>
          <p:nvPr>
            <p:ph type="body" sz="half" idx="2"/>
          </p:nvPr>
        </p:nvSpPr>
        <p:spPr>
          <a:xfrm>
            <a:off x="1290798" y="630724"/>
            <a:ext cx="10130516" cy="4314138"/>
          </a:xfrm>
        </p:spPr>
        <p:txBody>
          <a:bodyPr>
            <a:normAutofit/>
          </a:bodyPr>
          <a:lstStyle/>
          <a:p>
            <a:pPr algn="justLow" rtl="1"/>
            <a:r>
              <a:rPr lang="fa-IR" sz="3600" dirty="0">
                <a:solidFill>
                  <a:srgbClr val="CC560F"/>
                </a:solidFill>
                <a:cs typeface="B Kamran" panose="00000400000000000000" pitchFamily="2" charset="-78"/>
              </a:rPr>
              <a:t>وظیفه اصلی: ذخیره، تحلیل، دسترسی و نمایش اطلاعات فضایی به هر دو شکل جغرافیایی و بانک داده جدولی.ویژگی ها:نقشه های شماتیک را برای نمایش داده های کمی و اطلاعات فضایی فراهم نموده</a:t>
            </a:r>
            <a:r>
              <a:rPr lang="en-US" sz="3600" dirty="0">
                <a:solidFill>
                  <a:srgbClr val="CC560F"/>
                </a:solidFill>
                <a:cs typeface="B Kamran" panose="00000400000000000000" pitchFamily="2" charset="-78"/>
              </a:rPr>
              <a:t> </a:t>
            </a:r>
            <a:r>
              <a:rPr lang="fa-IR" sz="3600" dirty="0">
                <a:solidFill>
                  <a:srgbClr val="CC560F"/>
                </a:solidFill>
                <a:cs typeface="B Kamran" panose="00000400000000000000" pitchFamily="2" charset="-78"/>
              </a:rPr>
              <a:t>و بجای دیدگاهی صرفا گرافیکی، اطلاعاتی با نگرش کاربردی ارائه می نماید.سطح دقت:سطح دقت این برنامه از درجه بالایی از دقت نقشه های پیمایشی تا درجهپایینی از آن در نقشه های شماتیک، با توجه به سطح جزییات و داده های استفاده شده متغیر است.</a:t>
            </a:r>
            <a:endParaRPr lang="en-US" sz="3600" dirty="0">
              <a:solidFill>
                <a:srgbClr val="CC560F"/>
              </a:solidFill>
              <a:cs typeface="B Kamran" panose="00000400000000000000" pitchFamily="2" charset="-78"/>
            </a:endParaRPr>
          </a:p>
        </p:txBody>
      </p:sp>
    </p:spTree>
    <p:extLst>
      <p:ext uri="{BB962C8B-B14F-4D97-AF65-F5344CB8AC3E}">
        <p14:creationId xmlns:p14="http://schemas.microsoft.com/office/powerpoint/2010/main" val="410855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850396-E5D6-4E47-8F90-D04788D46A5C}"/>
              </a:ext>
            </a:extLst>
          </p:cNvPr>
          <p:cNvSpPr>
            <a:spLocks noGrp="1"/>
          </p:cNvSpPr>
          <p:nvPr>
            <p:ph type="body" sz="half" idx="2"/>
          </p:nvPr>
        </p:nvSpPr>
        <p:spPr>
          <a:xfrm>
            <a:off x="1023673" y="363578"/>
            <a:ext cx="10144654" cy="999885"/>
          </a:xfrm>
        </p:spPr>
        <p:txBody>
          <a:bodyPr>
            <a:noAutofit/>
          </a:bodyPr>
          <a:lstStyle/>
          <a:p>
            <a:pPr algn="r" rtl="1"/>
            <a:r>
              <a:rPr lang="fa-IR" sz="4000" dirty="0">
                <a:solidFill>
                  <a:srgbClr val="CC560F"/>
                </a:solidFill>
                <a:cs typeface="B Kamran" panose="00000400000000000000" pitchFamily="2" charset="-78"/>
              </a:rPr>
              <a:t>قابليت هاي </a:t>
            </a:r>
            <a:r>
              <a:rPr lang="en-US" sz="4000" dirty="0">
                <a:solidFill>
                  <a:srgbClr val="CC560F"/>
                </a:solidFill>
                <a:cs typeface="B Kamran" panose="00000400000000000000" pitchFamily="2" charset="-78"/>
              </a:rPr>
              <a:t>GIS </a:t>
            </a:r>
            <a:r>
              <a:rPr lang="fa-IR" sz="4000" dirty="0">
                <a:solidFill>
                  <a:srgbClr val="CC560F"/>
                </a:solidFill>
                <a:cs typeface="B Kamran" panose="00000400000000000000" pitchFamily="2" charset="-78"/>
              </a:rPr>
              <a:t>بسیار زیاد می باشد اما می توان به مواردی چون جلوگیری از تخريب داده هاي موجود مثل نقشه هاي كاغذي، كاهش فضاي اشغال شده توسط داده،صرفه جويي در زمان، دقت بالاتر، امكان تلفيق داده هاي مختلف، امكان ذخيره و بازيابي اطلاعات وايجاد بستري مناسب براي نظارت و مديريت بهينه اشاره نمود .</a:t>
            </a:r>
            <a:br>
              <a:rPr lang="fa-IR" sz="4000" dirty="0">
                <a:solidFill>
                  <a:srgbClr val="CC560F"/>
                </a:solidFill>
                <a:cs typeface="B Kamran" panose="00000400000000000000" pitchFamily="2" charset="-78"/>
              </a:rPr>
            </a:br>
            <a:r>
              <a:rPr lang="fa-IR" sz="4000" dirty="0">
                <a:solidFill>
                  <a:srgbClr val="CC560F"/>
                </a:solidFill>
                <a:cs typeface="B Kamran" panose="00000400000000000000" pitchFamily="2" charset="-78"/>
              </a:rPr>
              <a:t>این نرم افزار در اكثر علوم كاربردي استفاده مي شود . برخي از آنها عبارتند از زمين شناسي، جغرافيا، هواشناسي، كشاورزي، راه و ترابري، نيرو، محيط زيست، خاطرات، بهداشت، نظامي و ....</a:t>
            </a:r>
            <a:endParaRPr lang="en-US" sz="4000" dirty="0">
              <a:solidFill>
                <a:srgbClr val="CC560F"/>
              </a:solidFill>
              <a:cs typeface="B Kamran" panose="00000400000000000000" pitchFamily="2" charset="-78"/>
            </a:endParaRPr>
          </a:p>
        </p:txBody>
      </p:sp>
    </p:spTree>
    <p:extLst>
      <p:ext uri="{BB962C8B-B14F-4D97-AF65-F5344CB8AC3E}">
        <p14:creationId xmlns:p14="http://schemas.microsoft.com/office/powerpoint/2010/main" val="417411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B640281-A973-4017-9ED9-A6FD60344D3F}"/>
              </a:ext>
            </a:extLst>
          </p:cNvPr>
          <p:cNvSpPr>
            <a:spLocks noGrp="1"/>
          </p:cNvSpPr>
          <p:nvPr>
            <p:ph type="body" sz="half" idx="2"/>
          </p:nvPr>
        </p:nvSpPr>
        <p:spPr>
          <a:xfrm>
            <a:off x="1023673" y="345822"/>
            <a:ext cx="10144654" cy="999885"/>
          </a:xfrm>
        </p:spPr>
        <p:txBody>
          <a:bodyPr>
            <a:noAutofit/>
          </a:bodyPr>
          <a:lstStyle/>
          <a:p>
            <a:pPr algn="r" rtl="1"/>
            <a:r>
              <a:rPr lang="fa-IR" sz="3000" dirty="0">
                <a:solidFill>
                  <a:srgbClr val="CC560F"/>
                </a:solidFill>
                <a:cs typeface="B Kamran" panose="00000400000000000000" pitchFamily="2" charset="-78"/>
              </a:rPr>
              <a:t>در </a:t>
            </a:r>
            <a:r>
              <a:rPr lang="en-US" sz="3000" dirty="0">
                <a:solidFill>
                  <a:srgbClr val="CC560F"/>
                </a:solidFill>
                <a:cs typeface="B Kamran" panose="00000400000000000000" pitchFamily="2" charset="-78"/>
              </a:rPr>
              <a:t>GIS </a:t>
            </a:r>
            <a:r>
              <a:rPr lang="fa-IR" sz="3000" dirty="0">
                <a:solidFill>
                  <a:srgbClr val="CC560F"/>
                </a:solidFill>
                <a:cs typeface="B Kamran" panose="00000400000000000000" pitchFamily="2" charset="-78"/>
              </a:rPr>
              <a:t>به دنبال 5 سؤال اساسی هستیم:</a:t>
            </a:r>
            <a:br>
              <a:rPr lang="fa-IR" sz="3000" dirty="0">
                <a:solidFill>
                  <a:srgbClr val="CC560F"/>
                </a:solidFill>
                <a:cs typeface="B Kamran" panose="00000400000000000000" pitchFamily="2" charset="-78"/>
              </a:rPr>
            </a:br>
            <a:r>
              <a:rPr lang="en-US" sz="3000" dirty="0">
                <a:solidFill>
                  <a:srgbClr val="CC560F"/>
                </a:solidFill>
                <a:cs typeface="B Kamran" panose="00000400000000000000" pitchFamily="2" charset="-78"/>
              </a:rPr>
              <a:t>Location </a:t>
            </a:r>
            <a:r>
              <a:rPr lang="fa-IR" sz="3000" dirty="0">
                <a:solidFill>
                  <a:srgbClr val="CC560F"/>
                </a:solidFill>
                <a:cs typeface="B Kamran" panose="00000400000000000000" pitchFamily="2" charset="-78"/>
              </a:rPr>
              <a:t>مکان یابی پروژه)</a:t>
            </a:r>
            <a:br>
              <a:rPr lang="fa-IR" sz="3000" dirty="0">
                <a:solidFill>
                  <a:srgbClr val="CC560F"/>
                </a:solidFill>
                <a:cs typeface="B Kamran" panose="00000400000000000000" pitchFamily="2" charset="-78"/>
              </a:rPr>
            </a:br>
            <a:r>
              <a:rPr lang="en-US" sz="3000" dirty="0">
                <a:solidFill>
                  <a:srgbClr val="CC560F"/>
                </a:solidFill>
                <a:cs typeface="B Kamran" panose="00000400000000000000" pitchFamily="2" charset="-78"/>
              </a:rPr>
              <a:t>Condition </a:t>
            </a:r>
            <a:r>
              <a:rPr lang="fa-IR" sz="3000" dirty="0">
                <a:solidFill>
                  <a:srgbClr val="CC560F"/>
                </a:solidFill>
                <a:cs typeface="B Kamran" panose="00000400000000000000" pitchFamily="2" charset="-78"/>
              </a:rPr>
              <a:t>موقعیت یابی پروژه)</a:t>
            </a:r>
            <a:br>
              <a:rPr lang="fa-IR" sz="3000" dirty="0">
                <a:solidFill>
                  <a:srgbClr val="CC560F"/>
                </a:solidFill>
                <a:cs typeface="B Kamran" panose="00000400000000000000" pitchFamily="2" charset="-78"/>
              </a:rPr>
            </a:br>
            <a:r>
              <a:rPr lang="en-US" sz="3000" dirty="0">
                <a:solidFill>
                  <a:srgbClr val="CC560F"/>
                </a:solidFill>
                <a:cs typeface="B Kamran" panose="00000400000000000000" pitchFamily="2" charset="-78"/>
              </a:rPr>
              <a:t>Trend </a:t>
            </a:r>
            <a:r>
              <a:rPr lang="fa-IR" sz="3000" dirty="0">
                <a:solidFill>
                  <a:srgbClr val="CC560F"/>
                </a:solidFill>
                <a:cs typeface="B Kamran" panose="00000400000000000000" pitchFamily="2" charset="-78"/>
              </a:rPr>
              <a:t>روند پروژه)</a:t>
            </a:r>
            <a:br>
              <a:rPr lang="fa-IR" sz="3000" dirty="0">
                <a:solidFill>
                  <a:srgbClr val="CC560F"/>
                </a:solidFill>
                <a:cs typeface="B Kamran" panose="00000400000000000000" pitchFamily="2" charset="-78"/>
              </a:rPr>
            </a:br>
            <a:r>
              <a:rPr lang="en-US" sz="3000" dirty="0">
                <a:solidFill>
                  <a:srgbClr val="CC560F"/>
                </a:solidFill>
                <a:cs typeface="B Kamran" panose="00000400000000000000" pitchFamily="2" charset="-78"/>
              </a:rPr>
              <a:t>Pattern </a:t>
            </a:r>
            <a:r>
              <a:rPr lang="fa-IR" sz="3000" dirty="0">
                <a:solidFill>
                  <a:srgbClr val="CC560F"/>
                </a:solidFill>
                <a:cs typeface="B Kamran" panose="00000400000000000000" pitchFamily="2" charset="-78"/>
              </a:rPr>
              <a:t>توزیع جغرافیایی یک پدیده یا الگوی پراکنش</a:t>
            </a:r>
            <a:br>
              <a:rPr lang="fa-IR" sz="3000" dirty="0">
                <a:solidFill>
                  <a:srgbClr val="CC560F"/>
                </a:solidFill>
                <a:cs typeface="B Kamran" panose="00000400000000000000" pitchFamily="2" charset="-78"/>
              </a:rPr>
            </a:br>
            <a:r>
              <a:rPr lang="en-US" sz="3000" dirty="0">
                <a:solidFill>
                  <a:srgbClr val="CC560F"/>
                </a:solidFill>
                <a:cs typeface="B Kamran" panose="00000400000000000000" pitchFamily="2" charset="-78"/>
              </a:rPr>
              <a:t>Modelling </a:t>
            </a:r>
            <a:r>
              <a:rPr lang="fa-IR" sz="3000" dirty="0">
                <a:solidFill>
                  <a:srgbClr val="CC560F"/>
                </a:solidFill>
                <a:cs typeface="B Kamran" panose="00000400000000000000" pitchFamily="2" charset="-78"/>
              </a:rPr>
              <a:t>مدل سازی</a:t>
            </a:r>
          </a:p>
          <a:p>
            <a:pPr algn="r" rtl="1"/>
            <a:r>
              <a:rPr lang="fa-IR" sz="3000" dirty="0">
                <a:solidFill>
                  <a:srgbClr val="CC560F"/>
                </a:solidFill>
                <a:cs typeface="B Kamran" panose="00000400000000000000" pitchFamily="2" charset="-78"/>
              </a:rPr>
              <a:t>با پاسخ به این سؤال ها میتوان بهترین مکان و موقعیت را برای یک پروژه در نظر گرفت. نرمافزارهای مختلفی در </a:t>
            </a:r>
            <a:r>
              <a:rPr lang="en-US" sz="3000" dirty="0">
                <a:solidFill>
                  <a:srgbClr val="CC560F"/>
                </a:solidFill>
                <a:cs typeface="B Kamran" panose="00000400000000000000" pitchFamily="2" charset="-78"/>
              </a:rPr>
              <a:t>GIS </a:t>
            </a:r>
            <a:r>
              <a:rPr lang="fa-IR" sz="3000" dirty="0">
                <a:solidFill>
                  <a:srgbClr val="CC560F"/>
                </a:solidFill>
                <a:cs typeface="B Kamran" panose="00000400000000000000" pitchFamily="2" charset="-78"/>
              </a:rPr>
              <a:t>مورد استفاده قرار می گیرند که نمونه هایی از آنهاشامل </a:t>
            </a:r>
            <a:r>
              <a:rPr lang="en-US" sz="3000" dirty="0">
                <a:solidFill>
                  <a:srgbClr val="CC560F"/>
                </a:solidFill>
                <a:cs typeface="B Kamran" panose="00000400000000000000" pitchFamily="2" charset="-78"/>
              </a:rPr>
              <a:t>Elvis، </a:t>
            </a:r>
            <a:r>
              <a:rPr lang="en-US" sz="3000" dirty="0" err="1">
                <a:solidFill>
                  <a:srgbClr val="CC560F"/>
                </a:solidFill>
                <a:cs typeface="B Kamran" panose="00000400000000000000" pitchFamily="2" charset="-78"/>
              </a:rPr>
              <a:t>Edrisi</a:t>
            </a:r>
            <a:r>
              <a:rPr lang="en-US" sz="3000" dirty="0">
                <a:solidFill>
                  <a:srgbClr val="CC560F"/>
                </a:solidFill>
                <a:cs typeface="B Kamran" panose="00000400000000000000" pitchFamily="2" charset="-78"/>
              </a:rPr>
              <a:t>، Arc </a:t>
            </a:r>
            <a:r>
              <a:rPr lang="en-US" sz="3000" dirty="0" err="1">
                <a:solidFill>
                  <a:srgbClr val="CC560F"/>
                </a:solidFill>
                <a:cs typeface="B Kamran" panose="00000400000000000000" pitchFamily="2" charset="-78"/>
              </a:rPr>
              <a:t>gis</a:t>
            </a:r>
            <a:r>
              <a:rPr lang="en-US" sz="3000" dirty="0">
                <a:solidFill>
                  <a:srgbClr val="CC560F"/>
                </a:solidFill>
                <a:cs typeface="B Kamran" panose="00000400000000000000" pitchFamily="2" charset="-78"/>
              </a:rPr>
              <a:t>، Arc </a:t>
            </a:r>
            <a:r>
              <a:rPr lang="en-US" sz="3000" dirty="0" err="1">
                <a:solidFill>
                  <a:srgbClr val="CC560F"/>
                </a:solidFill>
                <a:cs typeface="B Kamran" panose="00000400000000000000" pitchFamily="2" charset="-78"/>
              </a:rPr>
              <a:t>viw</a:t>
            </a:r>
            <a:r>
              <a:rPr lang="en-US" sz="3000" dirty="0">
                <a:solidFill>
                  <a:srgbClr val="CC560F"/>
                </a:solidFill>
                <a:cs typeface="B Kamran" panose="00000400000000000000" pitchFamily="2" charset="-78"/>
              </a:rPr>
              <a:t> </a:t>
            </a:r>
            <a:r>
              <a:rPr lang="fa-IR" sz="3000" dirty="0">
                <a:solidFill>
                  <a:srgbClr val="CC560F"/>
                </a:solidFill>
                <a:cs typeface="B Kamran" panose="00000400000000000000" pitchFamily="2" charset="-78"/>
              </a:rPr>
              <a:t>و </a:t>
            </a:r>
            <a:r>
              <a:rPr lang="en-US" sz="3000" dirty="0" err="1">
                <a:solidFill>
                  <a:srgbClr val="CC560F"/>
                </a:solidFill>
                <a:cs typeface="B Kamran" panose="00000400000000000000" pitchFamily="2" charset="-78"/>
              </a:rPr>
              <a:t>Geomatica</a:t>
            </a:r>
            <a:r>
              <a:rPr lang="en-US" sz="3000" dirty="0">
                <a:solidFill>
                  <a:srgbClr val="CC560F"/>
                </a:solidFill>
                <a:cs typeface="B Kamran" panose="00000400000000000000" pitchFamily="2" charset="-78"/>
              </a:rPr>
              <a:t> </a:t>
            </a:r>
            <a:r>
              <a:rPr lang="fa-IR" sz="3000" dirty="0">
                <a:solidFill>
                  <a:srgbClr val="CC560F"/>
                </a:solidFill>
                <a:cs typeface="B Kamran" panose="00000400000000000000" pitchFamily="2" charset="-78"/>
              </a:rPr>
              <a:t>می باشد. هر یک از ایننرم افزارهای مذکور فرمت خاصی را تولید می کنند ولی اکثرا یکدیگر را پوششمی دهند.</a:t>
            </a:r>
          </a:p>
          <a:p>
            <a:pPr algn="r" rtl="1"/>
            <a:br>
              <a:rPr lang="fa-IR" sz="3000" dirty="0">
                <a:solidFill>
                  <a:srgbClr val="CC560F"/>
                </a:solidFill>
                <a:cs typeface="B Kamran" panose="00000400000000000000" pitchFamily="2" charset="-78"/>
              </a:rPr>
            </a:br>
            <a:endParaRPr lang="en-US" sz="3000" dirty="0">
              <a:solidFill>
                <a:srgbClr val="CC560F"/>
              </a:solidFill>
              <a:cs typeface="B Kamran" panose="00000400000000000000" pitchFamily="2" charset="-78"/>
            </a:endParaRPr>
          </a:p>
        </p:txBody>
      </p:sp>
    </p:spTree>
    <p:extLst>
      <p:ext uri="{BB962C8B-B14F-4D97-AF65-F5344CB8AC3E}">
        <p14:creationId xmlns:p14="http://schemas.microsoft.com/office/powerpoint/2010/main" val="166281097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TM04033937[[fn=Vapor Trail]]</Template>
  <TotalTime>14</TotalTime>
  <Words>423</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Algerian</vt:lpstr>
      <vt:lpstr>Arial</vt:lpstr>
      <vt:lpstr>Century Gothic</vt:lpstr>
      <vt:lpstr>Vapor Trail</vt:lpstr>
      <vt:lpstr>نرم افزار GIS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نرم افزار GIS</dc:title>
  <dc:creator>Asus</dc:creator>
  <cp:lastModifiedBy>Asus</cp:lastModifiedBy>
  <cp:revision>7</cp:revision>
  <dcterms:created xsi:type="dcterms:W3CDTF">2020-01-05T17:25:01Z</dcterms:created>
  <dcterms:modified xsi:type="dcterms:W3CDTF">2020-01-05T17:39:07Z</dcterms:modified>
</cp:coreProperties>
</file>