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937-2916-4488-9885-D5E69255129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2AA8-2F28-48D8-801D-6669B601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937-2916-4488-9885-D5E69255129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2AA8-2F28-48D8-801D-6669B601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1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937-2916-4488-9885-D5E69255129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2AA8-2F28-48D8-801D-6669B601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5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937-2916-4488-9885-D5E69255129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2AA8-2F28-48D8-801D-6669B601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8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937-2916-4488-9885-D5E69255129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2AA8-2F28-48D8-801D-6669B601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6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937-2916-4488-9885-D5E69255129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2AA8-2F28-48D8-801D-6669B601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1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937-2916-4488-9885-D5E69255129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2AA8-2F28-48D8-801D-6669B601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3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937-2916-4488-9885-D5E69255129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2AA8-2F28-48D8-801D-6669B601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6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937-2916-4488-9885-D5E69255129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2AA8-2F28-48D8-801D-6669B601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937-2916-4488-9885-D5E69255129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2AA8-2F28-48D8-801D-6669B601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5937-2916-4488-9885-D5E69255129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2AA8-2F28-48D8-801D-6669B601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35937-2916-4488-9885-D5E69255129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2AA8-2F28-48D8-801D-6669B601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1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13800" dirty="0" smtClean="0">
                <a:cs typeface="B Arash" panose="00000400000000000000" pitchFamily="2" charset="-78"/>
              </a:rPr>
              <a:t>مشهد مقدس</a:t>
            </a:r>
            <a:endParaRPr lang="en-US" sz="13800" dirty="0">
              <a:cs typeface="B Arash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9959" y="430123"/>
            <a:ext cx="5871410" cy="8002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گردآورنده : مجتبی محمد حسینی </a:t>
            </a:r>
          </a:p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تحقیق درس </a:t>
            </a:r>
            <a:r>
              <a:rPr lang="fa-IR" sz="2800" dirty="0" smtClean="0">
                <a:cs typeface="B Jalal" panose="00000400000000000000" pitchFamily="2" charset="-78"/>
              </a:rPr>
              <a:t>اجتماعی</a:t>
            </a:r>
            <a:endParaRPr lang="fa-IR" dirty="0">
              <a:cs typeface="B Jalal" panose="00000400000000000000" pitchFamily="2" charset="-78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19"/>
            <a:ext cx="12192000" cy="73323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3108"/>
            <a:ext cx="714375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53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cs typeface="B Homa" panose="00000400000000000000" pitchFamily="2" charset="-78"/>
              </a:rPr>
              <a:t>سوغات مشهد </a:t>
            </a:r>
            <a:endParaRPr lang="en-US" sz="4800" b="1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 err="1" smtClean="0">
                <a:cs typeface="B Ziba" panose="00000400000000000000" pitchFamily="2" charset="-78"/>
              </a:rPr>
              <a:t>سوغاتی‌های</a:t>
            </a:r>
            <a:r>
              <a:rPr lang="fa-IR" sz="3600" dirty="0" smtClean="0">
                <a:cs typeface="B Ziba" panose="00000400000000000000" pitchFamily="2" charset="-78"/>
              </a:rPr>
              <a:t> مشهد هم خوراکی هستند و هم </a:t>
            </a:r>
            <a:r>
              <a:rPr lang="fa-IR" sz="3600" dirty="0" err="1" smtClean="0">
                <a:cs typeface="B Ziba" panose="00000400000000000000" pitchFamily="2" charset="-78"/>
              </a:rPr>
              <a:t>غیرخوراکی</a:t>
            </a:r>
            <a:r>
              <a:rPr lang="fa-IR" sz="3600" dirty="0" smtClean="0">
                <a:cs typeface="B Ziba" panose="00000400000000000000" pitchFamily="2" charset="-78"/>
              </a:rPr>
              <a:t> و </a:t>
            </a:r>
            <a:r>
              <a:rPr lang="fa-IR" sz="3600" dirty="0" err="1" smtClean="0">
                <a:cs typeface="B Ziba" panose="00000400000000000000" pitchFamily="2" charset="-78"/>
              </a:rPr>
              <a:t>سوغاتی‌های</a:t>
            </a:r>
            <a:r>
              <a:rPr lang="fa-IR" sz="3600" dirty="0" smtClean="0">
                <a:cs typeface="B Ziba" panose="00000400000000000000" pitchFamily="2" charset="-78"/>
              </a:rPr>
              <a:t> خوراکی مشهد مقدس کم نیست. در کنار </a:t>
            </a:r>
            <a:r>
              <a:rPr lang="fa-IR" sz="3600" dirty="0" err="1" smtClean="0">
                <a:cs typeface="B Ziba" panose="00000400000000000000" pitchFamily="2" charset="-78"/>
              </a:rPr>
              <a:t>سوغاتی‌های</a:t>
            </a:r>
            <a:r>
              <a:rPr lang="fa-IR" sz="3600" dirty="0" smtClean="0">
                <a:cs typeface="B Ziba" panose="00000400000000000000" pitchFamily="2" charset="-78"/>
              </a:rPr>
              <a:t> خوراکی، </a:t>
            </a:r>
            <a:r>
              <a:rPr lang="fa-IR" sz="3600" dirty="0" err="1" smtClean="0">
                <a:cs typeface="B Ziba" panose="00000400000000000000" pitchFamily="2" charset="-78"/>
              </a:rPr>
              <a:t>صنایع‌دستی</a:t>
            </a:r>
            <a:r>
              <a:rPr lang="fa-IR" sz="3600" dirty="0" smtClean="0">
                <a:cs typeface="B Ziba" panose="00000400000000000000" pitchFamily="2" charset="-78"/>
              </a:rPr>
              <a:t> این شهر نیز بسیار نفیس و </a:t>
            </a:r>
            <a:r>
              <a:rPr lang="fa-IR" sz="3600" dirty="0" err="1" smtClean="0">
                <a:cs typeface="B Ziba" panose="00000400000000000000" pitchFamily="2" charset="-78"/>
              </a:rPr>
              <a:t>گران‌بها</a:t>
            </a:r>
            <a:r>
              <a:rPr lang="fa-IR" sz="3600" dirty="0" smtClean="0">
                <a:cs typeface="B Ziba" panose="00000400000000000000" pitchFamily="2" charset="-78"/>
              </a:rPr>
              <a:t> است. تنوع </a:t>
            </a:r>
            <a:r>
              <a:rPr lang="fa-IR" sz="3600" dirty="0" err="1" smtClean="0">
                <a:cs typeface="B Ziba" panose="00000400000000000000" pitchFamily="2" charset="-78"/>
              </a:rPr>
              <a:t>سوغاتی‌های</a:t>
            </a:r>
            <a:r>
              <a:rPr lang="fa-IR" sz="3600" dirty="0" smtClean="0">
                <a:cs typeface="B Ziba" panose="00000400000000000000" pitchFamily="2" charset="-78"/>
              </a:rPr>
              <a:t> مشهد بسیار زیاد است و یک سوغاتی در انواع و اقسام مختلف </a:t>
            </a:r>
            <a:r>
              <a:rPr lang="fa-IR" sz="3600" dirty="0" err="1" smtClean="0">
                <a:cs typeface="B Ziba" panose="00000400000000000000" pitchFamily="2" charset="-78"/>
              </a:rPr>
              <a:t>بسته‌بندی</a:t>
            </a:r>
            <a:r>
              <a:rPr lang="fa-IR" sz="3600" dirty="0" smtClean="0">
                <a:cs typeface="B Ziba" panose="00000400000000000000" pitchFamily="2" charset="-78"/>
              </a:rPr>
              <a:t> پیدا </a:t>
            </a:r>
            <a:r>
              <a:rPr lang="fa-IR" sz="3600" dirty="0" err="1" smtClean="0">
                <a:cs typeface="B Ziba" panose="00000400000000000000" pitchFamily="2" charset="-78"/>
              </a:rPr>
              <a:t>می‌شود</a:t>
            </a:r>
            <a:r>
              <a:rPr lang="fa-IR" sz="3600" dirty="0" smtClean="0">
                <a:cs typeface="B Ziba" panose="00000400000000000000" pitchFamily="2" charset="-78"/>
              </a:rPr>
              <a:t> و هر فردی با هر </a:t>
            </a:r>
            <a:r>
              <a:rPr lang="fa-IR" sz="3600" dirty="0" err="1" smtClean="0">
                <a:cs typeface="B Ziba" panose="00000400000000000000" pitchFamily="2" charset="-78"/>
              </a:rPr>
              <a:t>سلیقه‌ای</a:t>
            </a:r>
            <a:r>
              <a:rPr lang="fa-IR" sz="3600" dirty="0" smtClean="0">
                <a:cs typeface="B Ziba" panose="00000400000000000000" pitchFamily="2" charset="-78"/>
              </a:rPr>
              <a:t> </a:t>
            </a:r>
            <a:r>
              <a:rPr lang="fa-IR" sz="3600" dirty="0" err="1" smtClean="0">
                <a:cs typeface="B Ziba" panose="00000400000000000000" pitchFamily="2" charset="-78"/>
              </a:rPr>
              <a:t>می‌تواند</a:t>
            </a:r>
            <a:r>
              <a:rPr lang="fa-IR" sz="3600" dirty="0" smtClean="0">
                <a:cs typeface="B Ziba" panose="00000400000000000000" pitchFamily="2" charset="-78"/>
              </a:rPr>
              <a:t> خرید خوب و مناسبی داشته باشد.</a:t>
            </a:r>
            <a:endParaRPr lang="en-US" sz="3600" dirty="0">
              <a:cs typeface="B Zib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62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 rot="164072">
            <a:off x="4593600" y="923905"/>
            <a:ext cx="7110663" cy="304698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Bottom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a-IR" sz="2400" dirty="0" smtClean="0">
              <a:cs typeface="B Nazanin" panose="00000400000000000000" pitchFamily="2" charset="-78"/>
            </a:endParaRPr>
          </a:p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زعفران این طلای سرخ </a:t>
            </a:r>
            <a:r>
              <a:rPr lang="fa-IR" sz="2400" dirty="0" err="1" smtClean="0">
                <a:cs typeface="B Nazanin" panose="00000400000000000000" pitchFamily="2" charset="-78"/>
              </a:rPr>
              <a:t>به‌عنوان</a:t>
            </a:r>
            <a:r>
              <a:rPr lang="fa-IR" sz="2400" dirty="0" smtClean="0">
                <a:cs typeface="B Nazanin" panose="00000400000000000000" pitchFamily="2" charset="-78"/>
              </a:rPr>
              <a:t> یکی از </a:t>
            </a:r>
            <a:r>
              <a:rPr lang="fa-IR" sz="2400" dirty="0" err="1" smtClean="0">
                <a:cs typeface="B Nazanin" panose="00000400000000000000" pitchFamily="2" charset="-78"/>
              </a:rPr>
              <a:t>گران‌بهاترین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سوغاتی‌های</a:t>
            </a:r>
            <a:r>
              <a:rPr lang="fa-IR" sz="2400" dirty="0" smtClean="0">
                <a:cs typeface="B Nazanin" panose="00000400000000000000" pitchFamily="2" charset="-78"/>
              </a:rPr>
              <a:t> مشهد شناخته </a:t>
            </a:r>
            <a:r>
              <a:rPr lang="fa-IR" sz="2400" dirty="0" err="1" smtClean="0">
                <a:cs typeface="B Nazanin" panose="00000400000000000000" pitchFamily="2" charset="-78"/>
              </a:rPr>
              <a:t>می‌شود</a:t>
            </a:r>
            <a:r>
              <a:rPr lang="fa-IR" sz="2400" dirty="0" smtClean="0">
                <a:cs typeface="B Nazanin" panose="00000400000000000000" pitchFamily="2" charset="-78"/>
              </a:rPr>
              <a:t>. ایرانیان ضمن صدور زعفران به بسیاری از نقاط جهان باستان، خواص آن را به </a:t>
            </a:r>
            <a:r>
              <a:rPr lang="fa-IR" sz="2400" dirty="0" err="1" smtClean="0">
                <a:cs typeface="B Nazanin" panose="00000400000000000000" pitchFamily="2" charset="-78"/>
              </a:rPr>
              <a:t>یونانی‌ها</a:t>
            </a:r>
            <a:r>
              <a:rPr lang="fa-IR" sz="2400" dirty="0" smtClean="0">
                <a:cs typeface="B Nazanin" panose="00000400000000000000" pitchFamily="2" charset="-78"/>
              </a:rPr>
              <a:t>، </a:t>
            </a:r>
            <a:r>
              <a:rPr lang="fa-IR" sz="2400" dirty="0" err="1" smtClean="0">
                <a:cs typeface="B Nazanin" panose="00000400000000000000" pitchFamily="2" charset="-78"/>
              </a:rPr>
              <a:t>رومی‌ها</a:t>
            </a:r>
            <a:r>
              <a:rPr lang="fa-IR" sz="2400" dirty="0" smtClean="0">
                <a:cs typeface="B Nazanin" panose="00000400000000000000" pitchFamily="2" charset="-78"/>
              </a:rPr>
              <a:t>، </a:t>
            </a:r>
            <a:r>
              <a:rPr lang="fa-IR" sz="2400" dirty="0" err="1" smtClean="0">
                <a:cs typeface="B Nazanin" panose="00000400000000000000" pitchFamily="2" charset="-78"/>
              </a:rPr>
              <a:t>چینی‌ها</a:t>
            </a:r>
            <a:r>
              <a:rPr lang="fa-IR" sz="2400" dirty="0" smtClean="0">
                <a:cs typeface="B Nazanin" panose="00000400000000000000" pitchFamily="2" charset="-78"/>
              </a:rPr>
              <a:t> و اقوام سامی ازجمله </a:t>
            </a:r>
            <a:r>
              <a:rPr lang="fa-IR" sz="2400" dirty="0" err="1" smtClean="0">
                <a:cs typeface="B Nazanin" panose="00000400000000000000" pitchFamily="2" charset="-78"/>
              </a:rPr>
              <a:t>عرب‌ها</a:t>
            </a:r>
            <a:r>
              <a:rPr lang="fa-IR" sz="2400" dirty="0" smtClean="0">
                <a:cs typeface="B Nazanin" panose="00000400000000000000" pitchFamily="2" charset="-78"/>
              </a:rPr>
              <a:t> معرفی کردند و شیوه زراعت آن را در </a:t>
            </a:r>
            <a:r>
              <a:rPr lang="fa-IR" sz="2400" dirty="0" err="1" smtClean="0">
                <a:cs typeface="B Nazanin" panose="00000400000000000000" pitchFamily="2" charset="-78"/>
              </a:rPr>
              <a:t>سده‌های</a:t>
            </a:r>
            <a:r>
              <a:rPr lang="fa-IR" sz="2400" dirty="0" smtClean="0">
                <a:cs typeface="B Nazanin" panose="00000400000000000000" pitchFamily="2" charset="-78"/>
              </a:rPr>
              <a:t> اول تا چهارم هجری به </a:t>
            </a:r>
            <a:r>
              <a:rPr lang="fa-IR" sz="2400" dirty="0" err="1" smtClean="0">
                <a:cs typeface="B Nazanin" panose="00000400000000000000" pitchFamily="2" charset="-78"/>
              </a:rPr>
              <a:t>امت‌های</a:t>
            </a:r>
            <a:r>
              <a:rPr lang="fa-IR" sz="2400" dirty="0" smtClean="0">
                <a:cs typeface="B Nazanin" panose="00000400000000000000" pitchFamily="2" charset="-78"/>
              </a:rPr>
              <a:t> اسلامی اطراف مدیترانه آموختند</a:t>
            </a:r>
          </a:p>
          <a:p>
            <a:pPr algn="ctr"/>
            <a:endParaRPr lang="fa-IR" sz="2400" dirty="0" smtClean="0">
              <a:cs typeface="B Nazanin" panose="00000400000000000000" pitchFamily="2" charset="-78"/>
            </a:endParaRPr>
          </a:p>
          <a:p>
            <a:pPr algn="ctr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61973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" y="0"/>
            <a:ext cx="12151561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264694"/>
            <a:ext cx="5414210" cy="34163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Homa" panose="00000400000000000000" pitchFamily="2" charset="-78"/>
              </a:rPr>
              <a:t>یکی دیگر از </a:t>
            </a:r>
            <a:r>
              <a:rPr lang="fa-IR" sz="2400" dirty="0" err="1" smtClean="0">
                <a:cs typeface="B Homa" panose="00000400000000000000" pitchFamily="2" charset="-78"/>
              </a:rPr>
              <a:t>سوغاتی‌های</a:t>
            </a:r>
            <a:r>
              <a:rPr lang="fa-IR" sz="2400" dirty="0" smtClean="0">
                <a:cs typeface="B Homa" panose="00000400000000000000" pitchFamily="2" charset="-78"/>
              </a:rPr>
              <a:t> مشهد، عطر است. زمانی که وارد بازارهای مشهد </a:t>
            </a:r>
            <a:r>
              <a:rPr lang="fa-IR" sz="2400" dirty="0" err="1" smtClean="0">
                <a:cs typeface="B Homa" panose="00000400000000000000" pitchFamily="2" charset="-78"/>
              </a:rPr>
              <a:t>می‌شوید</a:t>
            </a:r>
            <a:r>
              <a:rPr lang="fa-IR" sz="2400" dirty="0" smtClean="0">
                <a:cs typeface="B Homa" panose="00000400000000000000" pitchFamily="2" charset="-78"/>
              </a:rPr>
              <a:t>، بدون شک با </a:t>
            </a:r>
            <a:r>
              <a:rPr lang="fa-IR" sz="2400" dirty="0" err="1" smtClean="0">
                <a:cs typeface="B Homa" panose="00000400000000000000" pitchFamily="2" charset="-78"/>
              </a:rPr>
              <a:t>مغازه‌هایی</a:t>
            </a:r>
            <a:r>
              <a:rPr lang="fa-IR" sz="2400" dirty="0" smtClean="0">
                <a:cs typeface="B Homa" panose="00000400000000000000" pitchFamily="2" charset="-78"/>
              </a:rPr>
              <a:t> با </a:t>
            </a:r>
            <a:r>
              <a:rPr lang="fa-IR" sz="2400" dirty="0" err="1" smtClean="0">
                <a:cs typeface="B Homa" panose="00000400000000000000" pitchFamily="2" charset="-78"/>
              </a:rPr>
              <a:t>ویترین‌های</a:t>
            </a:r>
            <a:r>
              <a:rPr lang="fa-IR" sz="2400" dirty="0" smtClean="0">
                <a:cs typeface="B Homa" panose="00000400000000000000" pitchFamily="2" charset="-78"/>
              </a:rPr>
              <a:t> رنگارنگ با تنوع زیاد </a:t>
            </a:r>
            <a:r>
              <a:rPr lang="fa-IR" sz="2400" dirty="0" err="1" smtClean="0">
                <a:cs typeface="B Homa" panose="00000400000000000000" pitchFamily="2" charset="-78"/>
              </a:rPr>
              <a:t>عطرها</a:t>
            </a:r>
            <a:r>
              <a:rPr lang="fa-IR" sz="2400" dirty="0" smtClean="0">
                <a:cs typeface="B Homa" panose="00000400000000000000" pitchFamily="2" charset="-78"/>
              </a:rPr>
              <a:t> مواجه </a:t>
            </a:r>
            <a:r>
              <a:rPr lang="fa-IR" sz="2400" dirty="0" err="1" smtClean="0">
                <a:cs typeface="B Homa" panose="00000400000000000000" pitchFamily="2" charset="-78"/>
              </a:rPr>
              <a:t>می‌شوید</a:t>
            </a:r>
            <a:r>
              <a:rPr lang="fa-IR" sz="2400" dirty="0" smtClean="0">
                <a:cs typeface="B Homa" panose="00000400000000000000" pitchFamily="2" charset="-78"/>
              </a:rPr>
              <a:t>. عطر مشهد یکی از </a:t>
            </a:r>
            <a:r>
              <a:rPr lang="fa-IR" sz="2400" dirty="0" err="1" smtClean="0">
                <a:cs typeface="B Homa" panose="00000400000000000000" pitchFamily="2" charset="-78"/>
              </a:rPr>
              <a:t>محبوب‌ترین</a:t>
            </a:r>
            <a:r>
              <a:rPr lang="fa-IR" sz="2400" dirty="0" smtClean="0">
                <a:cs typeface="B Homa" panose="00000400000000000000" pitchFamily="2" charset="-78"/>
              </a:rPr>
              <a:t> عطرهای این شهر است که معمولا در کنار </a:t>
            </a:r>
            <a:r>
              <a:rPr lang="fa-IR" sz="2400" dirty="0" err="1" smtClean="0">
                <a:cs typeface="B Homa" panose="00000400000000000000" pitchFamily="2" charset="-78"/>
              </a:rPr>
              <a:t>جانمازها</a:t>
            </a:r>
            <a:r>
              <a:rPr lang="fa-IR" sz="2400" dirty="0" smtClean="0">
                <a:cs typeface="B Homa" panose="00000400000000000000" pitchFamily="2" charset="-78"/>
              </a:rPr>
              <a:t> عرضه </a:t>
            </a:r>
            <a:r>
              <a:rPr lang="fa-IR" sz="2400" dirty="0" err="1" smtClean="0">
                <a:cs typeface="B Homa" panose="00000400000000000000" pitchFamily="2" charset="-78"/>
              </a:rPr>
              <a:t>می‌شود</a:t>
            </a:r>
            <a:r>
              <a:rPr lang="fa-IR" sz="2400" dirty="0" smtClean="0">
                <a:cs typeface="B Homa" panose="00000400000000000000" pitchFamily="2" charset="-78"/>
              </a:rPr>
              <a:t>. عطرهای شهر مشهد با </a:t>
            </a:r>
            <a:r>
              <a:rPr lang="fa-IR" sz="2400" dirty="0" err="1" smtClean="0">
                <a:cs typeface="B Homa" panose="00000400000000000000" pitchFamily="2" charset="-78"/>
              </a:rPr>
              <a:t>رایحه‌های</a:t>
            </a:r>
            <a:r>
              <a:rPr lang="fa-IR" sz="2400" dirty="0" smtClean="0">
                <a:cs typeface="B Homa" panose="00000400000000000000" pitchFamily="2" charset="-78"/>
              </a:rPr>
              <a:t> گوناگون ازجمله سنجد، کبری، گل مریم، گل نرگس، بهار نارنج، زعفران، گل یخ و یاس سفید به فروش </a:t>
            </a:r>
            <a:r>
              <a:rPr lang="fa-IR" sz="2400" dirty="0" err="1" smtClean="0">
                <a:cs typeface="B Homa" panose="00000400000000000000" pitchFamily="2" charset="-78"/>
              </a:rPr>
              <a:t>می‌رسند</a:t>
            </a:r>
            <a:r>
              <a:rPr lang="fa-IR" sz="2400" dirty="0" smtClean="0">
                <a:cs typeface="B Homa" panose="00000400000000000000" pitchFamily="2" charset="-78"/>
              </a:rPr>
              <a:t>.</a:t>
            </a:r>
            <a:endParaRPr lang="en-US" sz="2400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52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516" y="1970004"/>
            <a:ext cx="10515600" cy="4351338"/>
          </a:xfrm>
        </p:spPr>
        <p:txBody>
          <a:bodyPr>
            <a:normAutofit/>
          </a:bodyPr>
          <a:lstStyle/>
          <a:p>
            <a:pPr algn="ctr" rtl="1">
              <a:buFont typeface="Wingdings" panose="05000000000000000000" pitchFamily="2" charset="2"/>
              <a:buChar char="v"/>
            </a:pPr>
            <a:r>
              <a:rPr lang="fa-IR" sz="16600" dirty="0" smtClean="0">
                <a:latin typeface="Bahnschrift Condensed" panose="020B0502040204020203" pitchFamily="34" charset="0"/>
                <a:cs typeface="B Titr" panose="00000700000000000000" pitchFamily="2" charset="-78"/>
              </a:rPr>
              <a:t>پایان</a:t>
            </a:r>
            <a:endParaRPr lang="en-US" sz="16600" dirty="0">
              <a:latin typeface="Bahnschrift Condensed" panose="020B0502040204020203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97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800" dirty="0" smtClean="0">
                <a:cs typeface="B Davat" panose="00000400000000000000" pitchFamily="2" charset="-78"/>
              </a:rPr>
              <a:t>آداب و رسوم مشهد مقدس</a:t>
            </a:r>
            <a:endParaRPr lang="en-US" sz="4800" dirty="0">
              <a:cs typeface="B 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74" y="1690688"/>
            <a:ext cx="12011526" cy="5010901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مراسم باران خواهی </a:t>
            </a:r>
            <a:r>
              <a:rPr lang="fa-IR" dirty="0" smtClean="0">
                <a:cs typeface="B Nazanin" panose="00000400000000000000" pitchFamily="2" charset="-78"/>
              </a:rPr>
              <a:t>از مهم ترین آداب و رسوم مردم مشهد محسوب می شود، از قدیم </a:t>
            </a:r>
            <a:r>
              <a:rPr lang="fa-IR" dirty="0" err="1" smtClean="0">
                <a:cs typeface="B Nazanin" panose="00000400000000000000" pitchFamily="2" charset="-78"/>
              </a:rPr>
              <a:t>الایام</a:t>
            </a:r>
            <a:r>
              <a:rPr lang="fa-IR" dirty="0" smtClean="0">
                <a:cs typeface="B Nazanin" panose="00000400000000000000" pitchFamily="2" charset="-78"/>
              </a:rPr>
              <a:t> منطقه خراسان شاهد کم آبی و بارش اندک بوده است، به همین دلیل در اکثر شهرها و روستاهای آن مراسم باران خواهی به عنوان آداب و رسوم مطرح بوده است و در حقیقت جزئی از آداب و رسوم در مشهد محسوب می شود. مراسم باران خواهی به این گونه است که زنان و دختران از چوب و پارچه عروسکی را می ساختند و آن را در سطح محلات می </a:t>
            </a:r>
            <a:r>
              <a:rPr lang="fa-IR" dirty="0" err="1" smtClean="0">
                <a:cs typeface="B Nazanin" panose="00000400000000000000" pitchFamily="2" charset="-78"/>
              </a:rPr>
              <a:t>چرخاندند</a:t>
            </a:r>
            <a:r>
              <a:rPr lang="fa-IR" dirty="0" smtClean="0">
                <a:cs typeface="B Nazanin" panose="00000400000000000000" pitchFamily="2" charset="-78"/>
              </a:rPr>
              <a:t> و با خواندن شعر و قسم دادن به اسما مقدس طلب بارش باران می کردند. گردانندگان عروسک با این کار خود از مردم برای پختن </a:t>
            </a:r>
            <a:r>
              <a:rPr lang="fa-IR" dirty="0" err="1" smtClean="0">
                <a:cs typeface="B Nazanin" panose="00000400000000000000" pitchFamily="2" charset="-78"/>
              </a:rPr>
              <a:t>آشی</a:t>
            </a:r>
            <a:r>
              <a:rPr lang="fa-IR" dirty="0" smtClean="0">
                <a:cs typeface="B Nazanin" panose="00000400000000000000" pitchFamily="2" charset="-78"/>
              </a:rPr>
              <a:t> کمک می خواستند و کسانی که به آن ها مواد آش را می رساندند کمی آب هم روی آن عروسک ها  می ریختند و زیر لب نیز شعر یا دعایی برای طلب باران می خواندند. همچنین در مراسم باران خواهی در مشهد نماز نیز بر بالای تپه ای خوانده می شد و اعتقاد بر این بود که حتما باران خواهد بارید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8465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" y="25569"/>
            <a:ext cx="12188307" cy="683378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70" y="473694"/>
            <a:ext cx="8458203" cy="5642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282732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6000" dirty="0" smtClean="0">
                <a:cs typeface="B Arash" panose="00000400000000000000" pitchFamily="2" charset="-78"/>
              </a:rPr>
              <a:t>لهجه مشهدی</a:t>
            </a:r>
            <a:endParaRPr lang="en-US" sz="6000" dirty="0">
              <a:cs typeface="B Arash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1690688"/>
            <a:ext cx="11790947" cy="5065295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مشهدی یکی از </a:t>
            </a:r>
            <a:r>
              <a:rPr lang="fa-IR" sz="3200" dirty="0" err="1" smtClean="0">
                <a:cs typeface="B Nazanin" panose="00000400000000000000" pitchFamily="2" charset="-78"/>
              </a:rPr>
              <a:t>لهجه‌های</a:t>
            </a:r>
            <a:r>
              <a:rPr lang="fa-IR" sz="3200" dirty="0" smtClean="0">
                <a:cs typeface="B Nazanin" panose="00000400000000000000" pitchFamily="2" charset="-78"/>
              </a:rPr>
              <a:t> زبان فارسی </a:t>
            </a:r>
            <a:r>
              <a:rPr lang="fa-IR" sz="3200" dirty="0" err="1" smtClean="0">
                <a:cs typeface="B Nazanin" panose="00000400000000000000" pitchFamily="2" charset="-78"/>
              </a:rPr>
              <a:t>به‌شمار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می‌آید</a:t>
            </a:r>
            <a:r>
              <a:rPr lang="fa-IR" sz="3200" dirty="0" smtClean="0">
                <a:cs typeface="B Nazanin" panose="00000400000000000000" pitchFamily="2" charset="-78"/>
              </a:rPr>
              <a:t>. لهجه مشهدی، دارای </a:t>
            </a:r>
            <a:r>
              <a:rPr lang="fa-IR" sz="3200" dirty="0" err="1" smtClean="0">
                <a:cs typeface="B Nazanin" panose="00000400000000000000" pitchFamily="2" charset="-78"/>
              </a:rPr>
              <a:t>خویشاوندیِ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ثابت‌شده‌ای</a:t>
            </a:r>
            <a:r>
              <a:rPr lang="fa-IR" sz="3200" dirty="0" smtClean="0">
                <a:cs typeface="B Nazanin" panose="00000400000000000000" pitchFamily="2" charset="-78"/>
              </a:rPr>
              <a:t> با لهجه هراتی است. نوع خالص آن، که خود </a:t>
            </a:r>
            <a:r>
              <a:rPr lang="fa-IR" sz="3200" dirty="0" err="1" smtClean="0">
                <a:cs typeface="B Nazanin" panose="00000400000000000000" pitchFamily="2" charset="-78"/>
              </a:rPr>
              <a:t>مشهدی‌ها</a:t>
            </a:r>
            <a:r>
              <a:rPr lang="fa-IR" sz="3200" dirty="0" smtClean="0">
                <a:cs typeface="B Nazanin" panose="00000400000000000000" pitchFamily="2" charset="-78"/>
              </a:rPr>
              <a:t> با نام «</a:t>
            </a:r>
            <a:r>
              <a:rPr lang="fa-IR" sz="3200" dirty="0" err="1" smtClean="0">
                <a:cs typeface="B Nazanin" panose="00000400000000000000" pitchFamily="2" charset="-78"/>
              </a:rPr>
              <a:t>زق</a:t>
            </a:r>
            <a:r>
              <a:rPr lang="fa-IR" sz="3200" dirty="0" smtClean="0">
                <a:cs typeface="B Nazanin" panose="00000400000000000000" pitchFamily="2" charset="-78"/>
              </a:rPr>
              <a:t>» </a:t>
            </a:r>
            <a:r>
              <a:rPr lang="fa-IR" sz="3200" dirty="0" err="1" smtClean="0">
                <a:cs typeface="B Nazanin" panose="00000400000000000000" pitchFamily="2" charset="-78"/>
              </a:rPr>
              <a:t>می‌شناسند</a:t>
            </a:r>
            <a:r>
              <a:rPr lang="fa-IR" sz="3200" dirty="0" smtClean="0">
                <a:cs typeface="B Nazanin" panose="00000400000000000000" pitchFamily="2" charset="-78"/>
              </a:rPr>
              <a:t>، سرشار از </a:t>
            </a:r>
            <a:r>
              <a:rPr lang="fa-IR" sz="3200" dirty="0" err="1" smtClean="0">
                <a:cs typeface="B Nazanin" panose="00000400000000000000" pitchFamily="2" charset="-78"/>
              </a:rPr>
              <a:t>واژه‌های</a:t>
            </a:r>
            <a:r>
              <a:rPr lang="fa-IR" sz="3200" dirty="0" smtClean="0">
                <a:cs typeface="B Nazanin" panose="00000400000000000000" pitchFamily="2" charset="-78"/>
              </a:rPr>
              <a:t> اصیل و کهن فارسی است. این لهجه را </a:t>
            </a:r>
            <a:r>
              <a:rPr lang="fa-IR" sz="3200" dirty="0" err="1" smtClean="0">
                <a:cs typeface="B Nazanin" panose="00000400000000000000" pitchFamily="2" charset="-78"/>
              </a:rPr>
              <a:t>درحقیقت</a:t>
            </a:r>
            <a:r>
              <a:rPr lang="fa-IR" sz="3200" dirty="0" smtClean="0">
                <a:cs typeface="B Nazanin" panose="00000400000000000000" pitchFamily="2" charset="-78"/>
              </a:rPr>
              <a:t>، بعد از لهجه سبزواری، </a:t>
            </a:r>
            <a:r>
              <a:rPr lang="fa-IR" sz="3200" dirty="0" err="1" smtClean="0">
                <a:cs typeface="B Nazanin" panose="00000400000000000000" pitchFamily="2" charset="-78"/>
              </a:rPr>
              <a:t>عصاره‌ای</a:t>
            </a:r>
            <a:r>
              <a:rPr lang="fa-IR" sz="3200" dirty="0" smtClean="0">
                <a:cs typeface="B Nazanin" panose="00000400000000000000" pitchFamily="2" charset="-78"/>
              </a:rPr>
              <a:t> از فارسی دری </a:t>
            </a:r>
            <a:r>
              <a:rPr lang="fa-IR" sz="3200" dirty="0" err="1" smtClean="0">
                <a:cs typeface="B Nazanin" panose="00000400000000000000" pitchFamily="2" charset="-78"/>
              </a:rPr>
              <a:t>می‌دانند</a:t>
            </a:r>
            <a:r>
              <a:rPr lang="fa-IR" sz="3200" dirty="0" smtClean="0">
                <a:cs typeface="B Nazanin" panose="00000400000000000000" pitchFamily="2" charset="-78"/>
              </a:rPr>
              <a:t> و بسیاری از واژگان گمشده این زبان را </a:t>
            </a:r>
            <a:r>
              <a:rPr lang="fa-IR" sz="3200" dirty="0" err="1" smtClean="0">
                <a:cs typeface="B Nazanin" panose="00000400000000000000" pitchFamily="2" charset="-78"/>
              </a:rPr>
              <a:t>می‌توان</a:t>
            </a:r>
            <a:r>
              <a:rPr lang="fa-IR" sz="3200" dirty="0" smtClean="0">
                <a:cs typeface="B Nazanin" panose="00000400000000000000" pitchFamily="2" charset="-78"/>
              </a:rPr>
              <a:t> در گفتار عامیانه </a:t>
            </a:r>
            <a:r>
              <a:rPr lang="fa-IR" sz="3200" dirty="0" err="1" smtClean="0">
                <a:cs typeface="B Nazanin" panose="00000400000000000000" pitchFamily="2" charset="-78"/>
              </a:rPr>
              <a:t>مشهدی‌ها</a:t>
            </a:r>
            <a:r>
              <a:rPr lang="fa-IR" sz="3200" dirty="0" smtClean="0">
                <a:cs typeface="B Nazanin" panose="00000400000000000000" pitchFamily="2" charset="-78"/>
              </a:rPr>
              <a:t> جست. البته </a:t>
            </a:r>
            <a:r>
              <a:rPr lang="fa-IR" sz="3200" dirty="0" err="1" smtClean="0">
                <a:cs typeface="B Nazanin" panose="00000400000000000000" pitchFamily="2" charset="-78"/>
              </a:rPr>
              <a:t>به‌واسطه</a:t>
            </a:r>
            <a:r>
              <a:rPr lang="fa-IR" sz="3200" dirty="0" smtClean="0">
                <a:cs typeface="B Nazanin" panose="00000400000000000000" pitchFamily="2" charset="-78"/>
              </a:rPr>
              <a:t> اختلاط و ارتباط نزدیک </a:t>
            </a:r>
            <a:r>
              <a:rPr lang="fa-IR" sz="3200" dirty="0" err="1" smtClean="0">
                <a:cs typeface="B Nazanin" panose="00000400000000000000" pitchFamily="2" charset="-78"/>
              </a:rPr>
              <a:t>مشهدی‌ها</a:t>
            </a:r>
            <a:r>
              <a:rPr lang="fa-IR" sz="3200" dirty="0" smtClean="0">
                <a:cs typeface="B Nazanin" panose="00000400000000000000" pitchFamily="2" charset="-78"/>
              </a:rPr>
              <a:t> با سایر اقوام، </a:t>
            </a:r>
            <a:r>
              <a:rPr lang="fa-IR" sz="3200" dirty="0" err="1" smtClean="0">
                <a:cs typeface="B Nazanin" panose="00000400000000000000" pitchFamily="2" charset="-78"/>
              </a:rPr>
              <a:t>ردپایی</a:t>
            </a:r>
            <a:r>
              <a:rPr lang="fa-IR" sz="3200" dirty="0" smtClean="0">
                <a:cs typeface="B Nazanin" panose="00000400000000000000" pitchFamily="2" charset="-78"/>
              </a:rPr>
              <a:t> از </a:t>
            </a:r>
            <a:r>
              <a:rPr lang="fa-IR" sz="3200" dirty="0" err="1" smtClean="0">
                <a:cs typeface="B Nazanin" panose="00000400000000000000" pitchFamily="2" charset="-78"/>
              </a:rPr>
              <a:t>زبان‌ها</a:t>
            </a:r>
            <a:r>
              <a:rPr lang="fa-IR" sz="3200" dirty="0" smtClean="0">
                <a:cs typeface="B Nazanin" panose="00000400000000000000" pitchFamily="2" charset="-78"/>
              </a:rPr>
              <a:t> و </a:t>
            </a:r>
            <a:r>
              <a:rPr lang="fa-IR" sz="3200" dirty="0" err="1" smtClean="0">
                <a:cs typeface="B Nazanin" panose="00000400000000000000" pitchFamily="2" charset="-78"/>
              </a:rPr>
              <a:t>گویش‌های</a:t>
            </a:r>
            <a:r>
              <a:rPr lang="fa-IR" sz="3200" dirty="0" smtClean="0">
                <a:cs typeface="B Nazanin" panose="00000400000000000000" pitchFamily="2" charset="-78"/>
              </a:rPr>
              <a:t> دیگر نظیر عربی، ترکی، مغولی، </a:t>
            </a:r>
            <a:r>
              <a:rPr lang="fa-IR" sz="3200" dirty="0" err="1" smtClean="0">
                <a:cs typeface="B Nazanin" panose="00000400000000000000" pitchFamily="2" charset="-78"/>
              </a:rPr>
              <a:t>افغانستانی</a:t>
            </a:r>
            <a:r>
              <a:rPr lang="fa-IR" sz="3200" dirty="0" smtClean="0">
                <a:cs typeface="B Nazanin" panose="00000400000000000000" pitchFamily="2" charset="-78"/>
              </a:rPr>
              <a:t> (</a:t>
            </a:r>
            <a:r>
              <a:rPr lang="fa-IR" sz="3200" dirty="0" err="1" smtClean="0">
                <a:cs typeface="B Nazanin" panose="00000400000000000000" pitchFamily="2" charset="-78"/>
              </a:rPr>
              <a:t>پشتون</a:t>
            </a:r>
            <a:r>
              <a:rPr lang="fa-IR" sz="3200" dirty="0" smtClean="0">
                <a:cs typeface="B Nazanin" panose="00000400000000000000" pitchFamily="2" charset="-78"/>
              </a:rPr>
              <a:t>)، </a:t>
            </a:r>
            <a:r>
              <a:rPr lang="fa-IR" sz="3200" dirty="0" err="1" smtClean="0">
                <a:cs typeface="B Nazanin" panose="00000400000000000000" pitchFamily="2" charset="-78"/>
              </a:rPr>
              <a:t>کُردی</a:t>
            </a:r>
            <a:r>
              <a:rPr lang="fa-IR" sz="3200" dirty="0" smtClean="0">
                <a:cs typeface="B Nazanin" panose="00000400000000000000" pitchFamily="2" charset="-78"/>
              </a:rPr>
              <a:t>، انگلیسی، هندی، روسی و فرانسوی را </a:t>
            </a:r>
            <a:r>
              <a:rPr lang="fa-IR" sz="3200" dirty="0" err="1" smtClean="0">
                <a:cs typeface="B Nazanin" panose="00000400000000000000" pitchFamily="2" charset="-78"/>
              </a:rPr>
              <a:t>می‌توان</a:t>
            </a:r>
            <a:r>
              <a:rPr lang="fa-IR" sz="3200" dirty="0" smtClean="0">
                <a:cs typeface="B Nazanin" panose="00000400000000000000" pitchFamily="2" charset="-78"/>
              </a:rPr>
              <a:t> در آن دید. اما امروز آنان که از شهر دیگری به مشهد سفر </a:t>
            </a:r>
            <a:r>
              <a:rPr lang="fa-IR" sz="3200" dirty="0" err="1" smtClean="0">
                <a:cs typeface="B Nazanin" panose="00000400000000000000" pitchFamily="2" charset="-78"/>
              </a:rPr>
              <a:t>می‌کنند</a:t>
            </a:r>
            <a:r>
              <a:rPr lang="fa-IR" sz="3200" dirty="0" smtClean="0">
                <a:cs typeface="B Nazanin" panose="00000400000000000000" pitchFamily="2" charset="-78"/>
              </a:rPr>
              <a:t>، اثری </a:t>
            </a:r>
            <a:r>
              <a:rPr lang="fa-IR" sz="3200" dirty="0" err="1" smtClean="0">
                <a:cs typeface="B Nazanin" panose="00000400000000000000" pitchFamily="2" charset="-78"/>
              </a:rPr>
              <a:t>کم‌رنگ</a:t>
            </a:r>
            <a:r>
              <a:rPr lang="fa-IR" sz="3200" dirty="0" smtClean="0">
                <a:cs typeface="B Nazanin" panose="00000400000000000000" pitchFamily="2" charset="-78"/>
              </a:rPr>
              <a:t> از این لهجه را مشاهده </a:t>
            </a:r>
            <a:r>
              <a:rPr lang="fa-IR" sz="3200" dirty="0" err="1" smtClean="0">
                <a:cs typeface="B Nazanin" panose="00000400000000000000" pitchFamily="2" charset="-78"/>
              </a:rPr>
              <a:t>می‌کنند</a:t>
            </a:r>
            <a:r>
              <a:rPr lang="fa-IR" sz="3200" dirty="0" smtClean="0">
                <a:cs typeface="B Nazanin" panose="00000400000000000000" pitchFamily="2" charset="-78"/>
              </a:rPr>
              <a:t>؛ چیزی که شاید تنها به برخی محلات خاص این شهر محدود شود.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88645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7200" dirty="0" smtClean="0">
                <a:cs typeface="B Ziba" panose="00000400000000000000" pitchFamily="2" charset="-78"/>
              </a:rPr>
              <a:t>غذاهای مشهد</a:t>
            </a:r>
            <a:endParaRPr lang="en-US" sz="7200" dirty="0">
              <a:cs typeface="B Zib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از مهم ترین غذاهای سنتی مشهد می توان به شله، </a:t>
            </a:r>
            <a:r>
              <a:rPr lang="fa-IR" dirty="0" err="1" smtClean="0">
                <a:cs typeface="B Nazanin" panose="00000400000000000000" pitchFamily="2" charset="-78"/>
              </a:rPr>
              <a:t>یتیمچه</a:t>
            </a:r>
            <a:r>
              <a:rPr lang="fa-IR" dirty="0" smtClean="0">
                <a:cs typeface="B Nazanin" panose="00000400000000000000" pitchFamily="2" charset="-78"/>
              </a:rPr>
              <a:t>، </a:t>
            </a:r>
            <a:r>
              <a:rPr lang="fa-IR" dirty="0" err="1" smtClean="0">
                <a:cs typeface="B Nazanin" panose="00000400000000000000" pitchFamily="2" charset="-78"/>
              </a:rPr>
              <a:t>چنگالی</a:t>
            </a:r>
            <a:r>
              <a:rPr lang="fa-IR" dirty="0" smtClean="0">
                <a:cs typeface="B Nazanin" panose="00000400000000000000" pitchFamily="2" charset="-78"/>
              </a:rPr>
              <a:t>، دیگچه، کباب شیشلیک، </a:t>
            </a:r>
            <a:r>
              <a:rPr lang="fa-IR" dirty="0" err="1" smtClean="0">
                <a:cs typeface="B Nazanin" panose="00000400000000000000" pitchFamily="2" charset="-78"/>
              </a:rPr>
              <a:t>خورشت</a:t>
            </a:r>
            <a:r>
              <a:rPr lang="fa-IR" dirty="0" smtClean="0">
                <a:cs typeface="B Nazanin" panose="00000400000000000000" pitchFamily="2" charset="-78"/>
              </a:rPr>
              <a:t> ریواس، رشته پلو و … اشاره کرد، که در واقع جزئی از آداب و رسوم و سنن این شهر محسوب می شوند.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در ادامه مطلب به چند غذای اصیل مشهدی اشاره میکنیم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67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79" y="2748661"/>
            <a:ext cx="7228641" cy="39691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20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Homa" panose="00000400000000000000" pitchFamily="2" charset="-78"/>
              </a:rPr>
              <a:t>دیگچه مشهدی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دیگچه غذایی </a:t>
            </a:r>
            <a:r>
              <a:rPr lang="fa-IR" sz="3200" dirty="0" err="1" smtClean="0">
                <a:cs typeface="B Nazanin" panose="00000400000000000000" pitchFamily="2" charset="-78"/>
              </a:rPr>
              <a:t>دسر</a:t>
            </a:r>
            <a:r>
              <a:rPr lang="fa-IR" sz="3200" dirty="0" smtClean="0">
                <a:cs typeface="B Nazanin" panose="00000400000000000000" pitchFamily="2" charset="-78"/>
              </a:rPr>
              <a:t> مانند و شبیه شیر برنج است که مردم این استان و </a:t>
            </a:r>
            <a:r>
              <a:rPr lang="fa-IR" sz="3200" dirty="0" err="1" smtClean="0">
                <a:cs typeface="B Nazanin" panose="00000400000000000000" pitchFamily="2" charset="-78"/>
              </a:rPr>
              <a:t>به‌خصوص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مشهدی‌ها</a:t>
            </a:r>
            <a:r>
              <a:rPr lang="fa-IR" sz="3200" dirty="0" smtClean="0">
                <a:cs typeface="B Nazanin" panose="00000400000000000000" pitchFamily="2" charset="-78"/>
              </a:rPr>
              <a:t>، </a:t>
            </a:r>
            <a:r>
              <a:rPr lang="fa-IR" sz="3200" dirty="0" err="1" smtClean="0">
                <a:cs typeface="B Nazanin" panose="00000400000000000000" pitchFamily="2" charset="-78"/>
              </a:rPr>
              <a:t>ماه‌های</a:t>
            </a:r>
            <a:r>
              <a:rPr lang="fa-IR" sz="3200" dirty="0" smtClean="0">
                <a:cs typeface="B Nazanin" panose="00000400000000000000" pitchFamily="2" charset="-78"/>
              </a:rPr>
              <a:t> محرم و صفر و در </a:t>
            </a:r>
            <a:r>
              <a:rPr lang="fa-IR" sz="3200" dirty="0" err="1" smtClean="0">
                <a:cs typeface="B Nazanin" panose="00000400000000000000" pitchFamily="2" charset="-78"/>
              </a:rPr>
              <a:t>مراسم‌های</a:t>
            </a:r>
            <a:r>
              <a:rPr lang="fa-IR" sz="3200" dirty="0" smtClean="0">
                <a:cs typeface="B Nazanin" panose="00000400000000000000" pitchFamily="2" charset="-78"/>
              </a:rPr>
              <a:t> مذهبی خاص خودشان آن را طبخ </a:t>
            </a:r>
            <a:r>
              <a:rPr lang="fa-IR" sz="3200" dirty="0" err="1" smtClean="0">
                <a:cs typeface="B Nazanin" panose="00000400000000000000" pitchFamily="2" charset="-78"/>
              </a:rPr>
              <a:t>می‌کنند</a:t>
            </a:r>
            <a:r>
              <a:rPr lang="fa-IR" sz="3200" dirty="0" smtClean="0">
                <a:cs typeface="B Nazanin" panose="00000400000000000000" pitchFamily="2" charset="-78"/>
              </a:rPr>
              <a:t>. همچنین </a:t>
            </a:r>
            <a:r>
              <a:rPr lang="fa-IR" sz="3200" dirty="0" err="1" smtClean="0">
                <a:cs typeface="B Nazanin" panose="00000400000000000000" pitchFamily="2" charset="-78"/>
              </a:rPr>
              <a:t>ازاین</a:t>
            </a:r>
            <a:r>
              <a:rPr lang="fa-IR" sz="3200" dirty="0" smtClean="0">
                <a:cs typeface="B Nazanin" panose="00000400000000000000" pitchFamily="2" charset="-78"/>
              </a:rPr>
              <a:t> خوراکی خوشمزه </a:t>
            </a:r>
            <a:r>
              <a:rPr lang="fa-IR" sz="3200" dirty="0" err="1" smtClean="0">
                <a:cs typeface="B Nazanin" panose="00000400000000000000" pitchFamily="2" charset="-78"/>
              </a:rPr>
              <a:t>می‌توانید</a:t>
            </a:r>
            <a:r>
              <a:rPr lang="fa-IR" sz="3200" dirty="0" smtClean="0">
                <a:cs typeface="B Nazanin" panose="00000400000000000000" pitchFamily="2" charset="-78"/>
              </a:rPr>
              <a:t> بر سر سفره‌ افطار هم استفاده کنید. ترکیبات اصلی این </a:t>
            </a:r>
            <a:r>
              <a:rPr lang="fa-IR" sz="3200" dirty="0" err="1" smtClean="0">
                <a:cs typeface="B Nazanin" panose="00000400000000000000" pitchFamily="2" charset="-78"/>
              </a:rPr>
              <a:t>دسر</a:t>
            </a:r>
            <a:r>
              <a:rPr lang="fa-IR" sz="3200" dirty="0" smtClean="0">
                <a:cs typeface="B Nazanin" panose="00000400000000000000" pitchFamily="2" charset="-78"/>
              </a:rPr>
              <a:t> شامل برنج، شیر، شکر، کره، هل، زعفران و گلاب </a:t>
            </a:r>
            <a:r>
              <a:rPr lang="fa-IR" sz="3200" dirty="0" err="1" smtClean="0">
                <a:cs typeface="B Nazanin" panose="00000400000000000000" pitchFamily="2" charset="-78"/>
              </a:rPr>
              <a:t>می‌شود</a:t>
            </a:r>
            <a:r>
              <a:rPr lang="fa-IR" sz="3200" dirty="0" smtClean="0">
                <a:cs typeface="B Nazanin" panose="00000400000000000000" pitchFamily="2" charset="-78"/>
              </a:rPr>
              <a:t>. این خوراکی لذیذ را </a:t>
            </a:r>
            <a:r>
              <a:rPr lang="fa-IR" sz="3200" dirty="0" err="1" smtClean="0">
                <a:cs typeface="B Nazanin" panose="00000400000000000000" pitchFamily="2" charset="-78"/>
              </a:rPr>
              <a:t>می‌توان</a:t>
            </a:r>
            <a:r>
              <a:rPr lang="fa-IR" sz="3200" dirty="0" smtClean="0">
                <a:cs typeface="B Nazanin" panose="00000400000000000000" pitchFamily="2" charset="-78"/>
              </a:rPr>
              <a:t> در </a:t>
            </a:r>
            <a:r>
              <a:rPr lang="fa-IR" sz="3200" dirty="0" err="1" smtClean="0">
                <a:cs typeface="B Nazanin" panose="00000400000000000000" pitchFamily="2" charset="-78"/>
              </a:rPr>
              <a:t>دسته‌ی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شیرینی‌ها</a:t>
            </a:r>
            <a:r>
              <a:rPr lang="fa-IR" sz="3200" dirty="0" smtClean="0">
                <a:cs typeface="B Nazanin" panose="00000400000000000000" pitchFamily="2" charset="-78"/>
              </a:rPr>
              <a:t> هم قراردارد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2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44"/>
            <a:ext cx="12191999" cy="68712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4" y="2283617"/>
            <a:ext cx="7143750" cy="47720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88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7200" b="1" dirty="0" smtClean="0">
                <a:cs typeface="B Ziba" panose="00000400000000000000" pitchFamily="2" charset="-78"/>
              </a:rPr>
              <a:t>رشته پلو</a:t>
            </a:r>
            <a:endParaRPr lang="en-US" sz="7200" b="1" dirty="0">
              <a:cs typeface="B Zib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err="1" smtClean="0">
                <a:cs typeface="B Nazanin" panose="00000400000000000000" pitchFamily="2" charset="-78"/>
              </a:rPr>
              <a:t>رشته‌پلو</a:t>
            </a:r>
            <a:r>
              <a:rPr lang="fa-IR" dirty="0" smtClean="0">
                <a:cs typeface="B Nazanin" panose="00000400000000000000" pitchFamily="2" charset="-78"/>
              </a:rPr>
              <a:t>، غذای بومی مشهد، استان اردبیل و کرمانشاه محسوب </a:t>
            </a:r>
            <a:r>
              <a:rPr lang="fa-IR" dirty="0" err="1" smtClean="0">
                <a:cs typeface="B Nazanin" panose="00000400000000000000" pitchFamily="2" charset="-78"/>
              </a:rPr>
              <a:t>می‌شود</a:t>
            </a:r>
            <a:r>
              <a:rPr lang="fa-IR" dirty="0" smtClean="0">
                <a:cs typeface="B Nazanin" panose="00000400000000000000" pitchFamily="2" charset="-78"/>
              </a:rPr>
              <a:t> که البته در شهرهای دیگر هم به </a:t>
            </a:r>
            <a:r>
              <a:rPr lang="fa-IR" dirty="0" err="1" smtClean="0">
                <a:cs typeface="B Nazanin" panose="00000400000000000000" pitchFamily="2" charset="-78"/>
              </a:rPr>
              <a:t>شیوه‌های</a:t>
            </a:r>
            <a:r>
              <a:rPr lang="fa-IR" dirty="0" smtClean="0">
                <a:cs typeface="B Nazanin" panose="00000400000000000000" pitchFamily="2" charset="-78"/>
              </a:rPr>
              <a:t> مختلفی آن را پخت </a:t>
            </a:r>
            <a:r>
              <a:rPr lang="fa-IR" dirty="0" err="1" smtClean="0">
                <a:cs typeface="B Nazanin" panose="00000400000000000000" pitchFamily="2" charset="-78"/>
              </a:rPr>
              <a:t>می‌کنند</a:t>
            </a:r>
            <a:r>
              <a:rPr lang="fa-IR" dirty="0" smtClean="0">
                <a:cs typeface="B Nazanin" panose="00000400000000000000" pitchFamily="2" charset="-78"/>
              </a:rPr>
              <a:t>. </a:t>
            </a:r>
            <a:r>
              <a:rPr lang="fa-IR" dirty="0" err="1" smtClean="0">
                <a:cs typeface="B Nazanin" panose="00000400000000000000" pitchFamily="2" charset="-78"/>
              </a:rPr>
              <a:t>به‌طور</a:t>
            </a:r>
            <a:r>
              <a:rPr lang="fa-IR" dirty="0" smtClean="0">
                <a:cs typeface="B Nazanin" panose="00000400000000000000" pitchFamily="2" charset="-78"/>
              </a:rPr>
              <a:t> مثال مردم آذربایجان با اضافه کردن </a:t>
            </a:r>
            <a:r>
              <a:rPr lang="fa-IR" dirty="0" err="1" smtClean="0">
                <a:cs typeface="B Nazanin" panose="00000400000000000000" pitchFamily="2" charset="-78"/>
              </a:rPr>
              <a:t>برگه‌ی</a:t>
            </a:r>
            <a:r>
              <a:rPr lang="fa-IR" dirty="0" smtClean="0">
                <a:cs typeface="B Nazanin" panose="00000400000000000000" pitchFamily="2" charset="-78"/>
              </a:rPr>
              <a:t> زردآلو طعمی متفاوت به آن </a:t>
            </a:r>
            <a:r>
              <a:rPr lang="fa-IR" dirty="0" err="1" smtClean="0">
                <a:cs typeface="B Nazanin" panose="00000400000000000000" pitchFamily="2" charset="-78"/>
              </a:rPr>
              <a:t>می‌دهند</a:t>
            </a:r>
            <a:r>
              <a:rPr lang="fa-IR" dirty="0" smtClean="0">
                <a:cs typeface="B Nazanin" panose="00000400000000000000" pitchFamily="2" charset="-78"/>
              </a:rPr>
              <a:t>. این غذا بیشتر با گوشت، </a:t>
            </a:r>
            <a:r>
              <a:rPr lang="fa-IR" dirty="0" err="1" smtClean="0">
                <a:cs typeface="B Nazanin" panose="00000400000000000000" pitchFamily="2" charset="-78"/>
              </a:rPr>
              <a:t>پیازداغ</a:t>
            </a:r>
            <a:r>
              <a:rPr lang="fa-IR" dirty="0" smtClean="0">
                <a:cs typeface="B Nazanin" panose="00000400000000000000" pitchFamily="2" charset="-78"/>
              </a:rPr>
              <a:t>، خرما یا کشمش طبخ </a:t>
            </a:r>
            <a:r>
              <a:rPr lang="fa-IR" dirty="0" err="1" smtClean="0">
                <a:cs typeface="B Nazanin" panose="00000400000000000000" pitchFamily="2" charset="-78"/>
              </a:rPr>
              <a:t>می‌شود</a:t>
            </a:r>
            <a:r>
              <a:rPr lang="fa-IR" dirty="0" smtClean="0">
                <a:cs typeface="B Nazanin" panose="00000400000000000000" pitchFamily="2" charset="-78"/>
              </a:rPr>
              <a:t>. معمولاً مردم مشهد در جشن نوروز این غذای شیرین و لذیذ را میل </a:t>
            </a:r>
            <a:r>
              <a:rPr lang="fa-IR" dirty="0" err="1" smtClean="0">
                <a:cs typeface="B Nazanin" panose="00000400000000000000" pitchFamily="2" charset="-78"/>
              </a:rPr>
              <a:t>می‌کنند</a:t>
            </a:r>
            <a:r>
              <a:rPr lang="fa-IR" dirty="0" smtClean="0">
                <a:cs typeface="B Nazanin" panose="00000400000000000000" pitchFamily="2" charset="-78"/>
              </a:rPr>
              <a:t> و </a:t>
            </a:r>
            <a:r>
              <a:rPr lang="fa-IR" dirty="0" err="1" smtClean="0">
                <a:cs typeface="B Nazanin" panose="00000400000000000000" pitchFamily="2" charset="-78"/>
              </a:rPr>
              <a:t>اعتقاددارند</a:t>
            </a:r>
            <a:r>
              <a:rPr lang="fa-IR" dirty="0" smtClean="0">
                <a:cs typeface="B Nazanin" panose="00000400000000000000" pitchFamily="2" charset="-78"/>
              </a:rPr>
              <a:t> که با میل کردن آن سر </a:t>
            </a:r>
            <a:r>
              <a:rPr lang="fa-IR" dirty="0" err="1" smtClean="0">
                <a:cs typeface="B Nazanin" panose="00000400000000000000" pitchFamily="2" charset="-78"/>
              </a:rPr>
              <a:t>رشته‌ی</a:t>
            </a:r>
            <a:r>
              <a:rPr lang="fa-IR" dirty="0" smtClean="0">
                <a:cs typeface="B Nazanin" panose="00000400000000000000" pitchFamily="2" charset="-78"/>
              </a:rPr>
              <a:t> کار به دست </a:t>
            </a:r>
            <a:r>
              <a:rPr lang="fa-IR" dirty="0" err="1" smtClean="0">
                <a:cs typeface="B Nazanin" panose="00000400000000000000" pitchFamily="2" charset="-78"/>
              </a:rPr>
              <a:t>می‌آید</a:t>
            </a:r>
            <a:r>
              <a:rPr lang="fa-IR" dirty="0" smtClean="0">
                <a:cs typeface="B Nazanin" panose="00000400000000000000" pitchFamily="2" charset="-78"/>
              </a:rPr>
              <a:t>. ترکیبات اصلی </a:t>
            </a:r>
            <a:r>
              <a:rPr lang="fa-IR" dirty="0" err="1" smtClean="0">
                <a:cs typeface="B Nazanin" panose="00000400000000000000" pitchFamily="2" charset="-78"/>
              </a:rPr>
              <a:t>رشته‌پلوی</a:t>
            </a:r>
            <a:r>
              <a:rPr lang="fa-IR" dirty="0" smtClean="0">
                <a:cs typeface="B Nazanin" panose="00000400000000000000" pitchFamily="2" charset="-78"/>
              </a:rPr>
              <a:t> مشهدی شامل ران مرغ، برنج، رشته پلویی، پیاز، زعفران، سماق، دارچین، روغن، کره و نمک و فلفل </a:t>
            </a:r>
            <a:r>
              <a:rPr lang="fa-IR" dirty="0" err="1" smtClean="0">
                <a:cs typeface="B Nazanin" panose="00000400000000000000" pitchFamily="2" charset="-78"/>
              </a:rPr>
              <a:t>می‌شود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8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796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B Arash</vt:lpstr>
      <vt:lpstr>B Davat</vt:lpstr>
      <vt:lpstr>B Homa</vt:lpstr>
      <vt:lpstr>B Jalal</vt:lpstr>
      <vt:lpstr>B Nazanin</vt:lpstr>
      <vt:lpstr>B Titr</vt:lpstr>
      <vt:lpstr>B Ziba</vt:lpstr>
      <vt:lpstr>Bahnschrift Condensed</vt:lpstr>
      <vt:lpstr>Calibri</vt:lpstr>
      <vt:lpstr>Calibri Light</vt:lpstr>
      <vt:lpstr>Wingdings</vt:lpstr>
      <vt:lpstr>Office Theme</vt:lpstr>
      <vt:lpstr>مشهد مقدس</vt:lpstr>
      <vt:lpstr>آداب و رسوم مشهد مقدس</vt:lpstr>
      <vt:lpstr>PowerPoint Presentation</vt:lpstr>
      <vt:lpstr>لهجه مشهدی</vt:lpstr>
      <vt:lpstr>غذاهای مشهد</vt:lpstr>
      <vt:lpstr>PowerPoint Presentation</vt:lpstr>
      <vt:lpstr>دیگچه مشهدی</vt:lpstr>
      <vt:lpstr>PowerPoint Presentation</vt:lpstr>
      <vt:lpstr>رشته پلو</vt:lpstr>
      <vt:lpstr>PowerPoint Presentation</vt:lpstr>
      <vt:lpstr>سوغات مشهد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مشهد مقدس</dc:title>
  <dc:creator>Windows User</dc:creator>
  <cp:lastModifiedBy>Windows User</cp:lastModifiedBy>
  <cp:revision>8</cp:revision>
  <dcterms:created xsi:type="dcterms:W3CDTF">2019-03-17T18:04:11Z</dcterms:created>
  <dcterms:modified xsi:type="dcterms:W3CDTF">2019-03-23T17:14:09Z</dcterms:modified>
</cp:coreProperties>
</file>