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3" r:id="rId2"/>
    <p:sldId id="256" r:id="rId3"/>
    <p:sldId id="264" r:id="rId4"/>
    <p:sldId id="265" r:id="rId5"/>
    <p:sldId id="266" r:id="rId6"/>
    <p:sldId id="267" r:id="rId7"/>
    <p:sldId id="268" r:id="rId8"/>
    <p:sldId id="269" r:id="rId9"/>
    <p:sldId id="271" r:id="rId10"/>
    <p:sldId id="272" r:id="rId11"/>
    <p:sldId id="273" r:id="rId12"/>
    <p:sldId id="274"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5" autoAdjust="0"/>
    <p:restoredTop sz="94660"/>
  </p:normalViewPr>
  <p:slideViewPr>
    <p:cSldViewPr snapToGrid="0">
      <p:cViewPr varScale="1">
        <p:scale>
          <a:sx n="70" d="100"/>
          <a:sy n="70" d="100"/>
        </p:scale>
        <p:origin x="-50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4EEC5EB-E522-4F6B-973D-7AE75C795AF7}" type="datetimeFigureOut">
              <a:rPr lang="en-US" smtClean="0"/>
              <a:t>02-Apr-19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18038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47832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395361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D833E41-E399-447D-B90E-79FAEBD1132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851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382768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4EEC5EB-E522-4F6B-973D-7AE75C795AF7}" type="datetimeFigureOut">
              <a:rPr lang="en-US" smtClean="0"/>
              <a:t>02-Apr-19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236724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4EEC5EB-E522-4F6B-973D-7AE75C795AF7}" type="datetimeFigureOut">
              <a:rPr lang="en-US" smtClean="0"/>
              <a:t>02-Apr-19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223014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EEC5EB-E522-4F6B-973D-7AE75C795AF7}" type="datetimeFigureOut">
              <a:rPr lang="en-US" smtClean="0"/>
              <a:t>02-Apr-19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192988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4EEC5EB-E522-4F6B-973D-7AE75C795AF7}" type="datetimeFigureOut">
              <a:rPr lang="en-US" smtClean="0"/>
              <a:t>02-Apr-19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410906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EEC5EB-E522-4F6B-973D-7AE75C795AF7}" type="datetimeFigureOut">
              <a:rPr lang="en-US" smtClean="0"/>
              <a:t>02-Apr-19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273794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4EEC5EB-E522-4F6B-973D-7AE75C795AF7}" type="datetimeFigureOut">
              <a:rPr lang="en-US" smtClean="0"/>
              <a:t>02-Apr-19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287087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199110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EC5EB-E522-4F6B-973D-7AE75C795AF7}" type="datetimeFigureOut">
              <a:rPr lang="en-US" smtClean="0"/>
              <a:t>02-Apr-19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43347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EEC5EB-E522-4F6B-973D-7AE75C795AF7}" type="datetimeFigureOut">
              <a:rPr lang="en-US" smtClean="0"/>
              <a:t>02-Apr-19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107024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EC5EB-E522-4F6B-973D-7AE75C795AF7}" type="datetimeFigureOut">
              <a:rPr lang="en-US" smtClean="0"/>
              <a:t>02-Apr-19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402372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66795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EEC5EB-E522-4F6B-973D-7AE75C795AF7}" type="datetimeFigureOut">
              <a:rPr lang="en-US" smtClean="0"/>
              <a:t>02-Apr-19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3E41-E399-447D-B90E-79FAEBD11328}" type="slidenum">
              <a:rPr lang="en-US" smtClean="0"/>
              <a:t>‹#›</a:t>
            </a:fld>
            <a:endParaRPr lang="en-US"/>
          </a:p>
        </p:txBody>
      </p:sp>
    </p:spTree>
    <p:extLst>
      <p:ext uri="{BB962C8B-B14F-4D97-AF65-F5344CB8AC3E}">
        <p14:creationId xmlns:p14="http://schemas.microsoft.com/office/powerpoint/2010/main" val="151365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EEC5EB-E522-4F6B-973D-7AE75C795AF7}" type="datetimeFigureOut">
              <a:rPr lang="en-US" smtClean="0"/>
              <a:t>02-Apr-19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833E41-E399-447D-B90E-79FAEBD11328}" type="slidenum">
              <a:rPr lang="en-US" smtClean="0"/>
              <a:t>‹#›</a:t>
            </a:fld>
            <a:endParaRPr lang="en-US"/>
          </a:p>
        </p:txBody>
      </p:sp>
    </p:spTree>
    <p:extLst>
      <p:ext uri="{BB962C8B-B14F-4D97-AF65-F5344CB8AC3E}">
        <p14:creationId xmlns:p14="http://schemas.microsoft.com/office/powerpoint/2010/main" val="240008641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ctr"/>
            <a:r>
              <a:rPr lang="fa-IR" dirty="0" smtClean="0"/>
              <a:t>به نام خدا</a:t>
            </a:r>
            <a:endParaRPr lang="en-US" dirty="0"/>
          </a:p>
        </p:txBody>
      </p:sp>
      <p:sp>
        <p:nvSpPr>
          <p:cNvPr id="6" name="Text Placeholder 5"/>
          <p:cNvSpPr>
            <a:spLocks noGrp="1"/>
          </p:cNvSpPr>
          <p:nvPr>
            <p:ph type="body" idx="1"/>
          </p:nvPr>
        </p:nvSpPr>
        <p:spPr>
          <a:xfrm>
            <a:off x="831850" y="2082019"/>
            <a:ext cx="10515600" cy="4007632"/>
          </a:xfrm>
        </p:spPr>
        <p:txBody>
          <a:bodyPr>
            <a:normAutofit/>
          </a:bodyPr>
          <a:lstStyle/>
          <a:p>
            <a:pPr algn="ctr"/>
            <a:endParaRPr lang="fa-IR" sz="6600" dirty="0" smtClean="0"/>
          </a:p>
          <a:p>
            <a:pPr algn="ctr"/>
            <a:r>
              <a:rPr lang="fa-IR" sz="6600" dirty="0" smtClean="0">
                <a:solidFill>
                  <a:schemeClr val="tx1"/>
                </a:solidFill>
              </a:rPr>
              <a:t>خوزستان</a:t>
            </a:r>
            <a:endParaRPr lang="fa-IR" sz="6600" i="1" dirty="0">
              <a:solidFill>
                <a:schemeClr val="tx1"/>
              </a:solidFill>
            </a:endParaRPr>
          </a:p>
        </p:txBody>
      </p:sp>
      <p:sp>
        <p:nvSpPr>
          <p:cNvPr id="7" name="Rectangle 6"/>
          <p:cNvSpPr/>
          <p:nvPr/>
        </p:nvSpPr>
        <p:spPr>
          <a:xfrm>
            <a:off x="1069145" y="2739683"/>
            <a:ext cx="1828800" cy="689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accent2">
                    <a:lumMod val="75000"/>
                  </a:schemeClr>
                </a:solidFill>
              </a:rPr>
              <a:t>آداب ورسوم</a:t>
            </a:r>
            <a:endParaRPr lang="en-US" sz="2800" dirty="0">
              <a:solidFill>
                <a:schemeClr val="accent2">
                  <a:lumMod val="75000"/>
                </a:schemeClr>
              </a:solidFill>
            </a:endParaRPr>
          </a:p>
        </p:txBody>
      </p:sp>
      <p:sp>
        <p:nvSpPr>
          <p:cNvPr id="8" name="Rectangle 7"/>
          <p:cNvSpPr/>
          <p:nvPr/>
        </p:nvSpPr>
        <p:spPr>
          <a:xfrm>
            <a:off x="9755945" y="2841674"/>
            <a:ext cx="1828800" cy="689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accent2">
                    <a:lumMod val="75000"/>
                  </a:schemeClr>
                </a:solidFill>
                <a:hlinkClick r:id="rId2" action="ppaction://hlinksldjump"/>
              </a:rPr>
              <a:t>زبان و گویش</a:t>
            </a:r>
            <a:endParaRPr lang="en-US" sz="2800" dirty="0">
              <a:solidFill>
                <a:schemeClr val="accent2">
                  <a:lumMod val="75000"/>
                </a:schemeClr>
              </a:solidFill>
            </a:endParaRPr>
          </a:p>
        </p:txBody>
      </p:sp>
      <p:sp>
        <p:nvSpPr>
          <p:cNvPr id="9" name="Rectangle 8"/>
          <p:cNvSpPr/>
          <p:nvPr/>
        </p:nvSpPr>
        <p:spPr>
          <a:xfrm>
            <a:off x="2897945" y="2050365"/>
            <a:ext cx="1828800" cy="689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accent2">
                    <a:lumMod val="75000"/>
                  </a:schemeClr>
                </a:solidFill>
                <a:hlinkClick r:id="rId3" action="ppaction://hlinksldjump"/>
              </a:rPr>
              <a:t>نژاد</a:t>
            </a:r>
            <a:endParaRPr lang="en-US" sz="3600" dirty="0">
              <a:solidFill>
                <a:schemeClr val="accent2">
                  <a:lumMod val="75000"/>
                </a:schemeClr>
              </a:solidFill>
            </a:endParaRPr>
          </a:p>
        </p:txBody>
      </p:sp>
      <p:sp>
        <p:nvSpPr>
          <p:cNvPr id="10" name="Rectangle 9"/>
          <p:cNvSpPr/>
          <p:nvPr/>
        </p:nvSpPr>
        <p:spPr>
          <a:xfrm>
            <a:off x="7927145" y="2152356"/>
            <a:ext cx="1828800" cy="689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1"/>
                </a:solidFill>
                <a:hlinkClick r:id="rId4" action="ppaction://hlinksldjump"/>
              </a:rPr>
              <a:t>سوغات</a:t>
            </a:r>
            <a:endParaRPr lang="en-US" sz="3200" dirty="0">
              <a:solidFill>
                <a:schemeClr val="tx1"/>
              </a:solidFill>
            </a:endParaRPr>
          </a:p>
        </p:txBody>
      </p:sp>
      <p:cxnSp>
        <p:nvCxnSpPr>
          <p:cNvPr id="3" name="Straight Connector 2"/>
          <p:cNvCxnSpPr/>
          <p:nvPr/>
        </p:nvCxnSpPr>
        <p:spPr>
          <a:xfrm flipV="1">
            <a:off x="1186543" y="3320143"/>
            <a:ext cx="1529443" cy="54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hlinkClick r:id="rId2" action="ppaction://hlinksldjump"/>
          </p:cNvPr>
          <p:cNvCxnSpPr/>
          <p:nvPr/>
        </p:nvCxnSpPr>
        <p:spPr>
          <a:xfrm>
            <a:off x="9922329" y="3385457"/>
            <a:ext cx="147501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1900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635289"/>
            <a:ext cx="10515600" cy="3454362"/>
          </a:xfrm>
        </p:spPr>
        <p:txBody>
          <a:bodyPr>
            <a:noAutofit/>
          </a:bodyPr>
          <a:lstStyle/>
          <a:p>
            <a:pPr algn="just" rtl="1" fontAlgn="base">
              <a:lnSpc>
                <a:spcPts val="2700"/>
              </a:lnSpc>
              <a:spcAft>
                <a:spcPts val="1000"/>
              </a:spcAft>
            </a:pPr>
            <a:r>
              <a:rPr lang="fa-IR" sz="2000" dirty="0">
                <a:solidFill>
                  <a:schemeClr val="tx1"/>
                </a:solidFill>
              </a:rPr>
              <a:t>احرامی‌بافی</a:t>
            </a:r>
          </a:p>
          <a:p>
            <a:pPr algn="just" rtl="1" fontAlgn="base">
              <a:lnSpc>
                <a:spcPts val="2700"/>
              </a:lnSpc>
              <a:spcAft>
                <a:spcPts val="1000"/>
              </a:spcAft>
            </a:pPr>
            <a:r>
              <a:rPr lang="fa-IR" sz="2000" dirty="0" smtClean="0">
                <a:solidFill>
                  <a:schemeClr val="tx1"/>
                </a:solidFill>
              </a:rPr>
              <a:t>خوزستان </a:t>
            </a:r>
            <a:r>
              <a:rPr lang="fa-IR" sz="2000" dirty="0">
                <a:solidFill>
                  <a:schemeClr val="tx1"/>
                </a:solidFill>
              </a:rPr>
              <a:t>در گذشته یکی از مراکز مهم تولید پارچه‌های دست‌باف در ایران بوده است. امروزه نیز برخی از این نساجی‌های سنتی در استان فعال هستند که یکی از پررونق‌ترین آنها، احرامی‌بافی است. احرامی، پارچه‌ای پنبه‌ای است که تار و پود پنبه‌ای دارد و با نوعی دستگاه نساجی سنتی که طراحی پیچیده‌ای دارد، بافته می‌شود. بافت احرامی، نقشه ندارد و معمولا با دو رنگ سفید و سیاه بافته می‌شود. البته احرامی در رنگ‌های «سبز و سفید» و «قرمز و سفید» هم بافته می‌شود. در برخی مناطق استان، احرامی‌های رنگی با پود پشمی بافته می‌شوند. این پارچه در گذشته بیشتر مورد استفاده‌ی حجاج بوده است اما امروزه با توجه به استقبال مسافران و گردشگران، برای مصارف متعددی بافته می‌شود؛ انواع پوشش کف و زیرانداز، رومبلی، روتختی و سجاده‌ی احرامی که طرفداران زیادی دارد. این هنر بومی، در بین جمعیت روستایی و عشایر، رواج بیشتری دارد.</a:t>
            </a:r>
          </a:p>
          <a:p>
            <a:pPr algn="just" rtl="1" fontAlgn="base">
              <a:lnSpc>
                <a:spcPts val="2700"/>
              </a:lnSpc>
              <a:spcAft>
                <a:spcPts val="1000"/>
              </a:spcAft>
            </a:pPr>
            <a:endParaRPr lang="en-US" sz="2000"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516" y="812167"/>
            <a:ext cx="3660963" cy="221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43209" y="2192288"/>
            <a:ext cx="10515600" cy="3454362"/>
          </a:xfrm>
        </p:spPr>
        <p:txBody>
          <a:bodyPr>
            <a:noAutofit/>
          </a:bodyPr>
          <a:lstStyle/>
          <a:p>
            <a:pPr algn="just" rtl="1" fontAlgn="base">
              <a:lnSpc>
                <a:spcPts val="2700"/>
              </a:lnSpc>
              <a:spcAft>
                <a:spcPts val="1000"/>
              </a:spcAft>
            </a:pPr>
            <a:r>
              <a:rPr lang="fa-IR" sz="2000" dirty="0" smtClean="0">
                <a:solidFill>
                  <a:schemeClr val="tx1"/>
                </a:solidFill>
              </a:rPr>
              <a:t>عبابافی</a:t>
            </a:r>
            <a:endParaRPr lang="fa-IR" sz="2000" dirty="0">
              <a:solidFill>
                <a:schemeClr val="tx1"/>
              </a:solidFill>
            </a:endParaRPr>
          </a:p>
          <a:p>
            <a:pPr algn="just" rtl="1" fontAlgn="base">
              <a:lnSpc>
                <a:spcPts val="2700"/>
              </a:lnSpc>
              <a:spcAft>
                <a:spcPts val="1000"/>
              </a:spcAft>
            </a:pPr>
            <a:r>
              <a:rPr lang="fa-IR" sz="2000" dirty="0">
                <a:solidFill>
                  <a:schemeClr val="tx1"/>
                </a:solidFill>
              </a:rPr>
              <a:t>بافت عبا در برخی از مناطق استان مانند بهبهان در حدود پنج قرن قدمت دارد. عبای خوزستانی به روش سنتی و معمولا از نخ‌های پشمی دست‌ریس که از پشم گوسفند تهیه شده‌اند، بافته می‌شود. از آن‌جایی که این نخ‌های پشمی رنگ نمی‌شوند و به رنگ طبیعی پشم هستند، عبای خوزستانی در رنگ‌های سفید، قهوه‌ای، سیاه و خاکستری بافته می‌شود. با توجه به فصل استفاده از عبا، ضخامت نخ‌های به کار رفته در بافت آن، متفاوت است. در بافت عبای هله، که مخصوص تابستان است، از نخ‌های نازک و در بافت عبای چانچه، که در زمستان کاربرد دارد، از نخ‌های ضخیم استفاده می‌شود.</a:t>
            </a:r>
          </a:p>
          <a:p>
            <a:pPr algn="just" rtl="1" fontAlgn="base">
              <a:lnSpc>
                <a:spcPts val="2700"/>
              </a:lnSpc>
              <a:spcAft>
                <a:spcPts val="1000"/>
              </a:spcAft>
            </a:pPr>
            <a:endParaRPr lang="en-US" sz="2000" dirty="0">
              <a:solidFill>
                <a:schemeClr val="tx1"/>
              </a:solidFill>
            </a:endParaRPr>
          </a:p>
        </p:txBody>
      </p:sp>
      <p:pic>
        <p:nvPicPr>
          <p:cNvPr id="5123" name="Picture 3" descr="C:\Users\Admin\Desktop\139308161121286424025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85" y="283030"/>
            <a:ext cx="3776663" cy="2264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11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635289"/>
            <a:ext cx="10515600" cy="3454362"/>
          </a:xfrm>
        </p:spPr>
        <p:txBody>
          <a:bodyPr>
            <a:noAutofit/>
          </a:bodyPr>
          <a:lstStyle/>
          <a:p>
            <a:pPr algn="just" rtl="1" fontAlgn="base">
              <a:lnSpc>
                <a:spcPts val="2700"/>
              </a:lnSpc>
              <a:spcAft>
                <a:spcPts val="1000"/>
              </a:spcAft>
            </a:pPr>
            <a:r>
              <a:rPr lang="fa-IR" sz="2000" dirty="0" smtClean="0">
                <a:solidFill>
                  <a:schemeClr val="tx1"/>
                </a:solidFill>
              </a:rPr>
              <a:t>سوغات ویژه                                                                                                                     قلم زني                  </a:t>
            </a:r>
            <a:endParaRPr lang="fa-IR" sz="2000" dirty="0">
              <a:solidFill>
                <a:schemeClr val="tx1"/>
              </a:solidFill>
            </a:endParaRPr>
          </a:p>
          <a:p>
            <a:pPr algn="just" rtl="1" fontAlgn="base">
              <a:lnSpc>
                <a:spcPts val="2700"/>
              </a:lnSpc>
              <a:spcAft>
                <a:spcPts val="1000"/>
              </a:spcAft>
            </a:pPr>
            <a:r>
              <a:rPr lang="fa-IR" sz="2000" dirty="0">
                <a:solidFill>
                  <a:schemeClr val="tx1"/>
                </a:solidFill>
              </a:rPr>
              <a:t>قلم‌نی، از ابزارهای مهم خوشنویسی است که با برش و شکل ‌دادن انواع نی تهیه می‌شود. قدمت استفاده از قلم‌نی برای نوشتن به دوران مصر باستان برمی‌گردد که در آن زمان، وسیله‌ای برای نوشتن روی پاپیروس بوده است. مرغوب‌ترین نوع قلم‌نی ایرانی، قلم‌نی دزفولی است که از نی دزفولی تهیه می‌شود. نی دزفولی، گیاهی بومی است که به صورت خودرو در کنار رودخانه‌ی دز رشد می‌کند و نوع زراعی آن مختص همین منطقه است. تولید قلم‌نی در دزفول، سابقه‌ای دیرینه (بیش از پنج قرن) دارد به نحوی که برخی از نام‌های خانوادگی در این منطقه با تولید قلم‌نی مرتبط هستند. قلم‌نی دزفولی، استحکام بیشتری نسبت به سایر انواع قلم‌نی دارد، مرکب را بهتر جذب می‌کند و دوام بیشتری دارد. همین ویژگی‌ها باعث شده تا علاوه بر اسستفاده‌ی اساتید خوشنویسی و هنرمندان ماهر از این قلم، قلم دزفولی به کشورهای دیگر نیز صادر شود.</a:t>
            </a:r>
          </a:p>
          <a:p>
            <a:pPr algn="just" rtl="1" fontAlgn="base">
              <a:lnSpc>
                <a:spcPts val="2700"/>
              </a:lnSpc>
              <a:spcAft>
                <a:spcPts val="1000"/>
              </a:spcAft>
            </a:pPr>
            <a:endParaRPr lang="en-US" sz="2000"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543" y="636105"/>
            <a:ext cx="3356586" cy="182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1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1850" y="393896"/>
            <a:ext cx="10515600" cy="6464104"/>
          </a:xfrm>
        </p:spPr>
        <p:txBody>
          <a:bodyPr>
            <a:normAutofit fontScale="70000" lnSpcReduction="20000"/>
          </a:bodyPr>
          <a:lstStyle/>
          <a:p>
            <a:pPr algn="ctr"/>
            <a:r>
              <a:rPr lang="fa-IR" sz="6600" dirty="0" smtClean="0">
                <a:solidFill>
                  <a:schemeClr val="tx1"/>
                </a:solidFill>
              </a:rPr>
              <a:t>تمام</a:t>
            </a:r>
          </a:p>
          <a:p>
            <a:pPr algn="ctr"/>
            <a:r>
              <a:rPr lang="fa-IR" sz="6600" dirty="0" smtClean="0">
                <a:solidFill>
                  <a:schemeClr val="tx1"/>
                </a:solidFill>
              </a:rPr>
              <a:t>درس </a:t>
            </a:r>
            <a:r>
              <a:rPr lang="fa-IR" sz="6600" dirty="0" smtClean="0">
                <a:solidFill>
                  <a:schemeClr val="tx1"/>
                </a:solidFill>
              </a:rPr>
              <a:t>اجتماعی هفتم</a:t>
            </a:r>
            <a:endParaRPr lang="en-US" sz="6600" dirty="0" smtClean="0">
              <a:solidFill>
                <a:schemeClr val="tx1"/>
              </a:solidFill>
            </a:endParaRPr>
          </a:p>
          <a:p>
            <a:pPr algn="ctr"/>
            <a:endParaRPr lang="en-US" sz="6600" dirty="0">
              <a:solidFill>
                <a:schemeClr val="tx1"/>
              </a:solidFill>
            </a:endParaRPr>
          </a:p>
          <a:p>
            <a:pPr algn="ctr"/>
            <a:endParaRPr lang="en-US" sz="6600" dirty="0" smtClean="0">
              <a:solidFill>
                <a:schemeClr val="tx1"/>
              </a:solidFill>
            </a:endParaRPr>
          </a:p>
          <a:p>
            <a:pPr algn="ctr"/>
            <a:endParaRPr lang="fa-IR" sz="5400" dirty="0" smtClean="0">
              <a:solidFill>
                <a:schemeClr val="tx1"/>
              </a:solidFill>
            </a:endParaRPr>
          </a:p>
          <a:p>
            <a:pPr algn="ctr"/>
            <a:endParaRPr lang="fa-IR" sz="5400" dirty="0">
              <a:solidFill>
                <a:schemeClr val="tx1"/>
              </a:solidFill>
            </a:endParaRPr>
          </a:p>
          <a:p>
            <a:pPr algn="ctr"/>
            <a:endParaRPr lang="fa-IR" sz="5400" dirty="0" smtClean="0">
              <a:solidFill>
                <a:schemeClr val="tx1"/>
              </a:solidFill>
            </a:endParaRPr>
          </a:p>
          <a:p>
            <a:pPr algn="ctr"/>
            <a:endParaRPr lang="fa-IR" sz="5400" dirty="0" smtClean="0">
              <a:solidFill>
                <a:schemeClr val="tx1"/>
              </a:solidFill>
            </a:endParaRPr>
          </a:p>
          <a:p>
            <a:pPr algn="ctr"/>
            <a:endParaRPr lang="fa-IR" sz="5400" dirty="0">
              <a:solidFill>
                <a:schemeClr val="tx1"/>
              </a:solidFill>
            </a:endParaRPr>
          </a:p>
          <a:p>
            <a:pPr algn="ctr"/>
            <a:endParaRPr lang="fa-IR" sz="5400" dirty="0" smtClean="0">
              <a:solidFill>
                <a:schemeClr val="tx1"/>
              </a:solidFill>
            </a:endParaRPr>
          </a:p>
          <a:p>
            <a:pPr algn="ctr"/>
            <a:r>
              <a:rPr lang="fa-IR" sz="5400" dirty="0" smtClean="0">
                <a:solidFill>
                  <a:schemeClr val="tx1"/>
                </a:solidFill>
              </a:rPr>
              <a:t>محمد امین شیرین</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499" y="2113671"/>
            <a:ext cx="5050302" cy="3024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126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آداب و رسوم</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r>
              <a:rPr lang="fa-IR" sz="2000" dirty="0" smtClean="0">
                <a:solidFill>
                  <a:schemeClr val="tx1"/>
                </a:solidFill>
              </a:rPr>
              <a:t>تناسب آب و هوائى با زندگى کوچ‌نشينى موجب شده که در اين استان، بخشى از جمعيت به دامدارى پرداخته و به ييلاق و قشلاق بپردازند. بخش شمالى و شمال شرقى خوزستان شامل مناطق شوش، مسجد سليمان، دزفول، شوشتر، ايذه تا محدوده باغ ملک و جانکى در شمال رامهرمز محل زندگى ييلاقى ايلات بختيارى و بخشى از ايلات لرستان و ايلام مى‌باشد .</a:t>
            </a:r>
          </a:p>
          <a:p>
            <a:pPr algn="just" rtl="1"/>
            <a:endParaRPr lang="fa-IR" sz="2000" dirty="0" smtClean="0">
              <a:solidFill>
                <a:schemeClr val="tx1"/>
              </a:solidFill>
            </a:endParaRPr>
          </a:p>
          <a:p>
            <a:pPr algn="just" rtl="1"/>
            <a:r>
              <a:rPr lang="fa-IR" sz="2000" dirty="0" smtClean="0">
                <a:solidFill>
                  <a:schemeClr val="tx1"/>
                </a:solidFill>
              </a:rPr>
              <a:t>بخشى از عشاير اين استان اعرابى هستند که در طول تاريخ و به‌مرور زمان از صحراى عربستان کوچيده و سال‌هاى دراز در خوزستان ماندگار شدند . زبان عشاير بومى‌ عربى و عشاير مهاجر استان که فصل زمستان را در مناطق قشلاقى خوزستان مى‌گذرانند به زبان و گويش خاص (لري) سخن مى‌گويند . در بين شهرستان‌هاى استان خوزستان، شهرستان آبادان فاقد جمعيت عشاير قشلاقى است</a:t>
            </a:r>
          </a:p>
          <a:p>
            <a:pPr algn="just" rtl="1"/>
            <a:endParaRPr lang="fa-IR" sz="2000" dirty="0" smtClean="0">
              <a:solidFill>
                <a:schemeClr val="tx1"/>
              </a:solidFill>
            </a:endParaRPr>
          </a:p>
          <a:p>
            <a:pPr algn="just" rtl="1"/>
            <a:r>
              <a:rPr lang="fa-IR" sz="2000" dirty="0" smtClean="0">
                <a:solidFill>
                  <a:schemeClr val="tx1"/>
                </a:solidFill>
              </a:rPr>
              <a:t>خوزستان به‌دليل دارا بودن ويژگى‌هاى آب و هوائي، از ديرباز تاکنون، مسکن ايل‌ها و طايفه‌هاى گوناگون بوده است. اقوام کوچ‌نشين اين منطقه به سه دسته عمده لر - ترک و عرب تقسيم مى‌شوند . رعايت آداب و رسوم و شيوه‌هاى قومي، از مسائلى است که شيخ يا رهبر در نظام عشايرى عرب بر آن تأکيد داشت.</a:t>
            </a:r>
          </a:p>
          <a:p>
            <a:pPr algn="just" rtl="1"/>
            <a:endParaRPr lang="en-US" sz="2000" dirty="0">
              <a:solidFill>
                <a:schemeClr val="tx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78" y="240846"/>
            <a:ext cx="240188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1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آداب و رسوم</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r>
              <a:rPr lang="fa-IR" sz="2000" dirty="0" smtClean="0">
                <a:solidFill>
                  <a:schemeClr val="tx1"/>
                </a:solidFill>
              </a:rPr>
              <a:t>مجالس سوگوارى با حضور و اعلام وى خاتمه مى‌يافت و در بقيه ٔ مراسم و سنن قومى نيز حضورى فعال داشت .</a:t>
            </a:r>
          </a:p>
          <a:p>
            <a:pPr algn="just" rtl="1"/>
            <a:endParaRPr lang="fa-IR" sz="2000" dirty="0" smtClean="0">
              <a:solidFill>
                <a:schemeClr val="tx1"/>
              </a:solidFill>
            </a:endParaRPr>
          </a:p>
          <a:p>
            <a:pPr algn="just" rtl="1"/>
            <a:r>
              <a:rPr lang="fa-IR" sz="2000" dirty="0" smtClean="0">
                <a:solidFill>
                  <a:schemeClr val="tx1"/>
                </a:solidFill>
              </a:rPr>
              <a:t>در بين ايلات ايران، ايلى به‌نام لرکى وجود داشته که گذشت زمان آن‌را به پراکندگى کشانده است. لرکى به دو زبان ترکى و فارسى شکسته سخن مى‌گويند . عروسى در ايل لرکى‌ها با شرط رضايت والدين امکان‌پذير است.</a:t>
            </a:r>
          </a:p>
          <a:p>
            <a:pPr algn="just" rtl="1"/>
            <a:r>
              <a:rPr lang="fa-IR" sz="2000" dirty="0" smtClean="0">
                <a:solidFill>
                  <a:schemeClr val="tx1"/>
                </a:solidFill>
              </a:rPr>
              <a:t>از روش‌هاى ازدواج در اين ايل همبهرى است. وقتى پدر دختر پسرى ندارد، به پسر خواستگار پيشنهاد مى‌کند همبهر شود؛ يعنى داماد سرخانه شود. اما کمتر پسرى حاضر به قبول ان مى‌شود . در بين لرکى‌ها زن ارزش زيادى دارد. پس از ديد و بازديد خانواده پسر، مشاوره مى‌پردازند و دفعات بعد به‌عنوان بازديد با سوغاتى به منزل والدين دختر مى‌روند و گاهى چند روز آنجا مى‌مانند.</a:t>
            </a:r>
          </a:p>
          <a:p>
            <a:pPr algn="just" rtl="1"/>
            <a:endParaRPr lang="fa-IR" sz="2000" dirty="0" smtClean="0">
              <a:solidFill>
                <a:schemeClr val="tx1"/>
              </a:solidFill>
            </a:endParaRPr>
          </a:p>
          <a:p>
            <a:pPr algn="just" rtl="1"/>
            <a:r>
              <a:rPr lang="fa-IR" sz="2000" dirty="0" smtClean="0">
                <a:solidFill>
                  <a:schemeClr val="tx1"/>
                </a:solidFill>
              </a:rPr>
              <a:t>سپس مراسم خواستگارى پيش مى‌آيد. در روز معينى پدر داماد به‌همراه عده‌اى از ريش‌سفيدان محل با لباس‌هاى رسمى سوار بر اسب با هدايائى نظير کله‌قند، چاي، توتون، گوسفند به خانه عروس مى‌روند. خانواد ۀ عروس نيز به استقبال آنها رفته و مسافتى را پياده طى مى‌کنند. سپس غذا تدارک ديده مى‌شود. در صورت توافق خانواده ٔ عروس در پايان مجلس، قرار کاغذگيرانى (نامزدي) مى‌گذراد .</a:t>
            </a:r>
          </a:p>
          <a:p>
            <a:pPr algn="just" rtl="1"/>
            <a:endParaRPr lang="fa-IR" sz="2000" dirty="0" smtClean="0">
              <a:solidFill>
                <a:schemeClr val="tx1"/>
              </a:solidFill>
            </a:endParaRPr>
          </a:p>
          <a:p>
            <a:pPr algn="just" rtl="1"/>
            <a:endParaRPr lang="en-US" sz="2000" dirty="0">
              <a:solidFill>
                <a:schemeClr val="tx1"/>
              </a:solidFill>
            </a:endParaRPr>
          </a:p>
        </p:txBody>
      </p:sp>
      <p:pic>
        <p:nvPicPr>
          <p:cNvPr id="4098" name="Picture 2" descr="C:\Users\Admin\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279399"/>
            <a:ext cx="2362200" cy="167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زبان و گویش</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r>
              <a:rPr lang="fa-IR" dirty="0" smtClean="0">
                <a:solidFill>
                  <a:schemeClr val="tx1"/>
                </a:solidFill>
              </a:rPr>
              <a:t>زبان فارسی در خوزستان شماری از لهجه‌ها و گویش‌های باستانی مرتبط با زبان فارسی را دربر می‌گیرد که در استان خوزستان در کشور ایران به آن‌ها صحبت می‌شود. این گونه‌های زبانی بجز زبان فارسی معیار که در میان بسیاری از مردم خوزستان به ویژه شهرهای بزرگ و صنعتی رایج است می‌شود؛ این گویش‌ها و لهجه‌ها عبارتند: گویش‌های لهجه‌های فارسی آبادانی، اهوازی و خرمشهری و بندر امام (شاهپور) است.زبان لری در شهرستان اندیمشک، شوش، حسینیه و الوار برخی محلات و روستاهای دزفول تکلم می‌شود. بویژه گویش‌های بهبهانی، دزفولی، شوشتری ، رامهرمزی ، قنواتی ، هندیجانی، ماهشهری و بختیاری بازمانده زبان لری حوزه خوزستان باستان اند که گروههای بسیار گسترده واژگان زبان‌های پارسی باستان و خوزی قدیم[در آن‌ها مشاهده می‌شود. مقدسی در قرن چهارم هجری ..استدلال می‌کند که فارسی متداول خوزستان فارسی دری بود با اینحال زبان خوزی نیز وجود داشته که شاید لهجه‌های بختیاری، دزفولی، شوشتری، بهبهانی ، زیدانی و گناوه ای که همه متکلمان در حوزه خوزستان بوده اند{در آن زمان} بخصوص کششی که در برخی الفاظ لهجه‌های دزفولی و شوشتری شنیده می‌شود نشانه‌ای بر زبان خوزی قدیم می‌باشد.</a:t>
            </a:r>
            <a:endParaRPr lang="en-US"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24" y="310923"/>
            <a:ext cx="28289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5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نژاد مردم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r>
              <a:rPr lang="fa-IR" sz="2000" dirty="0" smtClean="0">
                <a:solidFill>
                  <a:schemeClr val="tx1"/>
                </a:solidFill>
              </a:rPr>
              <a:t>استان خوزستان تیره‌های گوناگون انسانی را در بر می‌گیرد. خوزستان از لحاظ خرده‌فرهنگ‌ها متکثرترین استان ایران است..لرهای بختیاری وسایراقوام لر. عرب‌، لرها، فارس‌های بومی شهرها و.. از آن جمله می‌باشد که به تفصیل در ذیل می‌آیند:</a:t>
            </a:r>
          </a:p>
          <a:p>
            <a:pPr algn="just" rtl="1"/>
            <a:endParaRPr lang="fa-IR" sz="2000" dirty="0" smtClean="0">
              <a:solidFill>
                <a:schemeClr val="tx1"/>
              </a:solidFill>
            </a:endParaRPr>
          </a:p>
          <a:p>
            <a:pPr algn="just" rtl="1"/>
            <a:r>
              <a:rPr lang="fa-IR" sz="2000" dirty="0" smtClean="0">
                <a:solidFill>
                  <a:schemeClr val="tx1"/>
                </a:solidFill>
              </a:rPr>
              <a:t>بومیان خوزستان که مردم لرزبانزبان بهبهان، شوشتر، دزفول، بندرماهشهر، هندیجان، رامهرمز، رامشیر (رام اردشیر)، زیدون، سربندر ، شادگان از بازماندگان مردم شهرنشین باستان خوزستان هستند و هر کدام گویش مخصوص به خود دارند که کمی با هم متفاوتند.</a:t>
            </a:r>
          </a:p>
          <a:p>
            <a:pPr algn="just" rtl="1"/>
            <a:endParaRPr lang="fa-IR" sz="2000" dirty="0" smtClean="0">
              <a:solidFill>
                <a:schemeClr val="tx1"/>
              </a:solidFill>
            </a:endParaRPr>
          </a:p>
          <a:p>
            <a:pPr algn="just" rtl="1"/>
            <a:r>
              <a:rPr lang="fa-IR" sz="2000" dirty="0" smtClean="0">
                <a:solidFill>
                  <a:schemeClr val="tx1"/>
                </a:solidFill>
              </a:rPr>
              <a:t>عرب‌های خوزستان، طوایف عرب خوزستان همگی از دسته کوچ نشین، غیر ثابت و با اصل و نسب مشخص در شبه جزیره عربستان بودند. مهاجرت ایشان به جنوب غربی خوزستان از سده نهم ه‍.ق پس از دعوی سید محمد مشعشع از رؤسای قبایل عرب شبه جزیره عربستان، پس از فتح هویزه شروع گردید و تا زمان معاصر ادامه یافت.در دهه‌های اخیر به ویژه از زمان جنگ به این سو، در برخی از شهرهای این منطقه نیز ساکن گردیدند. تا پیش از جنگ ایران و عراق عمده تمرکز جمعیتی عربهای خوزستان، شادگان، سوسنگرد، هویزه ، خرمشهر ، آبادان و روستاهای جنوب غربی خوزستان بود که پس از شروع جنگ، جنگ‌زدگان عرب در (بیشتر شهرکهای اطراف) شهرهای امیدیه، بندرماهشهر و اهواز سکنی یافتند. شهر صنعتی و تجاری خرمشهر که پس از جنگ کاملاً خالی از سکنه بوده‌است نیز محل اسکان جمعیت زیادی از عشایر عرب شد.</a:t>
            </a:r>
          </a:p>
          <a:p>
            <a:pPr algn="just" rtl="1"/>
            <a:endParaRPr lang="en-US" dirty="0">
              <a:solidFill>
                <a:schemeClr val="tx1"/>
              </a:solidFill>
            </a:endParaRPr>
          </a:p>
        </p:txBody>
      </p:sp>
      <p:pic>
        <p:nvPicPr>
          <p:cNvPr id="1026" name="Picture 2" descr="C:\Users\Admin\Desktop\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6" y="267833"/>
            <a:ext cx="3117850" cy="1691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نژاد مردم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r>
              <a:rPr lang="fa-IR" sz="2000" dirty="0" smtClean="0">
                <a:solidFill>
                  <a:schemeClr val="tx1"/>
                </a:solidFill>
              </a:rPr>
              <a:t>لر بختیاری ها که از هزاره‌های دور در خوزستان و عراق (تا سده‌های اولیه اسلامی) حضور داشته‌اند. شهرهای ایذه ،مسجد سلیمان، هفتکل ،باغملک ،اندیکا، لالی، سالند (سردشت دزفول نبنی بیشتردزفول)، صفی‌آباد، اهواز، قلعه خواجه، دهدز، رامهرمز،وشهرهای جنوبی استان و.. به صورت اصلی و سایر شهرهای خوزستان نیز جمعیت قابل توجهی از ایشان را در خود دارند. طرح لباس اینان، ترسیمی از معبد چغازنبیل شوش است.[نیازمند منبع] بر خلاف نام استان چهار محال و بختیاری، مرکزیت جمعیتی اینان خوزستان است. در نقشه‌های زمین‌شناسی، زمین‌های وسیعی از نیمه مرکزی خوزستان به سمت شمال و شرق، به نام کنگلومرای بختیاریشناخته می‌شود. اوکسیان (هوزیان) زمان هخامنشی که از سپاهیان ویژه امپراتوری ایران بوده‌اند تطبیق با ایشان دارد که به روایتی نام خوزستان نیز از نام ایشان گرفته شده‌است: پارسی‌ها (۲۷۰۰ سال قبل) با عیلامی‌ها (هالتامتی‌ها) درآمیختند و نژاد واحدی به وجود آوردند که بعدها در دوره‌های هخامنشی و ساسانی «هسی یا اوکسی یا خوزی یا هوزی» نامیده شدند و در سده ۶ هجری قمری به نام لر بزرگ، و در اوایل دوره صفویه، لر بختیاری خوانده شدند</a:t>
            </a:r>
          </a:p>
          <a:p>
            <a:pPr algn="just" rtl="1"/>
            <a:endParaRPr lang="fa-IR" sz="2000" dirty="0" smtClean="0">
              <a:solidFill>
                <a:schemeClr val="tx1"/>
              </a:solidFill>
            </a:endParaRPr>
          </a:p>
          <a:p>
            <a:pPr algn="just" rtl="1"/>
            <a:r>
              <a:rPr lang="fa-IR" sz="2000" dirty="0" smtClean="0">
                <a:solidFill>
                  <a:schemeClr val="tx1"/>
                </a:solidFill>
              </a:rPr>
              <a:t>لرها (لر کوچک)، قلمرو اینان که در سده‌های اولیه اسلامی نیز حضورشان در این منطقه گزارش شده، در منطقه شمال غرب خوزستان، ازشوش تا الوار در شمال اندیمشک و دزفول امروزی بوده‌است و امروزه نیز تمرکز شهری جمعیتی ایشان نیز در اندیمشک، شوش، حسینیه، دزفول و الوار است.</a:t>
            </a:r>
          </a:p>
          <a:p>
            <a:pPr algn="just" rtl="1"/>
            <a:endParaRPr lang="fa-IR" sz="2000" dirty="0" smtClean="0">
              <a:solidFill>
                <a:schemeClr val="tx1"/>
              </a:solidFill>
            </a:endParaRPr>
          </a:p>
          <a:p>
            <a:pPr algn="just" rtl="1"/>
            <a:endParaRPr lang="en-US" sz="20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79" y="147380"/>
            <a:ext cx="3157538" cy="346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a:endParaRPr lang="fa-IR" sz="1800" dirty="0" smtClean="0">
              <a:solidFill>
                <a:schemeClr val="tx1"/>
              </a:solidFill>
            </a:endParaRPr>
          </a:p>
          <a:p>
            <a:pPr algn="just" rtl="1" fontAlgn="base">
              <a:lnSpc>
                <a:spcPts val="1650"/>
              </a:lnSpc>
              <a:spcAft>
                <a:spcPts val="1000"/>
              </a:spcAft>
            </a:pPr>
            <a:r>
              <a:rPr lang="ar-SA" sz="3200" dirty="0">
                <a:solidFill>
                  <a:schemeClr val="tx1"/>
                </a:solidFill>
                <a:latin typeface="IRANSans"/>
                <a:ea typeface="Times New Roman"/>
                <a:cs typeface="Times New Roman"/>
              </a:rPr>
              <a:t>مرکبات دزفول</a:t>
            </a:r>
            <a:endParaRPr lang="en-US" sz="2000" dirty="0">
              <a:solidFill>
                <a:schemeClr val="tx1"/>
              </a:solidFill>
              <a:latin typeface="Calibri"/>
              <a:ea typeface="Calibri"/>
              <a:cs typeface="Arial"/>
            </a:endParaRPr>
          </a:p>
          <a:p>
            <a:pPr algn="just" rtl="1" fontAlgn="base">
              <a:lnSpc>
                <a:spcPts val="2250"/>
              </a:lnSpc>
              <a:spcAft>
                <a:spcPts val="750"/>
              </a:spcAft>
            </a:pPr>
            <a:r>
              <a:rPr lang="ar-SA" sz="1800" dirty="0">
                <a:solidFill>
                  <a:schemeClr val="tx1"/>
                </a:solidFill>
                <a:latin typeface="IRANSans"/>
                <a:ea typeface="Times New Roman"/>
                <a:cs typeface="Times New Roman"/>
              </a:rPr>
              <a:t>دزفول در زمینه‌ی کشاورزی، جزو مناطق برتر کشور است. بخش غیرکوهستانی دزفول، پرآب‌ترین منطقه‌ی کشاورزی در استان خوزستان است. خاک حاصلخیز و آب فراوان، شرایط مناسبی را برای کشت انواع مرکبات، صیفی‌جات و گل فراهم کرده است. علاوه بر تنوع بی‌نظیر محصولات کشاورزی در دزفول (بیش از </a:t>
            </a:r>
            <a:r>
              <a:rPr lang="fa-IR" sz="1800" dirty="0">
                <a:solidFill>
                  <a:schemeClr val="tx1"/>
                </a:solidFill>
                <a:latin typeface="IRANSans"/>
                <a:ea typeface="Times New Roman"/>
                <a:cs typeface="Times New Roman"/>
              </a:rPr>
              <a:t>۶۰</a:t>
            </a:r>
            <a:r>
              <a:rPr lang="ar-SA" sz="1800" dirty="0">
                <a:solidFill>
                  <a:schemeClr val="tx1"/>
                </a:solidFill>
                <a:latin typeface="IRANSans"/>
                <a:ea typeface="Times New Roman"/>
                <a:cs typeface="Times New Roman"/>
              </a:rPr>
              <a:t> نوع محصول) این منطقه در زمینه‌ی تولید و صادرات گل‌های رز و مریم، رتبه‌ی اول کشور را دارد. بیش از </a:t>
            </a:r>
            <a:r>
              <a:rPr lang="fa-IR" sz="1800" dirty="0">
                <a:solidFill>
                  <a:schemeClr val="tx1"/>
                </a:solidFill>
                <a:latin typeface="IRANSans"/>
                <a:ea typeface="Times New Roman"/>
                <a:cs typeface="Times New Roman"/>
              </a:rPr>
              <a:t>۱۲</a:t>
            </a:r>
            <a:r>
              <a:rPr lang="ar-SA" sz="1800" dirty="0">
                <a:solidFill>
                  <a:schemeClr val="tx1"/>
                </a:solidFill>
                <a:latin typeface="IRANSans"/>
                <a:ea typeface="Times New Roman"/>
                <a:cs typeface="Times New Roman"/>
              </a:rPr>
              <a:t> نوع مرکبات در دزفول تولید می‌شوند که مشهورترین آنها پرتقال بومی یا محلی است. این نوع پرتقال، سالم‌ترین و مرغوب‌ترین پرتقال کشور است و به دلیل طعم شیرین و بوی خوش، طرفداران زیادی در سراسر کشور دارد. پرتقال بومی دزفول، پرتقالی آب‌دار با اندازه‌ی متوسط است که هسته‌های زیادی دارد. برداشت پرتقال بومی دزفول، از آذر شروع می‌شود و تا اواسط اسفند ادامه دارد. هم‌زمان با فصل برداشت، در تمامی بازارهای محلی استان، پرتقال دزفولی عرضه می‌شود</a:t>
            </a:r>
            <a:r>
              <a:rPr lang="en-US" sz="1800" dirty="0">
                <a:solidFill>
                  <a:schemeClr val="tx1"/>
                </a:solidFill>
                <a:latin typeface="IRANSans"/>
                <a:ea typeface="Times New Roman"/>
                <a:cs typeface="Times New Roman"/>
              </a:rPr>
              <a:t>.</a:t>
            </a:r>
            <a:endParaRPr lang="en-US" sz="2000" dirty="0">
              <a:solidFill>
                <a:schemeClr val="tx1"/>
              </a:solidFill>
              <a:latin typeface="Calibri"/>
              <a:ea typeface="Calibri"/>
              <a:cs typeface="Arial"/>
            </a:endParaRPr>
          </a:p>
          <a:p>
            <a:pPr algn="just" rtl="1"/>
            <a:endParaRPr lang="en-US" sz="18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87" y="136309"/>
            <a:ext cx="3784562" cy="2556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831850" y="2082019"/>
            <a:ext cx="10515600" cy="4007632"/>
          </a:xfrm>
        </p:spPr>
        <p:txBody>
          <a:bodyPr>
            <a:noAutofit/>
          </a:bodyPr>
          <a:lstStyle/>
          <a:p>
            <a:pPr algn="just" rtl="1" fontAlgn="base">
              <a:lnSpc>
                <a:spcPts val="2700"/>
              </a:lnSpc>
              <a:spcAft>
                <a:spcPts val="1000"/>
              </a:spcAft>
            </a:pPr>
            <a:r>
              <a:rPr lang="ar-SA" sz="4400" dirty="0">
                <a:solidFill>
                  <a:schemeClr val="tx1"/>
                </a:solidFill>
                <a:latin typeface="IRANSans"/>
                <a:ea typeface="Times New Roman"/>
                <a:cs typeface="Times New Roman"/>
              </a:rPr>
              <a:t>صنایع دستی</a:t>
            </a:r>
            <a:endParaRPr lang="en-US" sz="2400" dirty="0">
              <a:solidFill>
                <a:schemeClr val="tx1"/>
              </a:solidFill>
              <a:latin typeface="Calibri"/>
              <a:ea typeface="Calibri"/>
              <a:cs typeface="Arial"/>
            </a:endParaRPr>
          </a:p>
          <a:p>
            <a:pPr algn="just" rtl="1" fontAlgn="base">
              <a:lnSpc>
                <a:spcPts val="1650"/>
              </a:lnSpc>
              <a:spcAft>
                <a:spcPts val="1000"/>
              </a:spcAft>
            </a:pPr>
            <a:r>
              <a:rPr lang="ar-SA" sz="3600" dirty="0">
                <a:solidFill>
                  <a:schemeClr val="tx1"/>
                </a:solidFill>
                <a:latin typeface="IRANSans"/>
                <a:ea typeface="Times New Roman"/>
                <a:cs typeface="Times New Roman"/>
              </a:rPr>
              <a:t>کپوبافی</a:t>
            </a:r>
            <a:endParaRPr lang="en-US" sz="2400" dirty="0">
              <a:solidFill>
                <a:schemeClr val="tx1"/>
              </a:solidFill>
              <a:latin typeface="Calibri"/>
              <a:ea typeface="Calibri"/>
              <a:cs typeface="Arial"/>
            </a:endParaRPr>
          </a:p>
          <a:p>
            <a:pPr algn="just" rtl="1" fontAlgn="base">
              <a:lnSpc>
                <a:spcPts val="2250"/>
              </a:lnSpc>
              <a:spcAft>
                <a:spcPts val="750"/>
              </a:spcAft>
            </a:pPr>
            <a:r>
              <a:rPr lang="ar-SA" sz="2000" dirty="0">
                <a:solidFill>
                  <a:schemeClr val="tx1"/>
                </a:solidFill>
                <a:latin typeface="IRANSans"/>
                <a:ea typeface="Times New Roman"/>
                <a:cs typeface="Times New Roman"/>
              </a:rPr>
              <a:t>از صنایع دستی مرسوم در جنوب ایران است که در استان خوزستان به ویژه شهرستان دزفول، رواج دارد. کپوبافی در واقع نوعی حصیربافی است که در آن از کاموای رنگی برای تزیین بافته‌های حصیری استفاده می‌کنند. البته شیوه‌ی بافت نیز در کپوبافی با حصیربافی رایج متفاوت است. در این روش بافت که به بافت فتیله‌ای شهرت دارد و استحکام بیشتر و قابلیت شکل‌دهی بهتر از ویژگی‌های آن است، الیاف تهیه شده از برگ خرما را به دور نوعی نی مردابی به نام «کرتک» می‌پیچند. تزیین با کاموا در کپوبافی به دو صورت انجام می‌شود؛ زمینه‌ی حصیری با نقوش هندسی روی آن و تزیین تمام سطح به نحوی که حصیر دیده نمی‌شود. عمده‌ی محصولات کپوبافی شده، ظروف درب‌دار کروی به عنوان سبد و ظروف مسطح تزیینی است. سبدهای کپوبافی شده که برای زیبایی و سهولت در باز کردن درب آنها، منگوله‌ای کاموایی به درب‌شان متصل می‌کنند، کاربردهای مختلفی دارند؛ جای نان، جای لوازم خیاطی و</a:t>
            </a:r>
            <a:r>
              <a:rPr lang="en-US" sz="2000" dirty="0">
                <a:solidFill>
                  <a:schemeClr val="tx1"/>
                </a:solidFill>
                <a:latin typeface="IRANSans"/>
                <a:ea typeface="Times New Roman"/>
                <a:cs typeface="Times New Roman"/>
              </a:rPr>
              <a:t>...</a:t>
            </a:r>
            <a:endParaRPr lang="en-US" sz="2400" dirty="0">
              <a:solidFill>
                <a:schemeClr val="tx1"/>
              </a:solidFill>
              <a:latin typeface="Calibri"/>
              <a:ea typeface="Calibri"/>
              <a:cs typeface="Arial"/>
            </a:endParaRPr>
          </a:p>
          <a:p>
            <a:pPr algn="just" rtl="1" fontAlgn="base">
              <a:lnSpc>
                <a:spcPts val="2250"/>
              </a:lnSpc>
              <a:spcAft>
                <a:spcPts val="750"/>
              </a:spcAft>
            </a:pPr>
            <a:r>
              <a:rPr lang="ar-SA" sz="2000" dirty="0">
                <a:solidFill>
                  <a:schemeClr val="tx1"/>
                </a:solidFill>
                <a:latin typeface="IRANSans"/>
                <a:ea typeface="Times New Roman"/>
                <a:cs typeface="Times New Roman"/>
              </a:rPr>
              <a:t>در سال‌های اخیر، با توجه به استقبال فراوان مسافران و گردشگران، کپوبافان استان، که اغلب زنان روستایی هستند و از این طریق به اقتصاد خانواده کمک می‌کنند، بر تنوع محصولات خود افزوده‌اند</a:t>
            </a:r>
            <a:r>
              <a:rPr lang="en-US" sz="2000" dirty="0">
                <a:solidFill>
                  <a:schemeClr val="tx1"/>
                </a:solidFill>
                <a:latin typeface="IRANSans"/>
                <a:ea typeface="Times New Roman"/>
                <a:cs typeface="Times New Roman"/>
              </a:rPr>
              <a:t>.</a:t>
            </a:r>
            <a:endParaRPr lang="en-US" sz="2400" dirty="0">
              <a:solidFill>
                <a:schemeClr val="tx1"/>
              </a:solidFill>
              <a:latin typeface="Calibri"/>
              <a:ea typeface="Calibri"/>
              <a:cs typeface="Arial"/>
            </a:endParaRPr>
          </a:p>
          <a:p>
            <a:pPr algn="just" rtl="1"/>
            <a:endParaRPr lang="en-US" sz="2000"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669" y="408924"/>
            <a:ext cx="4206500" cy="2697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0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759656"/>
            <a:ext cx="10515600" cy="1322362"/>
          </a:xfrm>
        </p:spPr>
        <p:txBody>
          <a:bodyPr/>
          <a:lstStyle/>
          <a:p>
            <a:pPr algn="r"/>
            <a:r>
              <a:rPr lang="fa-IR" dirty="0" smtClean="0">
                <a:solidFill>
                  <a:schemeClr val="accent6">
                    <a:lumMod val="60000"/>
                    <a:lumOff val="40000"/>
                  </a:schemeClr>
                </a:solidFill>
              </a:rPr>
              <a:t>سوغات استان خوزستان</a:t>
            </a:r>
            <a:endParaRPr lang="en-US" dirty="0">
              <a:solidFill>
                <a:schemeClr val="accent6">
                  <a:lumMod val="60000"/>
                  <a:lumOff val="40000"/>
                </a:schemeClr>
              </a:solidFill>
            </a:endParaRPr>
          </a:p>
        </p:txBody>
      </p:sp>
      <p:sp>
        <p:nvSpPr>
          <p:cNvPr id="6" name="Text Placeholder 5"/>
          <p:cNvSpPr>
            <a:spLocks noGrp="1"/>
          </p:cNvSpPr>
          <p:nvPr>
            <p:ph type="body" idx="1"/>
          </p:nvPr>
        </p:nvSpPr>
        <p:spPr>
          <a:xfrm>
            <a:off x="752337" y="2635289"/>
            <a:ext cx="10515600" cy="3454362"/>
          </a:xfrm>
        </p:spPr>
        <p:txBody>
          <a:bodyPr>
            <a:noAutofit/>
          </a:bodyPr>
          <a:lstStyle/>
          <a:p>
            <a:pPr algn="just" rtl="1" fontAlgn="base">
              <a:lnSpc>
                <a:spcPts val="2700"/>
              </a:lnSpc>
              <a:spcAft>
                <a:spcPts val="1000"/>
              </a:spcAft>
            </a:pPr>
            <a:r>
              <a:rPr lang="fa-IR" sz="2000" dirty="0">
                <a:solidFill>
                  <a:schemeClr val="tx1"/>
                </a:solidFill>
              </a:rPr>
              <a:t>گلیم افشار خوزستان</a:t>
            </a:r>
          </a:p>
          <a:p>
            <a:pPr algn="just" rtl="1" fontAlgn="base">
              <a:lnSpc>
                <a:spcPts val="2700"/>
              </a:lnSpc>
              <a:spcAft>
                <a:spcPts val="1000"/>
              </a:spcAft>
            </a:pPr>
            <a:r>
              <a:rPr lang="fa-IR" sz="2000" dirty="0">
                <a:solidFill>
                  <a:schemeClr val="tx1"/>
                </a:solidFill>
              </a:rPr>
              <a:t> </a:t>
            </a:r>
            <a:r>
              <a:rPr lang="fa-IR" sz="2000" dirty="0" smtClean="0">
                <a:solidFill>
                  <a:schemeClr val="tx1"/>
                </a:solidFill>
              </a:rPr>
              <a:t>هنر </a:t>
            </a:r>
            <a:r>
              <a:rPr lang="fa-IR" sz="2000" dirty="0">
                <a:solidFill>
                  <a:schemeClr val="tx1"/>
                </a:solidFill>
              </a:rPr>
              <a:t>دست عشایر عرب و بختیاری استان است که معمولا روی دارهای افقی و در برخی مناطق روی دارهای عمودی بافته می‌شود. این نوع گلیم پودهای پشمی زبر و تارهای پنبه‌ای دارد و از نظر تنوع رنگ، رنگ‌های محدودی در آن به کار می‌رود که بیشتر آنها تیره هستند. گلیم افشار خوزستان، معمولا به روش بافت چاک‌دار بافته می‌شود اما برخی از هنرمندان استان آن را به روش بافت متصل جفت‌قلاب می‌بافند. کناره‌پیچی یا شیرازه‌دوزی این گلیم به روش شیرازه لول انجام می‌شود و بافت ریشه‌هایش از نوع گیس‌بافت ضخیم است. در این گلیم که حاشیه‌ای باریک دارد، طرح‌های هندسی (عمدتا لوزی) در قالب نقشه‌ای ساده، روی زمینه‌ای یک‌دست قرار گرفته‌اند.</a:t>
            </a:r>
          </a:p>
          <a:p>
            <a:pPr algn="just" rtl="1" fontAlgn="base">
              <a:lnSpc>
                <a:spcPts val="2700"/>
              </a:lnSpc>
              <a:spcAft>
                <a:spcPts val="1000"/>
              </a:spcAft>
            </a:pPr>
            <a:endParaRPr lang="en-US" sz="2000"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773" y="153346"/>
            <a:ext cx="4274349" cy="2646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9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89</TotalTime>
  <Words>2129</Words>
  <Application>Microsoft Office PowerPoint</Application>
  <PresentationFormat>Custom</PresentationFormat>
  <Paragraphs>64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Vapor Trail</vt:lpstr>
      <vt:lpstr>به نام خدا</vt:lpstr>
      <vt:lpstr>آداب و رسوم</vt:lpstr>
      <vt:lpstr>آداب و رسوم</vt:lpstr>
      <vt:lpstr>زبان و گویش</vt:lpstr>
      <vt:lpstr>نژاد مردم خوزستان</vt:lpstr>
      <vt:lpstr>نژاد مردم خوزستان</vt:lpstr>
      <vt:lpstr>سوغات استان خوزستان</vt:lpstr>
      <vt:lpstr>سوغات استان خوزستان</vt:lpstr>
      <vt:lpstr>سوغات استان خوزستان</vt:lpstr>
      <vt:lpstr>سوغات استان خوزستان</vt:lpstr>
      <vt:lpstr>سوغات استان خوزستان</vt:lpstr>
      <vt:lpstr>سوغات استان خوزستان</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Windows User</dc:creator>
  <cp:lastModifiedBy>Windows User</cp:lastModifiedBy>
  <cp:revision>13</cp:revision>
  <dcterms:created xsi:type="dcterms:W3CDTF">2019-03-26T09:53:42Z</dcterms:created>
  <dcterms:modified xsi:type="dcterms:W3CDTF">2019-04-02T12:36:21Z</dcterms:modified>
</cp:coreProperties>
</file>