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1"/>
  </p:sldMasterIdLst>
  <p:notesMasterIdLst>
    <p:notesMasterId r:id="rId15"/>
  </p:notesMasterIdLst>
  <p:sldIdLst>
    <p:sldId id="256" r:id="rId2"/>
    <p:sldId id="270" r:id="rId3"/>
    <p:sldId id="257" r:id="rId4"/>
    <p:sldId id="258" r:id="rId5"/>
    <p:sldId id="259" r:id="rId6"/>
    <p:sldId id="260" r:id="rId7"/>
    <p:sldId id="263" r:id="rId8"/>
    <p:sldId id="264" r:id="rId9"/>
    <p:sldId id="265" r:id="rId10"/>
    <p:sldId id="266" r:id="rId11"/>
    <p:sldId id="267" r:id="rId12"/>
    <p:sldId id="268" r:id="rId13"/>
    <p:sldId id="269"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4E3EE10-07A7-4EF4-8BA3-C9DD5D810412}">
          <p14:sldIdLst>
            <p14:sldId id="256"/>
            <p14:sldId id="270"/>
            <p14:sldId id="257"/>
            <p14:sldId id="258"/>
            <p14:sldId id="259"/>
            <p14:sldId id="260"/>
            <p14:sldId id="263"/>
            <p14:sldId id="264"/>
            <p14:sldId id="265"/>
            <p14:sldId id="266"/>
            <p14:sldId id="267"/>
            <p14:sldId id="268"/>
            <p14:sldId id="26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hdi" initials="M" lastIdx="2" clrIdx="0">
    <p:extLst>
      <p:ext uri="{19B8F6BF-5375-455C-9EA6-DF929625EA0E}">
        <p15:presenceInfo xmlns:p15="http://schemas.microsoft.com/office/powerpoint/2012/main" userId="Mahdi" providerId="None"/>
      </p:ext>
    </p:extLst>
  </p:cmAuthor>
  <p:cmAuthor id="2" name="Mahdi" initials="M [2]" lastIdx="1" clrIdx="1">
    <p:extLst>
      <p:ext uri="{19B8F6BF-5375-455C-9EA6-DF929625EA0E}">
        <p15:presenceInfo xmlns:p15="http://schemas.microsoft.com/office/powerpoint/2012/main" userId="1730e8eb5250dab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FF0066"/>
    <a:srgbClr val="99FFCC"/>
    <a:srgbClr val="FF99CC"/>
    <a:srgbClr val="29AAA7"/>
    <a:srgbClr val="66FF33"/>
    <a:srgbClr val="90C226"/>
    <a:srgbClr val="DE0005"/>
    <a:srgbClr val="BFBB84"/>
    <a:srgbClr val="A4A6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7" autoAdjust="0"/>
    <p:restoredTop sz="94660"/>
  </p:normalViewPr>
  <p:slideViewPr>
    <p:cSldViewPr snapToGrid="0">
      <p:cViewPr>
        <p:scale>
          <a:sx n="63" d="100"/>
          <a:sy n="63" d="100"/>
        </p:scale>
        <p:origin x="792" y="36"/>
      </p:cViewPr>
      <p:guideLst/>
    </p:cSldViewPr>
  </p:slideViewPr>
  <p:notesTextViewPr>
    <p:cViewPr>
      <p:scale>
        <a:sx n="1" d="1"/>
        <a:sy n="1" d="1"/>
      </p:scale>
      <p:origin x="0" y="0"/>
    </p:cViewPr>
  </p:notesTextViewPr>
  <p:sorterViewPr>
    <p:cViewPr>
      <p:scale>
        <a:sx n="100" d="100"/>
        <a:sy n="100" d="100"/>
      </p:scale>
      <p:origin x="0" y="-5266"/>
    </p:cViewPr>
  </p:sorterViewPr>
  <p:gridSpacing cx="75600" cy="756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7-18T11:55:49.506" idx="1">
    <p:pos x="6480" y="943"/>
    <p:text/>
    <p:extLst>
      <p:ext uri="{C676402C-5697-4E1C-873F-D02D1690AC5C}">
        <p15:threadingInfo xmlns:p15="http://schemas.microsoft.com/office/powerpoint/2012/main" timeZoneBias="-270"/>
      </p:ext>
    </p:extLst>
  </p:cm>
  <p:cm authorId="1" dt="2020-09-20T17:23:20.740" idx="2">
    <p:pos x="10" y="10"/>
    <p:text/>
    <p:extLst>
      <p:ext uri="{C676402C-5697-4E1C-873F-D02D1690AC5C}">
        <p15:threadingInfo xmlns:p15="http://schemas.microsoft.com/office/powerpoint/2012/main" timeZoneBias="-27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fa-I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33DBE9EE-227F-475B-808D-516CC08A17FA}" type="datetimeFigureOut">
              <a:rPr lang="fa-IR" smtClean="0"/>
              <a:t>10/04/1442</a:t>
            </a:fld>
            <a:endParaRPr lang="fa-I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fa-I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D10051A4-0779-45A4-AB35-355836B72F1A}" type="slidenum">
              <a:rPr lang="fa-IR" smtClean="0"/>
              <a:t>‹#›</a:t>
            </a:fld>
            <a:endParaRPr lang="fa-IR"/>
          </a:p>
        </p:txBody>
      </p:sp>
    </p:spTree>
    <p:extLst>
      <p:ext uri="{BB962C8B-B14F-4D97-AF65-F5344CB8AC3E}">
        <p14:creationId xmlns:p14="http://schemas.microsoft.com/office/powerpoint/2010/main" val="1335646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95012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43737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118852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05590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215353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751537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11/25/2020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4207105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95167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89811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21337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11/25/2020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2285698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11/25/2020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870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11/25/2020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85803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11/25/2020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13206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11/25/2020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1202119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02648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11/25/2020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66830473"/>
      </p:ext>
    </p:extLst>
  </p:cSld>
  <p:clrMap bg1="dk1" tx1="lt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Lst>
  <p:txStyles>
    <p:titleStyle>
      <a:lvl1pPr algn="l" defTabSz="457200" rtl="1" eaLnBrk="1" latinLnBrk="0" hangingPunct="1">
        <a:spcBef>
          <a:spcPct val="0"/>
        </a:spcBef>
        <a:buNone/>
        <a:defRPr sz="3600" kern="1200">
          <a:solidFill>
            <a:schemeClr val="accent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2.pn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comments" Target="../comments/comment1.xml"/><Relationship Id="rId5" Type="http://schemas.openxmlformats.org/officeDocument/2006/relationships/image" Target="../media/image3.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99218">
              <a:srgbClr val="FF0066"/>
            </a:gs>
            <a:gs pos="98437">
              <a:srgbClr val="020202"/>
            </a:gs>
            <a:gs pos="96875">
              <a:srgbClr val="040404"/>
            </a:gs>
            <a:gs pos="93750">
              <a:srgbClr val="070707"/>
            </a:gs>
            <a:gs pos="87500">
              <a:srgbClr val="0D0D0D"/>
            </a:gs>
            <a:gs pos="75000">
              <a:srgbClr val="191919"/>
            </a:gs>
            <a:gs pos="50000">
              <a:srgbClr val="313131"/>
            </a:gs>
            <a:gs pos="0">
              <a:schemeClr val="bg1">
                <a:tint val="90000"/>
                <a:lumMod val="110000"/>
              </a:schemeClr>
            </a:gs>
            <a:gs pos="100000">
              <a:schemeClr val="bg1">
                <a:shade val="94000"/>
                <a:lumMod val="9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3503" y="1217181"/>
            <a:ext cx="9743508" cy="2833652"/>
          </a:xfrm>
        </p:spPr>
        <p:txBody>
          <a:bodyPr/>
          <a:lstStyle/>
          <a:p>
            <a:pPr algn="ctr"/>
            <a:r>
              <a:rPr lang="fa-IR" sz="13800" dirty="0" smtClean="0">
                <a:solidFill>
                  <a:srgbClr val="99FFCC"/>
                </a:solidFill>
                <a:effectLst>
                  <a:outerShdw blurRad="38100" dist="38100" dir="2700000" algn="tl">
                    <a:srgbClr val="000000">
                      <a:alpha val="43137"/>
                    </a:srgbClr>
                  </a:outerShdw>
                </a:effectLst>
                <a:latin typeface="IranNastaliq" panose="02020505000000020003" pitchFamily="18" charset="0"/>
                <a:cs typeface="IranNastaliq" panose="02020505000000020003" pitchFamily="18" charset="0"/>
              </a:rPr>
              <a:t>خ</a:t>
            </a:r>
            <a:r>
              <a:rPr lang="fa-IR" sz="13800" dirty="0" smtClean="0">
                <a:solidFill>
                  <a:srgbClr val="0070C0"/>
                </a:solidFill>
                <a:effectLst>
                  <a:outerShdw blurRad="38100" dist="38100" dir="2700000" algn="tl">
                    <a:srgbClr val="000000">
                      <a:alpha val="43137"/>
                    </a:srgbClr>
                  </a:outerShdw>
                </a:effectLst>
                <a:latin typeface="IranNastaliq" panose="02020505000000020003" pitchFamily="18" charset="0"/>
                <a:cs typeface="IranNastaliq" panose="02020505000000020003" pitchFamily="18" charset="0"/>
              </a:rPr>
              <a:t>و</a:t>
            </a:r>
            <a:r>
              <a:rPr lang="fa-IR" sz="13800" dirty="0" smtClean="0">
                <a:solidFill>
                  <a:srgbClr val="FF0066"/>
                </a:solidFill>
                <a:effectLst>
                  <a:outerShdw blurRad="38100" dist="38100" dir="2700000" algn="tl">
                    <a:srgbClr val="000000">
                      <a:alpha val="43137"/>
                    </a:srgbClr>
                  </a:outerShdw>
                </a:effectLst>
                <a:latin typeface="IranNastaliq" panose="02020505000000020003" pitchFamily="18" charset="0"/>
                <a:cs typeface="IranNastaliq" panose="02020505000000020003" pitchFamily="18" charset="0"/>
              </a:rPr>
              <a:t>د </a:t>
            </a:r>
            <a:r>
              <a:rPr lang="fa-IR" sz="13800" dirty="0" smtClean="0">
                <a:solidFill>
                  <a:srgbClr val="7030A0"/>
                </a:solidFill>
                <a:effectLst>
                  <a:outerShdw blurRad="38100" dist="38100" dir="2700000" algn="tl">
                    <a:srgbClr val="000000">
                      <a:alpha val="43137"/>
                    </a:srgbClr>
                  </a:outerShdw>
                </a:effectLst>
                <a:latin typeface="IranNastaliq" panose="02020505000000020003" pitchFamily="18" charset="0"/>
                <a:cs typeface="IranNastaliq" panose="02020505000000020003" pitchFamily="18" charset="0"/>
              </a:rPr>
              <a:t>ر</a:t>
            </a:r>
            <a:r>
              <a:rPr lang="fa-IR" sz="13800" dirty="0" smtClean="0">
                <a:solidFill>
                  <a:srgbClr val="FFC000"/>
                </a:solidFill>
                <a:effectLst>
                  <a:outerShdw blurRad="38100" dist="38100" dir="2700000" algn="tl">
                    <a:srgbClr val="000000">
                      <a:alpha val="43137"/>
                    </a:srgbClr>
                  </a:outerShdw>
                </a:effectLst>
                <a:latin typeface="IranNastaliq" panose="02020505000000020003" pitchFamily="18" charset="0"/>
                <a:cs typeface="IranNastaliq" panose="02020505000000020003" pitchFamily="18" charset="0"/>
              </a:rPr>
              <a:t>و </a:t>
            </a:r>
            <a:r>
              <a:rPr lang="fa-IR" sz="13800" dirty="0" smtClean="0">
                <a:latin typeface="IranNastaliq" panose="02020505000000020003" pitchFamily="18" charset="0"/>
                <a:cs typeface="IranNastaliq" panose="02020505000000020003" pitchFamily="18" charset="0"/>
              </a:rPr>
              <a:t>هااز اول تا آخر</a:t>
            </a:r>
            <a:endParaRPr lang="fa-IR" sz="13800" dirty="0">
              <a:latin typeface="IranNastaliq" panose="02020505000000020003" pitchFamily="18" charset="0"/>
              <a:cs typeface="IranNastaliq" panose="02020505000000020003" pitchFamily="18" charset="0"/>
            </a:endParaRPr>
          </a:p>
        </p:txBody>
      </p:sp>
      <p:sp>
        <p:nvSpPr>
          <p:cNvPr id="3" name="Subtitle 2"/>
          <p:cNvSpPr>
            <a:spLocks noGrp="1"/>
          </p:cNvSpPr>
          <p:nvPr>
            <p:ph type="subTitle" idx="1"/>
          </p:nvPr>
        </p:nvSpPr>
        <p:spPr/>
        <p:txBody>
          <a:bodyPr>
            <a:noAutofit/>
          </a:bodyPr>
          <a:lstStyle/>
          <a:p>
            <a:pPr algn="ctr"/>
            <a:r>
              <a:rPr lang="fa-IR" sz="7200" dirty="0" smtClean="0">
                <a:latin typeface="IranNastaliq" panose="02020505000000020003" pitchFamily="18" charset="0"/>
                <a:cs typeface="IranNastaliq" panose="02020505000000020003" pitchFamily="18" charset="0"/>
              </a:rPr>
              <a:t>کاری از: </a:t>
            </a:r>
            <a:r>
              <a:rPr lang="fa-IR" sz="7200" dirty="0" smtClean="0">
                <a:solidFill>
                  <a:srgbClr val="99FFCC"/>
                </a:solidFill>
                <a:cs typeface="0 Khodkar Bold" panose="00000700000000000000" pitchFamily="2" charset="-78"/>
              </a:rPr>
              <a:t>س</a:t>
            </a:r>
            <a:r>
              <a:rPr lang="fa-IR" sz="7200" dirty="0" smtClean="0">
                <a:solidFill>
                  <a:srgbClr val="0070C0"/>
                </a:solidFill>
                <a:cs typeface="0 Khodkar Bold" panose="00000700000000000000" pitchFamily="2" charset="-78"/>
              </a:rPr>
              <a:t>ر</a:t>
            </a:r>
            <a:r>
              <a:rPr lang="fa-IR" sz="7200" dirty="0" smtClean="0">
                <a:solidFill>
                  <a:srgbClr val="00B050"/>
                </a:solidFill>
                <a:cs typeface="0 Khodkar Bold" panose="00000700000000000000" pitchFamily="2" charset="-78"/>
              </a:rPr>
              <a:t>و</a:t>
            </a:r>
            <a:r>
              <a:rPr lang="fa-IR" sz="7200" dirty="0" smtClean="0">
                <a:solidFill>
                  <a:srgbClr val="7030A0"/>
                </a:solidFill>
                <a:cs typeface="0 Khodkar Bold" panose="00000700000000000000" pitchFamily="2" charset="-78"/>
              </a:rPr>
              <a:t>ش</a:t>
            </a:r>
            <a:r>
              <a:rPr lang="fa-IR" sz="7200" dirty="0" smtClean="0">
                <a:cs typeface="0 Khodkar Bold" panose="00000700000000000000" pitchFamily="2" charset="-78"/>
              </a:rPr>
              <a:t> </a:t>
            </a:r>
            <a:r>
              <a:rPr lang="fa-IR" sz="7200" dirty="0" smtClean="0">
                <a:solidFill>
                  <a:srgbClr val="FF0066"/>
                </a:solidFill>
                <a:cs typeface="0 Khodkar Bold" panose="00000700000000000000" pitchFamily="2" charset="-78"/>
              </a:rPr>
              <a:t>ش</a:t>
            </a:r>
            <a:r>
              <a:rPr lang="fa-IR" sz="7200" dirty="0" smtClean="0">
                <a:solidFill>
                  <a:schemeClr val="accent4"/>
                </a:solidFill>
                <a:cs typeface="0 Khodkar Bold" panose="00000700000000000000" pitchFamily="2" charset="-78"/>
              </a:rPr>
              <a:t>ی</a:t>
            </a:r>
            <a:r>
              <a:rPr lang="fa-IR" sz="7200" dirty="0" smtClean="0">
                <a:solidFill>
                  <a:srgbClr val="DE0005"/>
                </a:solidFill>
                <a:cs typeface="0 Khodkar Bold" panose="00000700000000000000" pitchFamily="2" charset="-78"/>
              </a:rPr>
              <a:t>خ</a:t>
            </a:r>
            <a:r>
              <a:rPr lang="fa-IR" sz="7200" dirty="0" smtClean="0">
                <a:cs typeface="0 Khodkar Bold" panose="00000700000000000000" pitchFamily="2" charset="-78"/>
              </a:rPr>
              <a:t> </a:t>
            </a:r>
            <a:r>
              <a:rPr lang="fa-IR" sz="7200" dirty="0" smtClean="0">
                <a:solidFill>
                  <a:srgbClr val="66FF33"/>
                </a:solidFill>
                <a:cs typeface="0 Khodkar Bold" panose="00000700000000000000" pitchFamily="2" charset="-78"/>
              </a:rPr>
              <a:t>م</a:t>
            </a:r>
            <a:r>
              <a:rPr lang="fa-IR" sz="7200" dirty="0" smtClean="0">
                <a:solidFill>
                  <a:srgbClr val="FF99CC"/>
                </a:solidFill>
                <a:cs typeface="0 Khodkar Bold" panose="00000700000000000000" pitchFamily="2" charset="-78"/>
              </a:rPr>
              <a:t>ح</a:t>
            </a:r>
            <a:r>
              <a:rPr lang="fa-IR" sz="7200" dirty="0" smtClean="0">
                <a:solidFill>
                  <a:srgbClr val="FFFF00"/>
                </a:solidFill>
                <a:cs typeface="0 Khodkar Bold" panose="00000700000000000000" pitchFamily="2" charset="-78"/>
              </a:rPr>
              <a:t>م</a:t>
            </a:r>
            <a:r>
              <a:rPr lang="fa-IR" sz="7200" dirty="0" smtClean="0">
                <a:solidFill>
                  <a:srgbClr val="29AAA7"/>
                </a:solidFill>
                <a:cs typeface="0 Khodkar Bold" panose="00000700000000000000" pitchFamily="2" charset="-78"/>
              </a:rPr>
              <a:t>د</a:t>
            </a:r>
            <a:r>
              <a:rPr lang="fa-IR" sz="7200" dirty="0" smtClean="0">
                <a:solidFill>
                  <a:srgbClr val="FF0066"/>
                </a:solidFill>
                <a:cs typeface="0 Khodkar Bold" panose="00000700000000000000" pitchFamily="2" charset="-78"/>
              </a:rPr>
              <a:t>ی</a:t>
            </a:r>
            <a:endParaRPr lang="fa-IR" sz="7200" dirty="0">
              <a:solidFill>
                <a:srgbClr val="FF0066"/>
              </a:solidFill>
              <a:cs typeface="0 Khodkar Bold" panose="00000700000000000000" pitchFamily="2" charset="-78"/>
            </a:endParaRPr>
          </a:p>
        </p:txBody>
      </p:sp>
    </p:spTree>
    <p:extLst>
      <p:ext uri="{BB962C8B-B14F-4D97-AF65-F5344CB8AC3E}">
        <p14:creationId xmlns:p14="http://schemas.microsoft.com/office/powerpoint/2010/main" val="4107234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9">
        <p15:prstTrans prst="curtains"/>
      </p:transition>
    </mc:Choice>
    <mc:Fallback xmlns="">
      <p:transition spd="slow" advTm="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grpId="0" nodeType="withEffect">
                                  <p:stCondLst>
                                    <p:cond delay="0"/>
                                  </p:stCondLst>
                                  <p:childTnLst>
                                    <p:animMotion origin="layout" path="M 2.08333E-6 2.22222E-6 L 0.06706 0.04004 C 0.08099 0.04907 0.10195 0.05393 0.12396 0.05393 C 0.14896 0.05393 0.16901 0.04907 0.18294 0.04004 L 0.25 2.22222E-6 " pathEditMode="relative" rAng="0" ptsTypes="AAAAA">
                                      <p:cBhvr>
                                        <p:cTn id="6" dur="2000" fill="hold"/>
                                        <p:tgtEl>
                                          <p:spTgt spid="2"/>
                                        </p:tgtEl>
                                        <p:attrNameLst>
                                          <p:attrName>ppt_x</p:attrName>
                                          <p:attrName>ppt_y</p:attrName>
                                        </p:attrNameLst>
                                      </p:cBhvr>
                                      <p:rCtr x="12500" y="2685"/>
                                    </p:animMotion>
                                  </p:childTnLst>
                                </p:cTn>
                              </p:par>
                              <p:par>
                                <p:cTn id="7" presetID="2" presetClass="entr" presetSubtype="4"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 calcmode="lin" valueType="num">
                                      <p:cBhvr additive="base">
                                        <p:cTn id="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9000">
              <a:srgbClr val="111111"/>
            </a:gs>
            <a:gs pos="0">
              <a:schemeClr val="bg1">
                <a:tint val="90000"/>
                <a:lumMod val="110000"/>
              </a:schemeClr>
            </a:gs>
            <a:gs pos="100000">
              <a:schemeClr val="bg1">
                <a:shade val="94000"/>
                <a:lumMod val="9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06085" y="1606684"/>
            <a:ext cx="1751542" cy="695325"/>
          </a:xfrm>
        </p:spPr>
        <p:txBody>
          <a:bodyPr/>
          <a:lstStyle/>
          <a:p>
            <a:pPr algn="ctr"/>
            <a:r>
              <a:rPr lang="fa-IR" dirty="0"/>
              <a:t>6</a:t>
            </a:r>
            <a:r>
              <a:rPr lang="fa-IR" dirty="0" smtClean="0"/>
              <a:t>-لندرور</a:t>
            </a:r>
            <a:endParaRPr lang="fa-IR" dirty="0"/>
          </a:p>
        </p:txBody>
      </p:sp>
      <p:sp>
        <p:nvSpPr>
          <p:cNvPr id="8" name="Rectangle 7"/>
          <p:cNvSpPr/>
          <p:nvPr/>
        </p:nvSpPr>
        <p:spPr>
          <a:xfrm>
            <a:off x="-61914" y="2357439"/>
            <a:ext cx="5815013" cy="3416320"/>
          </a:xfrm>
          <a:prstGeom prst="rect">
            <a:avLst/>
          </a:prstGeom>
        </p:spPr>
        <p:txBody>
          <a:bodyPr wrap="square">
            <a:spAutoFit/>
          </a:bodyPr>
          <a:lstStyle/>
          <a:p>
            <a:pPr algn="ctr"/>
            <a:r>
              <a:rPr lang="fa-IR" b="1" dirty="0"/>
              <a:t>۶- لندرور</a:t>
            </a:r>
            <a:endParaRPr lang="fa-IR" dirty="0"/>
          </a:p>
          <a:p>
            <a:pPr algn="ctr"/>
            <a:r>
              <a:rPr lang="fa-IR" dirty="0"/>
              <a:t>سال تاسیس: ۱۸۹۶</a:t>
            </a:r>
          </a:p>
          <a:p>
            <a:pPr algn="ctr"/>
            <a:r>
              <a:rPr lang="fa-IR" dirty="0"/>
              <a:t>پایه‌گذاران: سامنر و خاندان اسپوریر (</a:t>
            </a:r>
            <a:r>
              <a:rPr lang="en-US" dirty="0"/>
              <a:t>Sumner and </a:t>
            </a:r>
            <a:r>
              <a:rPr lang="en-US" dirty="0" err="1"/>
              <a:t>Spurrier</a:t>
            </a:r>
            <a:r>
              <a:rPr lang="en-US" dirty="0"/>
              <a:t>)</a:t>
            </a:r>
          </a:p>
          <a:p>
            <a:pPr algn="ctr"/>
            <a:r>
              <a:rPr lang="fa-IR" dirty="0"/>
              <a:t>کشور: انگلیس</a:t>
            </a:r>
          </a:p>
          <a:p>
            <a:pPr algn="ctr"/>
            <a:r>
              <a:rPr lang="fa-IR" dirty="0"/>
              <a:t>این کمپانی در سال ۱۸۹۶ زیر نام لنکاشایر (</a:t>
            </a:r>
            <a:r>
              <a:rPr lang="en-US" dirty="0"/>
              <a:t>Lancashire Steam Motor) </a:t>
            </a:r>
            <a:r>
              <a:rPr lang="fa-IR" dirty="0"/>
              <a:t>در انگلیس شروع به کار کرد و تاکنون بارها اسم این برند تغییر کرده است. این شرکت در سال ۱۹۰۷ با نام لیلند موتورز (</a:t>
            </a:r>
            <a:r>
              <a:rPr lang="en-US" dirty="0"/>
              <a:t>Leyland) </a:t>
            </a:r>
            <a:r>
              <a:rPr lang="fa-IR" dirty="0"/>
              <a:t>فعالیت می‌کرد.</a:t>
            </a:r>
          </a:p>
          <a:p>
            <a:pPr algn="ctr"/>
            <a:r>
              <a:rPr lang="fa-IR" dirty="0"/>
              <a:t>لیلند موتورز در سال ۱۹۶۸ عنوان خود را به بریتیش لیلند موتور تغییر داد زیرا با کمپانی بریتیش موتور کار می‌کرد. سپس در سال ۱۹۷۵ به شرکتی دولتی تبدیل شد و دوباره در سال ۱۹۸۶ به روور گروپ (</a:t>
            </a:r>
            <a:r>
              <a:rPr lang="en-US" dirty="0"/>
              <a:t>Rover Group) </a:t>
            </a:r>
            <a:r>
              <a:rPr lang="fa-IR" dirty="0"/>
              <a:t>تغییر نام داد.</a:t>
            </a:r>
            <a:endParaRPr lang="fa-IR" dirty="0">
              <a:effectLst/>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7573" y="3726606"/>
            <a:ext cx="2206429" cy="12856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4270" y="1890193"/>
            <a:ext cx="2206429" cy="1646203"/>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2869" y="5133723"/>
            <a:ext cx="2206429" cy="16282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Rectangle 13"/>
          <p:cNvSpPr/>
          <p:nvPr/>
        </p:nvSpPr>
        <p:spPr>
          <a:xfrm flipH="1">
            <a:off x="9850288" y="3342324"/>
            <a:ext cx="1476375" cy="1446550"/>
          </a:xfrm>
          <a:prstGeom prst="rect">
            <a:avLst/>
          </a:prstGeom>
          <a:noFill/>
        </p:spPr>
        <p:txBody>
          <a:bodyPr wrap="square" lIns="91440" tIns="45720" rIns="91440" bIns="45720">
            <a:spAutoFit/>
          </a:bodyPr>
          <a:lstStyle/>
          <a:p>
            <a:pPr algn="ctr"/>
            <a:r>
              <a:rPr lang="fa-IR"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cs typeface="0 Kamran" panose="00000400000000000000" pitchFamily="2" charset="-78"/>
              </a:rPr>
              <a:t>چند لندرور در ایرن</a:t>
            </a:r>
            <a:endPar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cs typeface="0 Kamran" panose="00000400000000000000" pitchFamily="2" charset="-78"/>
            </a:endParaRPr>
          </a:p>
        </p:txBody>
      </p:sp>
      <p:sp>
        <p:nvSpPr>
          <p:cNvPr id="17" name="Isosceles Triangle 16"/>
          <p:cNvSpPr/>
          <p:nvPr/>
        </p:nvSpPr>
        <p:spPr>
          <a:xfrm rot="16200000">
            <a:off x="9214248" y="3767205"/>
            <a:ext cx="766888" cy="59678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35" name="Picture 34"/>
          <p:cNvPicPr>
            <a:picLocks noChangeAspect="1"/>
          </p:cNvPicPr>
          <p:nvPr/>
        </p:nvPicPr>
        <p:blipFill>
          <a:blip r:embed="rId5"/>
          <a:stretch>
            <a:fillRect/>
          </a:stretch>
        </p:blipFill>
        <p:spPr>
          <a:xfrm>
            <a:off x="119062" y="855930"/>
            <a:ext cx="2048935" cy="15015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p:cNvPicPr>
            <a:picLocks noChangeAspect="1"/>
          </p:cNvPicPr>
          <p:nvPr/>
        </p:nvPicPr>
        <p:blipFill>
          <a:blip r:embed="rId6"/>
          <a:stretch>
            <a:fillRect/>
          </a:stretch>
        </p:blipFill>
        <p:spPr>
          <a:xfrm>
            <a:off x="7286695" y="-24970"/>
            <a:ext cx="1987307" cy="1793720"/>
          </a:xfrm>
          <a:prstGeom prst="roundRect">
            <a:avLst>
              <a:gd name="adj" fmla="val 43641"/>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77788514"/>
      </p:ext>
    </p:extLst>
  </p:cSld>
  <p:clrMapOvr>
    <a:masterClrMapping/>
  </p:clrMapOvr>
  <mc:AlternateContent xmlns:mc="http://schemas.openxmlformats.org/markup-compatibility/2006" xmlns:p14="http://schemas.microsoft.com/office/powerpoint/2010/main">
    <mc:Choice Requires="p14">
      <p:transition spd="slow" p14:dur="3000">
        <p14:shred pattern="recta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80">
                                          <p:stCondLst>
                                            <p:cond delay="0"/>
                                          </p:stCondLst>
                                        </p:cTn>
                                        <p:tgtEl>
                                          <p:spTgt spid="35"/>
                                        </p:tgtEl>
                                      </p:cBhvr>
                                    </p:animEffect>
                                    <p:anim calcmode="lin" valueType="num">
                                      <p:cBhvr>
                                        <p:cTn id="8"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3" dur="26">
                                          <p:stCondLst>
                                            <p:cond delay="650"/>
                                          </p:stCondLst>
                                        </p:cTn>
                                        <p:tgtEl>
                                          <p:spTgt spid="35"/>
                                        </p:tgtEl>
                                      </p:cBhvr>
                                      <p:to x="100000" y="60000"/>
                                    </p:animScale>
                                    <p:animScale>
                                      <p:cBhvr>
                                        <p:cTn id="14" dur="166" decel="50000">
                                          <p:stCondLst>
                                            <p:cond delay="676"/>
                                          </p:stCondLst>
                                        </p:cTn>
                                        <p:tgtEl>
                                          <p:spTgt spid="35"/>
                                        </p:tgtEl>
                                      </p:cBhvr>
                                      <p:to x="100000" y="100000"/>
                                    </p:animScale>
                                    <p:animScale>
                                      <p:cBhvr>
                                        <p:cTn id="15" dur="26">
                                          <p:stCondLst>
                                            <p:cond delay="1312"/>
                                          </p:stCondLst>
                                        </p:cTn>
                                        <p:tgtEl>
                                          <p:spTgt spid="35"/>
                                        </p:tgtEl>
                                      </p:cBhvr>
                                      <p:to x="100000" y="80000"/>
                                    </p:animScale>
                                    <p:animScale>
                                      <p:cBhvr>
                                        <p:cTn id="16" dur="166" decel="50000">
                                          <p:stCondLst>
                                            <p:cond delay="1338"/>
                                          </p:stCondLst>
                                        </p:cTn>
                                        <p:tgtEl>
                                          <p:spTgt spid="35"/>
                                        </p:tgtEl>
                                      </p:cBhvr>
                                      <p:to x="100000" y="100000"/>
                                    </p:animScale>
                                    <p:animScale>
                                      <p:cBhvr>
                                        <p:cTn id="17" dur="26">
                                          <p:stCondLst>
                                            <p:cond delay="1642"/>
                                          </p:stCondLst>
                                        </p:cTn>
                                        <p:tgtEl>
                                          <p:spTgt spid="35"/>
                                        </p:tgtEl>
                                      </p:cBhvr>
                                      <p:to x="100000" y="90000"/>
                                    </p:animScale>
                                    <p:animScale>
                                      <p:cBhvr>
                                        <p:cTn id="18" dur="166" decel="50000">
                                          <p:stCondLst>
                                            <p:cond delay="1668"/>
                                          </p:stCondLst>
                                        </p:cTn>
                                        <p:tgtEl>
                                          <p:spTgt spid="35"/>
                                        </p:tgtEl>
                                      </p:cBhvr>
                                      <p:to x="100000" y="100000"/>
                                    </p:animScale>
                                    <p:animScale>
                                      <p:cBhvr>
                                        <p:cTn id="19" dur="26">
                                          <p:stCondLst>
                                            <p:cond delay="1808"/>
                                          </p:stCondLst>
                                        </p:cTn>
                                        <p:tgtEl>
                                          <p:spTgt spid="35"/>
                                        </p:tgtEl>
                                      </p:cBhvr>
                                      <p:to x="100000" y="95000"/>
                                    </p:animScale>
                                    <p:animScale>
                                      <p:cBhvr>
                                        <p:cTn id="20" dur="166" decel="50000">
                                          <p:stCondLst>
                                            <p:cond delay="1834"/>
                                          </p:stCondLst>
                                        </p:cTn>
                                        <p:tgtEl>
                                          <p:spTgt spid="3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80">
                                          <p:stCondLst>
                                            <p:cond delay="0"/>
                                          </p:stCondLst>
                                        </p:cTn>
                                        <p:tgtEl>
                                          <p:spTgt spid="18"/>
                                        </p:tgtEl>
                                      </p:cBhvr>
                                    </p:animEffect>
                                    <p:anim calcmode="lin" valueType="num">
                                      <p:cBhvr>
                                        <p:cTn id="2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9" dur="26">
                                          <p:stCondLst>
                                            <p:cond delay="650"/>
                                          </p:stCondLst>
                                        </p:cTn>
                                        <p:tgtEl>
                                          <p:spTgt spid="18"/>
                                        </p:tgtEl>
                                      </p:cBhvr>
                                      <p:to x="100000" y="60000"/>
                                    </p:animScale>
                                    <p:animScale>
                                      <p:cBhvr>
                                        <p:cTn id="30" dur="166" decel="50000">
                                          <p:stCondLst>
                                            <p:cond delay="676"/>
                                          </p:stCondLst>
                                        </p:cTn>
                                        <p:tgtEl>
                                          <p:spTgt spid="18"/>
                                        </p:tgtEl>
                                      </p:cBhvr>
                                      <p:to x="100000" y="100000"/>
                                    </p:animScale>
                                    <p:animScale>
                                      <p:cBhvr>
                                        <p:cTn id="31" dur="26">
                                          <p:stCondLst>
                                            <p:cond delay="1312"/>
                                          </p:stCondLst>
                                        </p:cTn>
                                        <p:tgtEl>
                                          <p:spTgt spid="18"/>
                                        </p:tgtEl>
                                      </p:cBhvr>
                                      <p:to x="100000" y="80000"/>
                                    </p:animScale>
                                    <p:animScale>
                                      <p:cBhvr>
                                        <p:cTn id="32" dur="166" decel="50000">
                                          <p:stCondLst>
                                            <p:cond delay="1338"/>
                                          </p:stCondLst>
                                        </p:cTn>
                                        <p:tgtEl>
                                          <p:spTgt spid="18"/>
                                        </p:tgtEl>
                                      </p:cBhvr>
                                      <p:to x="100000" y="100000"/>
                                    </p:animScale>
                                    <p:animScale>
                                      <p:cBhvr>
                                        <p:cTn id="33" dur="26">
                                          <p:stCondLst>
                                            <p:cond delay="1642"/>
                                          </p:stCondLst>
                                        </p:cTn>
                                        <p:tgtEl>
                                          <p:spTgt spid="18"/>
                                        </p:tgtEl>
                                      </p:cBhvr>
                                      <p:to x="100000" y="90000"/>
                                    </p:animScale>
                                    <p:animScale>
                                      <p:cBhvr>
                                        <p:cTn id="34" dur="166" decel="50000">
                                          <p:stCondLst>
                                            <p:cond delay="1668"/>
                                          </p:stCondLst>
                                        </p:cTn>
                                        <p:tgtEl>
                                          <p:spTgt spid="18"/>
                                        </p:tgtEl>
                                      </p:cBhvr>
                                      <p:to x="100000" y="100000"/>
                                    </p:animScale>
                                    <p:animScale>
                                      <p:cBhvr>
                                        <p:cTn id="35" dur="26">
                                          <p:stCondLst>
                                            <p:cond delay="1808"/>
                                          </p:stCondLst>
                                        </p:cTn>
                                        <p:tgtEl>
                                          <p:spTgt spid="18"/>
                                        </p:tgtEl>
                                      </p:cBhvr>
                                      <p:to x="100000" y="95000"/>
                                    </p:animScale>
                                    <p:animScale>
                                      <p:cBhvr>
                                        <p:cTn id="36"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9000">
              <a:srgbClr val="111111"/>
            </a:gs>
            <a:gs pos="0">
              <a:schemeClr val="bg1">
                <a:tint val="90000"/>
                <a:lumMod val="110000"/>
              </a:schemeClr>
            </a:gs>
            <a:gs pos="100000">
              <a:schemeClr val="bg1">
                <a:shade val="94000"/>
                <a:lumMod val="9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44230" y="1816936"/>
            <a:ext cx="1252055" cy="792908"/>
          </a:xfrm>
        </p:spPr>
        <p:txBody>
          <a:bodyPr/>
          <a:lstStyle/>
          <a:p>
            <a:r>
              <a:rPr lang="fa-IR" dirty="0" smtClean="0"/>
              <a:t>7-رنو</a:t>
            </a:r>
            <a:endParaRPr lang="fa-IR" dirty="0"/>
          </a:p>
        </p:txBody>
      </p:sp>
      <p:sp>
        <p:nvSpPr>
          <p:cNvPr id="4" name="Rectangle 3"/>
          <p:cNvSpPr/>
          <p:nvPr/>
        </p:nvSpPr>
        <p:spPr>
          <a:xfrm>
            <a:off x="-136583" y="2631644"/>
            <a:ext cx="7413683" cy="3970318"/>
          </a:xfrm>
          <a:prstGeom prst="rect">
            <a:avLst/>
          </a:prstGeom>
        </p:spPr>
        <p:txBody>
          <a:bodyPr wrap="square">
            <a:spAutoFit/>
          </a:bodyPr>
          <a:lstStyle/>
          <a:p>
            <a:pPr algn="ctr"/>
            <a:r>
              <a:rPr lang="fa-IR" b="1" dirty="0">
                <a:solidFill>
                  <a:srgbClr val="000000"/>
                </a:solidFill>
                <a:latin typeface="IRAN"/>
              </a:rPr>
              <a:t>۷- رنو</a:t>
            </a:r>
            <a:endParaRPr lang="fa-IR" dirty="0">
              <a:solidFill>
                <a:srgbClr val="FF0000"/>
              </a:solidFill>
              <a:latin typeface="IRAN"/>
            </a:endParaRPr>
          </a:p>
          <a:p>
            <a:pPr algn="ctr"/>
            <a:r>
              <a:rPr lang="fa-IR" dirty="0">
                <a:solidFill>
                  <a:srgbClr val="FF0000"/>
                </a:solidFill>
                <a:latin typeface="IRAN"/>
              </a:rPr>
              <a:t>سال تاسیس: ۱۸۹۹</a:t>
            </a:r>
          </a:p>
          <a:p>
            <a:pPr algn="ctr"/>
            <a:r>
              <a:rPr lang="fa-IR" dirty="0">
                <a:solidFill>
                  <a:srgbClr val="FF0000"/>
                </a:solidFill>
                <a:latin typeface="IRAN"/>
              </a:rPr>
              <a:t>پایه‌گذاران: لوییس رنو، مارسل رنو، فرناند رنو</a:t>
            </a:r>
          </a:p>
          <a:p>
            <a:pPr algn="ctr"/>
            <a:r>
              <a:rPr lang="fa-IR" dirty="0">
                <a:solidFill>
                  <a:srgbClr val="FF0000"/>
                </a:solidFill>
                <a:latin typeface="IRAN"/>
              </a:rPr>
              <a:t>کشور: فرانسه</a:t>
            </a:r>
          </a:p>
          <a:p>
            <a:pPr algn="ctr"/>
            <a:r>
              <a:rPr lang="fa-IR" dirty="0" smtClean="0">
                <a:solidFill>
                  <a:srgbClr val="FF0000"/>
                </a:solidFill>
                <a:latin typeface="IRAN"/>
              </a:rPr>
              <a:t>این شرکت با نام «</a:t>
            </a:r>
            <a:r>
              <a:rPr lang="en-US" dirty="0" err="1" smtClean="0">
                <a:solidFill>
                  <a:srgbClr val="FF0000"/>
                </a:solidFill>
                <a:latin typeface="IRAN"/>
              </a:rPr>
              <a:t>Société</a:t>
            </a:r>
            <a:r>
              <a:rPr lang="en-US" dirty="0" smtClean="0">
                <a:solidFill>
                  <a:srgbClr val="FF0000"/>
                </a:solidFill>
                <a:latin typeface="IRAN"/>
              </a:rPr>
              <a:t> Renault Frères» </a:t>
            </a:r>
            <a:r>
              <a:rPr lang="fa-IR" dirty="0" smtClean="0">
                <a:solidFill>
                  <a:srgbClr val="FF0000"/>
                </a:solidFill>
                <a:latin typeface="IRAN"/>
              </a:rPr>
              <a:t>آغاز به کار کرد و برادران لوییس</a:t>
            </a:r>
            <a:r>
              <a:rPr lang="fa-IR" dirty="0">
                <a:solidFill>
                  <a:srgbClr val="FF0000"/>
                </a:solidFill>
                <a:latin typeface="IRAN"/>
              </a:rPr>
              <a:t>، مارسل و فرناند رنو آن را تاسیس کردند</a:t>
            </a:r>
            <a:r>
              <a:rPr lang="fa-IR" dirty="0" smtClean="0">
                <a:solidFill>
                  <a:srgbClr val="FF0000"/>
                </a:solidFill>
                <a:latin typeface="IRAN"/>
              </a:rPr>
              <a:t>. </a:t>
            </a:r>
            <a:r>
              <a:rPr lang="fa-IR" dirty="0">
                <a:solidFill>
                  <a:srgbClr val="FF0000"/>
                </a:solidFill>
                <a:latin typeface="IRAN"/>
              </a:rPr>
              <a:t>لوییس مهندس بود و پیش از تاسیس کمپانی چند نمونه اولیه طراحی کرده بود و ۲ برادر دیگر نیز به امور تجاری می‌پرداختند. لوییس در سال ۱۸۹۸ توانست اولین اتومبیلش را به یک دوست خانوادگی بفروشد.</a:t>
            </a:r>
          </a:p>
          <a:p>
            <a:pPr algn="ctr"/>
            <a:r>
              <a:rPr lang="fa-IR" dirty="0">
                <a:solidFill>
                  <a:srgbClr val="FF0000"/>
                </a:solidFill>
                <a:latin typeface="IRAN"/>
              </a:rPr>
              <a:t>رنو موتور ماشین‌ها را به صورت مستقل در سال ۱۹۰۳ تولید کرد و بعد کامیون، اتوبوس و دیگر وسایل باری را قبل از جنگ ساخت. این شرکت در جنگ جهانی اول نیز موتور هواپیماهای نظامی و مهمات و سپس ماشین‌های کشاورزی و صنعتی ساخت. آنها در طول ساخت این وسایل همچنان به تولید خودرو نیز مشغول بودند.</a:t>
            </a:r>
            <a:endParaRPr lang="fa-IR" b="0" i="0" dirty="0">
              <a:solidFill>
                <a:srgbClr val="FF0000"/>
              </a:solidFill>
              <a:effectLst/>
              <a:latin typeface="IRAN"/>
            </a:endParaRPr>
          </a:p>
        </p:txBody>
      </p:sp>
      <p:pic>
        <p:nvPicPr>
          <p:cNvPr id="1026" name="Picture 2" descr="خودروهای رنو موجود در بازار ایران"/>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0981" y="1719943"/>
            <a:ext cx="2740085" cy="18234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7089086" y="3412857"/>
            <a:ext cx="2781980" cy="1515106"/>
          </a:xfrm>
          <a:prstGeom prst="rect">
            <a:avLst/>
          </a:prstGeom>
          <a:ln>
            <a:noFill/>
          </a:ln>
          <a:effectLst>
            <a:softEdge rad="112500"/>
          </a:effectLst>
        </p:spPr>
      </p:pic>
      <p:pic>
        <p:nvPicPr>
          <p:cNvPr id="7" name="Picture 6"/>
          <p:cNvPicPr>
            <a:picLocks noChangeAspect="1"/>
          </p:cNvPicPr>
          <p:nvPr/>
        </p:nvPicPr>
        <p:blipFill>
          <a:blip r:embed="rId4"/>
          <a:stretch>
            <a:fillRect/>
          </a:stretch>
        </p:blipFill>
        <p:spPr>
          <a:xfrm>
            <a:off x="7234198" y="4927963"/>
            <a:ext cx="2576552" cy="1840394"/>
          </a:xfrm>
          <a:prstGeom prst="rect">
            <a:avLst/>
          </a:prstGeom>
          <a:ln>
            <a:noFill/>
          </a:ln>
          <a:effectLst>
            <a:softEdge rad="112500"/>
          </a:effectLst>
        </p:spPr>
      </p:pic>
      <p:pic>
        <p:nvPicPr>
          <p:cNvPr id="8" name="Picture 7"/>
          <p:cNvPicPr>
            <a:picLocks noChangeAspect="1"/>
          </p:cNvPicPr>
          <p:nvPr/>
        </p:nvPicPr>
        <p:blipFill>
          <a:blip r:embed="rId5"/>
          <a:stretch>
            <a:fillRect/>
          </a:stretch>
        </p:blipFill>
        <p:spPr>
          <a:xfrm>
            <a:off x="7292365" y="0"/>
            <a:ext cx="2417316" cy="1812987"/>
          </a:xfrm>
          <a:prstGeom prst="rect">
            <a:avLst/>
          </a:prstGeom>
          <a:ln>
            <a:noFill/>
          </a:ln>
          <a:effectLst>
            <a:softEdge rad="112500"/>
          </a:effectLst>
        </p:spPr>
      </p:pic>
      <p:pic>
        <p:nvPicPr>
          <p:cNvPr id="12" name="Picture 11"/>
          <p:cNvPicPr>
            <a:picLocks noChangeAspect="1"/>
          </p:cNvPicPr>
          <p:nvPr/>
        </p:nvPicPr>
        <p:blipFill>
          <a:blip r:embed="rId6"/>
          <a:stretch>
            <a:fillRect/>
          </a:stretch>
        </p:blipFill>
        <p:spPr>
          <a:xfrm>
            <a:off x="137233" y="1279269"/>
            <a:ext cx="1813818" cy="13305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8"/>
          <p:cNvSpPr/>
          <p:nvPr/>
        </p:nvSpPr>
        <p:spPr>
          <a:xfrm>
            <a:off x="9594711" y="3126911"/>
            <a:ext cx="2912079" cy="523220"/>
          </a:xfrm>
          <a:prstGeom prst="rect">
            <a:avLst/>
          </a:prstGeom>
          <a:noFill/>
        </p:spPr>
        <p:txBody>
          <a:bodyPr wrap="square" lIns="91440" tIns="45720" rIns="91440" bIns="45720">
            <a:spAutoFit/>
          </a:bodyPr>
          <a:lstStyle/>
          <a:p>
            <a:pPr algn="ctr"/>
            <a:r>
              <a:rPr lang="fa-IR" sz="2800" dirty="0" smtClean="0">
                <a:ln w="0"/>
                <a:gradFill>
                  <a:gsLst>
                    <a:gs pos="21000">
                      <a:srgbClr val="53575C"/>
                    </a:gs>
                    <a:gs pos="88000">
                      <a:srgbClr val="C5C7CA"/>
                    </a:gs>
                  </a:gsLst>
                  <a:lin ang="5400000"/>
                </a:gradFill>
              </a:rPr>
              <a:t>چند رنو در یران</a:t>
            </a:r>
            <a:endParaRPr lang="en-US" sz="2800" b="0" cap="none" spc="0" dirty="0">
              <a:ln w="0"/>
              <a:gradFill>
                <a:gsLst>
                  <a:gs pos="21000">
                    <a:srgbClr val="53575C"/>
                  </a:gs>
                  <a:gs pos="88000">
                    <a:srgbClr val="C5C7CA"/>
                  </a:gs>
                </a:gsLst>
                <a:lin ang="5400000"/>
              </a:gradFill>
              <a:effectLst/>
            </a:endParaRPr>
          </a:p>
        </p:txBody>
      </p:sp>
    </p:spTree>
    <p:extLst>
      <p:ext uri="{BB962C8B-B14F-4D97-AF65-F5344CB8AC3E}">
        <p14:creationId xmlns:p14="http://schemas.microsoft.com/office/powerpoint/2010/main" val="3729305256"/>
      </p:ext>
    </p:extLst>
  </p:cSld>
  <p:clrMapOvr>
    <a:masterClrMapping/>
  </p:clrMapOvr>
  <mc:AlternateContent xmlns:mc="http://schemas.openxmlformats.org/markup-compatibility/2006" xmlns:p14="http://schemas.microsoft.com/office/powerpoint/2010/main">
    <mc:Choice Requires="p14">
      <p:transition spd="slow" p14:dur="5000">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9000">
              <a:srgbClr val="111111"/>
            </a:gs>
            <a:gs pos="0">
              <a:schemeClr val="bg1">
                <a:tint val="90000"/>
                <a:lumMod val="110000"/>
              </a:schemeClr>
            </a:gs>
            <a:gs pos="100000">
              <a:schemeClr val="bg1">
                <a:shade val="94000"/>
                <a:lumMod val="9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63346" y="2433638"/>
            <a:ext cx="1551516" cy="723900"/>
          </a:xfrm>
        </p:spPr>
        <p:txBody>
          <a:bodyPr/>
          <a:lstStyle/>
          <a:p>
            <a:r>
              <a:rPr lang="fa-IR" dirty="0" smtClean="0"/>
              <a:t>8-فیات</a:t>
            </a:r>
            <a:endParaRPr lang="fa-IR" dirty="0"/>
          </a:p>
        </p:txBody>
      </p:sp>
      <p:sp>
        <p:nvSpPr>
          <p:cNvPr id="3" name="Content Placeholder 2"/>
          <p:cNvSpPr>
            <a:spLocks noGrp="1"/>
          </p:cNvSpPr>
          <p:nvPr>
            <p:ph idx="1"/>
          </p:nvPr>
        </p:nvSpPr>
        <p:spPr>
          <a:xfrm>
            <a:off x="0" y="3157538"/>
            <a:ext cx="7277100" cy="3490912"/>
          </a:xfrm>
        </p:spPr>
        <p:txBody>
          <a:bodyPr>
            <a:normAutofit/>
          </a:bodyPr>
          <a:lstStyle/>
          <a:p>
            <a:r>
              <a:rPr lang="fa-IR" b="1" dirty="0"/>
              <a:t>۸- فیات</a:t>
            </a:r>
            <a:endParaRPr lang="fa-IR" dirty="0"/>
          </a:p>
          <a:p>
            <a:r>
              <a:rPr lang="fa-IR" dirty="0"/>
              <a:t>سال تاسیس: ۱۸۹۹</a:t>
            </a:r>
          </a:p>
          <a:p>
            <a:r>
              <a:rPr lang="fa-IR" dirty="0"/>
              <a:t>پایه‌گذار: جووانی آنیلی (</a:t>
            </a:r>
            <a:r>
              <a:rPr lang="en-US" dirty="0"/>
              <a:t>Giovanni </a:t>
            </a:r>
            <a:r>
              <a:rPr lang="en-US" dirty="0" err="1"/>
              <a:t>Agnelli</a:t>
            </a:r>
            <a:r>
              <a:rPr lang="en-US" dirty="0"/>
              <a:t>)</a:t>
            </a:r>
          </a:p>
          <a:p>
            <a:r>
              <a:rPr lang="fa-IR" dirty="0"/>
              <a:t>کشور: ایتالیا</a:t>
            </a:r>
          </a:p>
          <a:p>
            <a:r>
              <a:rPr lang="fa-IR" dirty="0"/>
              <a:t>نام کامل این شرکت «</a:t>
            </a:r>
            <a:r>
              <a:rPr lang="en-US" dirty="0" err="1"/>
              <a:t>Fabbrica</a:t>
            </a:r>
            <a:r>
              <a:rPr lang="en-US" dirty="0"/>
              <a:t> </a:t>
            </a:r>
            <a:r>
              <a:rPr lang="en-US" dirty="0" err="1"/>
              <a:t>Italiana</a:t>
            </a:r>
            <a:r>
              <a:rPr lang="en-US" dirty="0"/>
              <a:t> </a:t>
            </a:r>
            <a:r>
              <a:rPr lang="en-US" dirty="0" err="1"/>
              <a:t>Automobili</a:t>
            </a:r>
            <a:r>
              <a:rPr lang="en-US" dirty="0"/>
              <a:t> Torino» </a:t>
            </a:r>
            <a:r>
              <a:rPr lang="fa-IR" dirty="0"/>
              <a:t>است. نخستین خودرو شرکت فیات در سال ۱۸۹۹ یعنی همان سالی که کارخانه تاسیس شد به بازار آمد. ماشین‌های درون‌شهری و سوپرمینی از خودروهای محبوب شرکت فیات هستند. این شرکت در سال ۱۹۷۰ خودروهای الکتریکی ساخت. فیات در کنار اتومبیل در ساخت سلاح نیز فعال بوده است.</a:t>
            </a:r>
          </a:p>
        </p:txBody>
      </p:sp>
      <p:pic>
        <p:nvPicPr>
          <p:cNvPr id="4" name="Picture 3"/>
          <p:cNvPicPr>
            <a:picLocks noChangeAspect="1"/>
          </p:cNvPicPr>
          <p:nvPr/>
        </p:nvPicPr>
        <p:blipFill>
          <a:blip r:embed="rId2"/>
          <a:stretch>
            <a:fillRect/>
          </a:stretch>
        </p:blipFill>
        <p:spPr>
          <a:xfrm>
            <a:off x="401108" y="1755631"/>
            <a:ext cx="2662238" cy="16477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0" name="Picture 2" descr="عکس/ اولین فیات 500 با پلاک ملی"/>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7100" y="3157538"/>
            <a:ext cx="2926556" cy="30331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4"/>
          <a:stretch>
            <a:fillRect/>
          </a:stretch>
        </p:blipFill>
        <p:spPr>
          <a:xfrm>
            <a:off x="7277100" y="1414463"/>
            <a:ext cx="2899527" cy="1928186"/>
          </a:xfrm>
          <a:prstGeom prst="rect">
            <a:avLst/>
          </a:prstGeom>
          <a:ln>
            <a:noFill/>
          </a:ln>
          <a:effectLst>
            <a:softEdge rad="112500"/>
          </a:effectLst>
        </p:spPr>
      </p:pic>
      <p:pic>
        <p:nvPicPr>
          <p:cNvPr id="18" name="Picture 8" descr="هفت صبح | فیات ۵۰۰؛ تخم مرغ جذاب پولدارها"/>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6686" y="1414463"/>
            <a:ext cx="3026647" cy="18934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Rectangle 13"/>
          <p:cNvSpPr/>
          <p:nvPr/>
        </p:nvSpPr>
        <p:spPr>
          <a:xfrm>
            <a:off x="4719484" y="491133"/>
            <a:ext cx="5214889" cy="923330"/>
          </a:xfrm>
          <a:prstGeom prst="rect">
            <a:avLst/>
          </a:prstGeom>
          <a:noFill/>
        </p:spPr>
        <p:txBody>
          <a:bodyPr wrap="none" lIns="91440" tIns="45720" rIns="91440" bIns="45720">
            <a:spAutoFit/>
          </a:bodyPr>
          <a:lstStyle/>
          <a:p>
            <a:pPr algn="ctr"/>
            <a:r>
              <a:rPr lang="fa-IR"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cs typeface="0 Kamran" panose="00000400000000000000" pitchFamily="2" charset="-78"/>
              </a:rPr>
              <a:t>چند خوشتیپ ایتالیایی در ایران</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cs typeface="0 Kamran" panose="00000400000000000000" pitchFamily="2" charset="-78"/>
            </a:endParaRPr>
          </a:p>
        </p:txBody>
      </p:sp>
    </p:spTree>
    <p:extLst>
      <p:ext uri="{BB962C8B-B14F-4D97-AF65-F5344CB8AC3E}">
        <p14:creationId xmlns:p14="http://schemas.microsoft.com/office/powerpoint/2010/main" val="2336803098"/>
      </p:ext>
    </p:extLst>
  </p:cSld>
  <p:clrMapOvr>
    <a:masterClrMapping/>
  </p:clrMapOvr>
  <mc:AlternateContent xmlns:mc="http://schemas.openxmlformats.org/markup-compatibility/2006" xmlns:p14="http://schemas.microsoft.com/office/powerpoint/2010/main">
    <mc:Choice Requires="p14">
      <p:transition spd="slow" p14:dur="3250">
        <p:wheel spokes="1"/>
      </p:transition>
    </mc:Choice>
    <mc:Fallback xmlns="">
      <p:transition spd="slow">
        <p:wheel spokes="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80">
                                          <p:stCondLst>
                                            <p:cond delay="0"/>
                                          </p:stCondLst>
                                        </p:cTn>
                                        <p:tgtEl>
                                          <p:spTgt spid="14">
                                            <p:txEl>
                                              <p:pRg st="0" end="0"/>
                                            </p:txEl>
                                          </p:spTgt>
                                        </p:tgtEl>
                                      </p:cBhvr>
                                    </p:animEffect>
                                    <p:anim calcmode="lin" valueType="num">
                                      <p:cBhvr>
                                        <p:cTn id="8" dur="1822" tmFilter="0,0; 0.14,0.36; 0.43,0.73; 0.71,0.91; 1.0,1.0">
                                          <p:stCondLst>
                                            <p:cond delay="0"/>
                                          </p:stCondLst>
                                        </p:cTn>
                                        <p:tgtEl>
                                          <p:spTgt spid="1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xEl>
                                              <p:pRg st="0" end="0"/>
                                            </p:txEl>
                                          </p:spTgt>
                                        </p:tgtEl>
                                      </p:cBhvr>
                                      <p:to x="100000" y="60000"/>
                                    </p:animScale>
                                    <p:animScale>
                                      <p:cBhvr>
                                        <p:cTn id="14" dur="166" decel="50000">
                                          <p:stCondLst>
                                            <p:cond delay="676"/>
                                          </p:stCondLst>
                                        </p:cTn>
                                        <p:tgtEl>
                                          <p:spTgt spid="14">
                                            <p:txEl>
                                              <p:pRg st="0" end="0"/>
                                            </p:txEl>
                                          </p:spTgt>
                                        </p:tgtEl>
                                      </p:cBhvr>
                                      <p:to x="100000" y="100000"/>
                                    </p:animScale>
                                    <p:animScale>
                                      <p:cBhvr>
                                        <p:cTn id="15" dur="26">
                                          <p:stCondLst>
                                            <p:cond delay="1312"/>
                                          </p:stCondLst>
                                        </p:cTn>
                                        <p:tgtEl>
                                          <p:spTgt spid="14">
                                            <p:txEl>
                                              <p:pRg st="0" end="0"/>
                                            </p:txEl>
                                          </p:spTgt>
                                        </p:tgtEl>
                                      </p:cBhvr>
                                      <p:to x="100000" y="80000"/>
                                    </p:animScale>
                                    <p:animScale>
                                      <p:cBhvr>
                                        <p:cTn id="16" dur="166" decel="50000">
                                          <p:stCondLst>
                                            <p:cond delay="1338"/>
                                          </p:stCondLst>
                                        </p:cTn>
                                        <p:tgtEl>
                                          <p:spTgt spid="14">
                                            <p:txEl>
                                              <p:pRg st="0" end="0"/>
                                            </p:txEl>
                                          </p:spTgt>
                                        </p:tgtEl>
                                      </p:cBhvr>
                                      <p:to x="100000" y="100000"/>
                                    </p:animScale>
                                    <p:animScale>
                                      <p:cBhvr>
                                        <p:cTn id="17" dur="26">
                                          <p:stCondLst>
                                            <p:cond delay="1642"/>
                                          </p:stCondLst>
                                        </p:cTn>
                                        <p:tgtEl>
                                          <p:spTgt spid="14">
                                            <p:txEl>
                                              <p:pRg st="0" end="0"/>
                                            </p:txEl>
                                          </p:spTgt>
                                        </p:tgtEl>
                                      </p:cBhvr>
                                      <p:to x="100000" y="90000"/>
                                    </p:animScale>
                                    <p:animScale>
                                      <p:cBhvr>
                                        <p:cTn id="18" dur="166" decel="50000">
                                          <p:stCondLst>
                                            <p:cond delay="1668"/>
                                          </p:stCondLst>
                                        </p:cTn>
                                        <p:tgtEl>
                                          <p:spTgt spid="14">
                                            <p:txEl>
                                              <p:pRg st="0" end="0"/>
                                            </p:txEl>
                                          </p:spTgt>
                                        </p:tgtEl>
                                      </p:cBhvr>
                                      <p:to x="100000" y="100000"/>
                                    </p:animScale>
                                    <p:animScale>
                                      <p:cBhvr>
                                        <p:cTn id="19" dur="26">
                                          <p:stCondLst>
                                            <p:cond delay="1808"/>
                                          </p:stCondLst>
                                        </p:cTn>
                                        <p:tgtEl>
                                          <p:spTgt spid="14">
                                            <p:txEl>
                                              <p:pRg st="0" end="0"/>
                                            </p:txEl>
                                          </p:spTgt>
                                        </p:tgtEl>
                                      </p:cBhvr>
                                      <p:to x="100000" y="95000"/>
                                    </p:animScale>
                                    <p:animScale>
                                      <p:cBhvr>
                                        <p:cTn id="20" dur="166" decel="50000">
                                          <p:stCondLst>
                                            <p:cond delay="1834"/>
                                          </p:stCondLst>
                                        </p:cTn>
                                        <p:tgtEl>
                                          <p:spTgt spid="14">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9000">
              <a:srgbClr val="111111"/>
            </a:gs>
            <a:gs pos="0">
              <a:schemeClr val="bg1">
                <a:tint val="90000"/>
                <a:lumMod val="110000"/>
              </a:schemeClr>
            </a:gs>
            <a:gs pos="100000">
              <a:schemeClr val="bg1">
                <a:shade val="94000"/>
                <a:lumMod val="9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4" name="Rectangle 3"/>
          <p:cNvSpPr/>
          <p:nvPr/>
        </p:nvSpPr>
        <p:spPr>
          <a:xfrm>
            <a:off x="178819" y="1808702"/>
            <a:ext cx="5850192" cy="4708981"/>
          </a:xfrm>
          <a:prstGeom prst="rect">
            <a:avLst/>
          </a:prstGeom>
        </p:spPr>
        <p:txBody>
          <a:bodyPr wrap="square">
            <a:spAutoFit/>
          </a:bodyPr>
          <a:lstStyle/>
          <a:p>
            <a:pPr algn="ctr"/>
            <a:r>
              <a:rPr lang="fa-IR" sz="2000" b="1" dirty="0">
                <a:solidFill>
                  <a:schemeClr val="accent2">
                    <a:lumMod val="60000"/>
                    <a:lumOff val="40000"/>
                  </a:schemeClr>
                </a:solidFill>
                <a:latin typeface="IRAN"/>
              </a:rPr>
              <a:t>۹- کادیلاک</a:t>
            </a:r>
            <a:endParaRPr lang="fa-IR" sz="2000" dirty="0">
              <a:solidFill>
                <a:schemeClr val="accent2">
                  <a:lumMod val="60000"/>
                  <a:lumOff val="40000"/>
                </a:schemeClr>
              </a:solidFill>
              <a:latin typeface="IRAN"/>
            </a:endParaRPr>
          </a:p>
          <a:p>
            <a:pPr algn="ctr"/>
            <a:r>
              <a:rPr lang="fa-IR" sz="2000" dirty="0">
                <a:solidFill>
                  <a:schemeClr val="accent2">
                    <a:lumMod val="60000"/>
                    <a:lumOff val="40000"/>
                  </a:schemeClr>
                </a:solidFill>
                <a:latin typeface="IRAN"/>
              </a:rPr>
              <a:t>سال تاسیس: ۱۹۰۱</a:t>
            </a:r>
          </a:p>
          <a:p>
            <a:pPr algn="ctr"/>
            <a:r>
              <a:rPr lang="fa-IR" sz="2000" dirty="0">
                <a:solidFill>
                  <a:schemeClr val="accent2">
                    <a:lumMod val="60000"/>
                    <a:lumOff val="40000"/>
                  </a:schemeClr>
                </a:solidFill>
                <a:latin typeface="IRAN"/>
              </a:rPr>
              <a:t>پایه‌گذاران: ویلیام مورفی، لموئل باون، هنری لِلند</a:t>
            </a:r>
          </a:p>
          <a:p>
            <a:pPr algn="ctr"/>
            <a:r>
              <a:rPr lang="fa-IR" sz="2000" dirty="0">
                <a:solidFill>
                  <a:schemeClr val="accent2">
                    <a:lumMod val="60000"/>
                    <a:lumOff val="40000"/>
                  </a:schemeClr>
                </a:solidFill>
                <a:latin typeface="IRAN"/>
              </a:rPr>
              <a:t>کشور: آمریکا</a:t>
            </a:r>
          </a:p>
          <a:p>
            <a:pPr algn="ctr"/>
            <a:r>
              <a:rPr lang="fa-IR" sz="2000" dirty="0">
                <a:solidFill>
                  <a:schemeClr val="accent2">
                    <a:lumMod val="60000"/>
                    <a:lumOff val="40000"/>
                  </a:schemeClr>
                </a:solidFill>
                <a:latin typeface="IRAN"/>
              </a:rPr>
              <a:t>جالب است بدانید که اگر هنری فورد موسس شرکت فورد نبود، کمپانی کادیلاک هم وجود نداشت. او در سال ۱۹۰۱ کمپانی هنری فورد را پایه‌گذاری کرد. فورد این شرکت را به خاطر مشکلات مالی‌ای که با سرمایه‌گذاران آن لموئل باون و ویلیام مورفی داشت رها کرد. مورفی و باون کوشیدند تا هنری للند را تشویق کنند کمپانی را بخرد، اما للند آنها را متقاعد کرد که با هم کارخانه را راه بیندازند. آنها در سال ۱۹۰۲ نام کادیلاک را برای شرکت برگزیدند. جنرال موتورز در سال ۱۹۰۹ شرکت را خرید و با تولید ماشین‌های لوکس به شهرت </a:t>
            </a:r>
            <a:r>
              <a:rPr lang="fa-IR" sz="2000" dirty="0" smtClean="0">
                <a:solidFill>
                  <a:schemeClr val="accent2">
                    <a:lumMod val="60000"/>
                    <a:lumOff val="40000"/>
                  </a:schemeClr>
                </a:solidFill>
                <a:latin typeface="IRAN"/>
              </a:rPr>
              <a:t>رسید.</a:t>
            </a:r>
          </a:p>
        </p:txBody>
      </p:sp>
      <p:pic>
        <p:nvPicPr>
          <p:cNvPr id="5" name="Picture 4"/>
          <p:cNvPicPr>
            <a:picLocks noChangeAspect="1"/>
          </p:cNvPicPr>
          <p:nvPr/>
        </p:nvPicPr>
        <p:blipFill>
          <a:blip r:embed="rId2"/>
          <a:stretch>
            <a:fillRect/>
          </a:stretch>
        </p:blipFill>
        <p:spPr>
          <a:xfrm>
            <a:off x="0" y="160337"/>
            <a:ext cx="2491992" cy="19729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4" name="Picture 2" descr="پشت فرمان نوه کادیلاک ایران - اخبار خودرو"/>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9011" y="5054703"/>
            <a:ext cx="3518870" cy="17250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AutoShape 4" descr="داستان پرماجرای جنرال موتورز و کلادیلاک در ایران"/>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sp>
        <p:nvSpPr>
          <p:cNvPr id="7" name="AutoShape 6" descr="داستان پرماجرای جنرال موتورز و کلادیلاک در ایران"/>
          <p:cNvSpPr>
            <a:spLocks noChangeAspect="1" noChangeArrowheads="1"/>
          </p:cNvSpPr>
          <p:nvPr/>
        </p:nvSpPr>
        <p:spPr bwMode="auto">
          <a:xfrm>
            <a:off x="307974" y="7937"/>
            <a:ext cx="4098227"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pic>
        <p:nvPicPr>
          <p:cNvPr id="8" name="Picture 7"/>
          <p:cNvPicPr>
            <a:picLocks noChangeAspect="1"/>
          </p:cNvPicPr>
          <p:nvPr/>
        </p:nvPicPr>
        <p:blipFill>
          <a:blip r:embed="rId4"/>
          <a:stretch>
            <a:fillRect/>
          </a:stretch>
        </p:blipFill>
        <p:spPr>
          <a:xfrm>
            <a:off x="6029011" y="2564922"/>
            <a:ext cx="3534148" cy="2456824"/>
          </a:xfrm>
          <a:prstGeom prst="rect">
            <a:avLst/>
          </a:prstGeom>
          <a:ln>
            <a:noFill/>
          </a:ln>
          <a:effectLst>
            <a:softEdge rad="112500"/>
          </a:effectLst>
        </p:spPr>
      </p:pic>
      <p:pic>
        <p:nvPicPr>
          <p:cNvPr id="3080" name="Picture 8" descr="کادیلاک اسکالید ۲۰۱۶ - کارتور"/>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9011" y="191779"/>
            <a:ext cx="3518870" cy="23401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Rectangle 10"/>
          <p:cNvSpPr/>
          <p:nvPr/>
        </p:nvSpPr>
        <p:spPr>
          <a:xfrm>
            <a:off x="9654995" y="2826658"/>
            <a:ext cx="1925527" cy="923330"/>
          </a:xfrm>
          <a:prstGeom prst="rect">
            <a:avLst/>
          </a:prstGeom>
          <a:noFill/>
        </p:spPr>
        <p:txBody>
          <a:bodyPr wrap="none" lIns="91440" tIns="45720" rIns="91440" bIns="45720">
            <a:spAutoFit/>
          </a:bodyPr>
          <a:lstStyle/>
          <a:p>
            <a:pPr algn="ctr"/>
            <a:r>
              <a:rPr lang="fa-IR"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cs typeface="0 Kamran" panose="00000400000000000000" pitchFamily="2" charset="-78"/>
              </a:rPr>
              <a:t>...در ایران</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cs typeface="0 Kamran" panose="00000400000000000000" pitchFamily="2" charset="-78"/>
            </a:endParaRPr>
          </a:p>
        </p:txBody>
      </p:sp>
      <p:sp>
        <p:nvSpPr>
          <p:cNvPr id="2" name="TextBox 1"/>
          <p:cNvSpPr txBox="1"/>
          <p:nvPr/>
        </p:nvSpPr>
        <p:spPr>
          <a:xfrm>
            <a:off x="5632132" y="2903220"/>
            <a:ext cx="65" cy="276999"/>
          </a:xfrm>
          <a:prstGeom prst="rect">
            <a:avLst/>
          </a:prstGeom>
          <a:noFill/>
        </p:spPr>
        <p:txBody>
          <a:bodyPr wrap="none" lIns="0" tIns="0" rIns="0" bIns="0" rtlCol="1">
            <a:spAutoFit/>
          </a:bodyPr>
          <a:lstStyle/>
          <a:p>
            <a:endParaRPr lang="fa-IR" dirty="0"/>
          </a:p>
        </p:txBody>
      </p:sp>
    </p:spTree>
    <p:extLst>
      <p:ext uri="{BB962C8B-B14F-4D97-AF65-F5344CB8AC3E}">
        <p14:creationId xmlns:p14="http://schemas.microsoft.com/office/powerpoint/2010/main" val="1055806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pageCurlSing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080"/>
                                        </p:tgtEl>
                                        <p:attrNameLst>
                                          <p:attrName>style.visibility</p:attrName>
                                        </p:attrNameLst>
                                      </p:cBhvr>
                                      <p:to>
                                        <p:strVal val="visible"/>
                                      </p:to>
                                    </p:set>
                                    <p:anim calcmode="lin" valueType="num">
                                      <p:cBhvr additive="base">
                                        <p:cTn id="7" dur="500" fill="hold"/>
                                        <p:tgtEl>
                                          <p:spTgt spid="3080"/>
                                        </p:tgtEl>
                                        <p:attrNameLst>
                                          <p:attrName>ppt_x</p:attrName>
                                        </p:attrNameLst>
                                      </p:cBhvr>
                                      <p:tavLst>
                                        <p:tav tm="0">
                                          <p:val>
                                            <p:strVal val="1+#ppt_w/2"/>
                                          </p:val>
                                        </p:tav>
                                        <p:tav tm="100000">
                                          <p:val>
                                            <p:strVal val="#ppt_x"/>
                                          </p:val>
                                        </p:tav>
                                      </p:tavLst>
                                    </p:anim>
                                    <p:anim calcmode="lin" valueType="num">
                                      <p:cBhvr additive="base">
                                        <p:cTn id="8" dur="500" fill="hold"/>
                                        <p:tgtEl>
                                          <p:spTgt spid="3080"/>
                                        </p:tgtEl>
                                        <p:attrNameLst>
                                          <p:attrName>ppt_y</p:attrName>
                                        </p:attrNameLst>
                                      </p:cBhvr>
                                      <p:tavLst>
                                        <p:tav tm="0">
                                          <p:val>
                                            <p:strVal val="#ppt_y"/>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 calcmode="lin" valueType="num">
                                      <p:cBhvr additive="base">
                                        <p:cTn id="15" dur="500" fill="hold"/>
                                        <p:tgtEl>
                                          <p:spTgt spid="3074"/>
                                        </p:tgtEl>
                                        <p:attrNameLst>
                                          <p:attrName>ppt_x</p:attrName>
                                        </p:attrNameLst>
                                      </p:cBhvr>
                                      <p:tavLst>
                                        <p:tav tm="0">
                                          <p:val>
                                            <p:strVal val="#ppt_x"/>
                                          </p:val>
                                        </p:tav>
                                        <p:tav tm="100000">
                                          <p:val>
                                            <p:strVal val="#ppt_x"/>
                                          </p:val>
                                        </p:tav>
                                      </p:tavLst>
                                    </p:anim>
                                    <p:anim calcmode="lin" valueType="num">
                                      <p:cBhvr additive="base">
                                        <p:cTn id="16" dur="500" fill="hold"/>
                                        <p:tgtEl>
                                          <p:spTgt spid="307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0000"/>
                <a:lumMod val="110000"/>
              </a:schemeClr>
            </a:gs>
            <a:gs pos="38730">
              <a:srgbClr val="414141"/>
            </a:gs>
            <a:gs pos="95000">
              <a:schemeClr val="bg1">
                <a:shade val="94000"/>
                <a:lumMod val="9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8257" y="516449"/>
            <a:ext cx="8880386" cy="1448117"/>
          </a:xfrm>
        </p:spPr>
        <p:txBody>
          <a:bodyPr>
            <a:normAutofit/>
          </a:bodyPr>
          <a:lstStyle/>
          <a:p>
            <a:pPr algn="ctr"/>
            <a:r>
              <a:rPr lang="fa-IR" sz="6000" dirty="0" smtClean="0">
                <a:latin typeface="IranNastaliq" panose="02020505000000020003" pitchFamily="18" charset="0"/>
                <a:cs typeface="IranNastaliq" panose="02020505000000020003" pitchFamily="18" charset="0"/>
              </a:rPr>
              <a:t>فصل اول :اولین خودرو ها و اولین شرکت ها</a:t>
            </a:r>
            <a:endParaRPr lang="fa-IR" sz="6000" dirty="0">
              <a:latin typeface="IranNastaliq" panose="02020505000000020003" pitchFamily="18" charset="0"/>
              <a:cs typeface="IranNastaliq" panose="02020505000000020003" pitchFamily="18" charset="0"/>
            </a:endParaRPr>
          </a:p>
        </p:txBody>
      </p:sp>
      <p:pic>
        <p:nvPicPr>
          <p:cNvPr id="6" name="Picture 5"/>
          <p:cNvPicPr>
            <a:picLocks noChangeAspect="1"/>
          </p:cNvPicPr>
          <p:nvPr/>
        </p:nvPicPr>
        <p:blipFill>
          <a:blip r:embed="rId2"/>
          <a:stretch>
            <a:fillRect/>
          </a:stretch>
        </p:blipFill>
        <p:spPr>
          <a:xfrm>
            <a:off x="648533" y="1683805"/>
            <a:ext cx="8572500" cy="4800600"/>
          </a:xfrm>
          <a:prstGeom prst="roundRect">
            <a:avLst>
              <a:gd name="adj" fmla="val 3170"/>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63902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5918">
        <p15:prstTrans prst="curtains"/>
      </p:transition>
    </mc:Choice>
    <mc:Fallback xmlns="">
      <p:transition spd="slow" advTm="5918">
        <p:fade/>
      </p:transition>
    </mc:Fallback>
  </mc:AlternateContent>
  <p:timing>
    <p:tnLst>
      <p:par>
        <p:cTn id="1" dur="indefinite" restart="never" nodeType="tmRoot"/>
      </p:par>
    </p:tnLst>
  </p:timing>
  <p:extLst mod="1">
    <p:ext uri="{E180D4A7-C9FB-4DFB-919C-405C955672EB}">
      <p14:showEvtLst xmlns:p14="http://schemas.microsoft.com/office/powerpoint/2010/main">
        <p14:playEvt time="140" objId="4"/>
        <p14:triggerEvt type="onClick" time="140" objId="4"/>
        <p14:stopEvt time="5414" objId="4"/>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9000">
              <a:srgbClr val="111111"/>
            </a:gs>
            <a:gs pos="0">
              <a:schemeClr val="bg1">
                <a:tint val="90000"/>
                <a:lumMod val="110000"/>
              </a:schemeClr>
            </a:gs>
            <a:gs pos="100000">
              <a:schemeClr val="bg1">
                <a:shade val="94000"/>
                <a:lumMod val="9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0026" y="0"/>
            <a:ext cx="4937759" cy="6543675"/>
          </a:xfrm>
        </p:spPr>
        <p:txBody>
          <a:bodyPr>
            <a:noAutofit/>
          </a:bodyPr>
          <a:lstStyle/>
          <a:p>
            <a:pPr algn="r"/>
            <a:r>
              <a:rPr lang="fa-IR" sz="2400" dirty="0">
                <a:solidFill>
                  <a:srgbClr val="FFFF00"/>
                </a:solidFill>
              </a:rPr>
              <a:t>درباره مخترع اصلی اتومبیل بحث‌های زیادی در گرفته و اختلاف نظر وجود دارد. بعضی از طرفداران بنز، مخترع اتومبیل را کارل بنز می‌نامند. از سویی دیگر نام آرماند پژو نیز در لیست مخترعین اتومبیل جای دارد. لئون برپوله یکی دیگر از مبتکران اتومبیل است اما در واقع باید گفت که طبق اسناد و مدارک به جا مانده (گوتلیب دایملر) نخستین موتور احتراق داخلی و نخستین موتورسیکلت و نخستین اتومبیل را اختراع کرده است .او توانست یک گاری بدون اسب را به حرکت درآورد.دایملر با تلاش شبانه‌روزی خود موفق به ساخت موتور درون‌سوز شد و آن را بر روی موتور سیکلت و سپس اتومبیل قرار داد.</a:t>
            </a:r>
          </a:p>
        </p:txBody>
      </p:sp>
      <p:pic>
        <p:nvPicPr>
          <p:cNvPr id="1028" name="Picture 4" descr="https://www.dailys.ir/wp-content/uploads/2019/02/%D9%85%D8%AE%D8%AA%D8%B1%D8%B9-%D8%AE%D9%88%D8%AF%D8%B1%D9%88-%DA%A9%DB%8C%D8%B3%D8%AA%D8%9F-1-300x241.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250892" y="1640104"/>
            <a:ext cx="4887518" cy="39263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5" name="Rectangle 4"/>
          <p:cNvSpPr/>
          <p:nvPr/>
        </p:nvSpPr>
        <p:spPr>
          <a:xfrm>
            <a:off x="5899472" y="2967335"/>
            <a:ext cx="393056"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 </a:t>
            </a:r>
            <a:endParaRPr lang="en-US" sz="2400" b="0" cap="none" spc="0" dirty="0">
              <a:ln w="0"/>
              <a:solidFill>
                <a:schemeClr val="tx2">
                  <a:lumMod val="25000"/>
                </a:schemeClr>
              </a:solidFill>
              <a:effectLst>
                <a:outerShdw blurRad="38100" dist="19050" dir="2700000" algn="tl" rotWithShape="0">
                  <a:schemeClr val="dk1">
                    <a:alpha val="40000"/>
                  </a:schemeClr>
                </a:outerShdw>
              </a:effectLst>
            </a:endParaRPr>
          </a:p>
        </p:txBody>
      </p:sp>
      <p:sp>
        <p:nvSpPr>
          <p:cNvPr id="6" name="Rectangle 5"/>
          <p:cNvSpPr/>
          <p:nvPr/>
        </p:nvSpPr>
        <p:spPr>
          <a:xfrm>
            <a:off x="6499475" y="359179"/>
            <a:ext cx="2390351" cy="400110"/>
          </a:xfrm>
          <a:prstGeom prst="rect">
            <a:avLst/>
          </a:prstGeom>
          <a:noFill/>
        </p:spPr>
        <p:txBody>
          <a:bodyPr wrap="square" lIns="91440" tIns="45720" rIns="91440" bIns="45720">
            <a:spAutoFit/>
          </a:bodyPr>
          <a:lstStyle/>
          <a:p>
            <a:pPr algn="ctr"/>
            <a:r>
              <a:rPr lang="fa-IR" sz="2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cs typeface="0 Soroosh" panose="00000400000000000000" pitchFamily="2" charset="-78"/>
              </a:rPr>
              <a:t>اولین خودرو ی جهان</a:t>
            </a:r>
            <a:endParaRPr lang="en-US" sz="2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cs typeface="0 Soroosh" panose="00000400000000000000" pitchFamily="2" charset="-78"/>
            </a:endParaRPr>
          </a:p>
        </p:txBody>
      </p:sp>
      <p:sp>
        <p:nvSpPr>
          <p:cNvPr id="7" name="Isosceles Triangle 6"/>
          <p:cNvSpPr/>
          <p:nvPr/>
        </p:nvSpPr>
        <p:spPr>
          <a:xfrm rot="10800000">
            <a:off x="7300315" y="845366"/>
            <a:ext cx="788670" cy="5715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73763" y="3306763"/>
            <a:ext cx="244475" cy="244475"/>
          </a:xfrm>
          <a:prstGeom prst="rect">
            <a:avLst/>
          </a:prstGeom>
        </p:spPr>
      </p:pic>
    </p:spTree>
    <p:extLst>
      <p:ext uri="{BB962C8B-B14F-4D97-AF65-F5344CB8AC3E}">
        <p14:creationId xmlns:p14="http://schemas.microsoft.com/office/powerpoint/2010/main" val="1931031741"/>
      </p:ext>
    </p:extLst>
  </p:cSld>
  <p:clrMapOvr>
    <a:masterClrMapping/>
  </p:clrMapOvr>
  <mc:AlternateContent xmlns:mc="http://schemas.openxmlformats.org/markup-compatibility/2006" xmlns:p14="http://schemas.microsoft.com/office/powerpoint/2010/main">
    <mc:Choice Requires="p14">
      <p:transition spd="slow" p14:dur="2750" advTm="58747">
        <p:fade/>
      </p:transition>
    </mc:Choice>
    <mc:Fallback xmlns="">
      <p:transition spd="slow" advTm="58747">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46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1378" objId="3"/>
        <p14:triggerEvt type="onClick" time="1378" objId="3"/>
        <p14:stopEvt time="58747" objId="3"/>
      </p14:showEvtLst>
    </p:ext>
  </p:extLst>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9000">
              <a:srgbClr val="111111"/>
            </a:gs>
            <a:gs pos="0">
              <a:schemeClr val="bg1">
                <a:tint val="90000"/>
                <a:lumMod val="110000"/>
              </a:schemeClr>
            </a:gs>
            <a:gs pos="100000">
              <a:schemeClr val="bg1">
                <a:shade val="94000"/>
                <a:lumMod val="9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48805" y="238189"/>
            <a:ext cx="6363350" cy="1657560"/>
          </a:xfrm>
        </p:spPr>
        <p:txBody>
          <a:bodyPr>
            <a:noAutofit/>
          </a:bodyPr>
          <a:lstStyle/>
          <a:p>
            <a:pPr algn="ctr"/>
            <a:r>
              <a:rPr lang="fa-IR" sz="5400" b="1" dirty="0">
                <a:cs typeface="0 Baran Outline" panose="00000400000000000000" pitchFamily="2" charset="-78"/>
              </a:rPr>
              <a:t>قدیمی‌ترین شرکت‌های خودروسازی جهان</a:t>
            </a:r>
            <a:br>
              <a:rPr lang="fa-IR" sz="5400" b="1" dirty="0">
                <a:cs typeface="0 Baran Outline" panose="00000400000000000000" pitchFamily="2" charset="-78"/>
              </a:rPr>
            </a:br>
            <a:endParaRPr lang="fa-IR" sz="5400" dirty="0">
              <a:cs typeface="0 Baran Outline" panose="00000400000000000000" pitchFamily="2" charset="-78"/>
            </a:endParaRPr>
          </a:p>
        </p:txBody>
      </p:sp>
      <p:sp>
        <p:nvSpPr>
          <p:cNvPr id="3" name="Content Placeholder 2"/>
          <p:cNvSpPr>
            <a:spLocks noGrp="1"/>
          </p:cNvSpPr>
          <p:nvPr>
            <p:ph idx="1"/>
          </p:nvPr>
        </p:nvSpPr>
        <p:spPr>
          <a:xfrm>
            <a:off x="2724149" y="1896467"/>
            <a:ext cx="7082215" cy="3018433"/>
          </a:xfrm>
        </p:spPr>
        <p:txBody>
          <a:bodyPr>
            <a:normAutofit lnSpcReduction="10000"/>
          </a:bodyPr>
          <a:lstStyle/>
          <a:p>
            <a:r>
              <a:rPr lang="fa-IR" sz="2000" dirty="0">
                <a:cs typeface="0 Soroosh" panose="00000400000000000000" pitchFamily="2" charset="-78"/>
              </a:rPr>
              <a:t>قدیمی‌ترین شرکت‌های خودروسازی جهان کدام‌اند؟ صنعت خودروسازی در جهان پیشینه‌ای ۲۰۰ساله دارد. شرکت‌هایی مثل پژو، تاترا، اپل، مرسدس بنز، اشکودا، لندرور، رنو، فیات و کادیلاک از قدیمی‌ترین کمپانی‌های خودروسازی جهان‌اند</a:t>
            </a:r>
            <a:r>
              <a:rPr lang="fa-IR" sz="2000" dirty="0" smtClean="0">
                <a:cs typeface="0 Soroosh" panose="00000400000000000000" pitchFamily="2" charset="-78"/>
              </a:rPr>
              <a:t>.</a:t>
            </a:r>
            <a:r>
              <a:rPr lang="fa-IR" dirty="0"/>
              <a:t> اولین اتومبیل جهان در سال ۱۸۰۸ یعنی ۲۱۲ سال پیش ساخته شد. سوخت این ماشین از هیدروژن بود و تاکنون پیشرفت زیادی کرده، اما بعضی از شرکت‌های خودروسازی قدیمی </a:t>
            </a:r>
            <a:r>
              <a:rPr lang="fa-IR" dirty="0" smtClean="0"/>
              <a:t>موتور </a:t>
            </a:r>
            <a:r>
              <a:rPr lang="fa-IR" dirty="0"/>
              <a:t>احتراقی داشت. روشن است که صنعت خودروسازی از آن زمان </a:t>
            </a:r>
            <a:r>
              <a:rPr lang="fa-IR" dirty="0" smtClean="0"/>
              <a:t>هنوز </a:t>
            </a:r>
            <a:r>
              <a:rPr lang="fa-IR" dirty="0"/>
              <a:t>پابرجا مانده‌اند</a:t>
            </a:r>
            <a:r>
              <a:rPr lang="fa-IR" dirty="0" smtClean="0"/>
              <a:t>. </a:t>
            </a:r>
            <a:r>
              <a:rPr lang="fa-IR" dirty="0"/>
              <a:t>بیشتر کارخانه‌های خودروسازی توانسته‌اند کار خود را با قدرت ادامه دهند و تعداد کمی از دور خارج شده‌اند. ما در </a:t>
            </a:r>
            <a:r>
              <a:rPr lang="fa-IR" dirty="0" smtClean="0"/>
              <a:t>صحفات بعد به </a:t>
            </a:r>
            <a:r>
              <a:rPr lang="fa-IR" dirty="0"/>
              <a:t>معرفی قدیمی‌ترین کارخانه‌های خودروسازی جهان می‌پردازیم:</a:t>
            </a:r>
          </a:p>
          <a:p>
            <a:endParaRPr lang="fa-IR" sz="2000" dirty="0">
              <a:cs typeface="0 Soroosh" panose="00000400000000000000" pitchFamily="2" charset="-78"/>
            </a:endParaRPr>
          </a:p>
        </p:txBody>
      </p:sp>
      <p:sp>
        <p:nvSpPr>
          <p:cNvPr id="6" name="AutoShape 6" descr="معروف‌ترین لوگوهای خودروسازان و معنی آنها +عکس"/>
          <p:cNvSpPr>
            <a:spLocks noChangeAspect="1" noChangeArrowheads="1"/>
          </p:cNvSpPr>
          <p:nvPr/>
        </p:nvSpPr>
        <p:spPr bwMode="auto">
          <a:xfrm>
            <a:off x="1091347" y="4343400"/>
            <a:ext cx="1998778" cy="199878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pic>
        <p:nvPicPr>
          <p:cNvPr id="8" name="Picture 7"/>
          <p:cNvPicPr>
            <a:picLocks noChangeAspect="1"/>
          </p:cNvPicPr>
          <p:nvPr/>
        </p:nvPicPr>
        <p:blipFill>
          <a:blip r:embed="rId2"/>
          <a:stretch>
            <a:fillRect/>
          </a:stretch>
        </p:blipFill>
        <p:spPr>
          <a:xfrm>
            <a:off x="9915573" y="5035585"/>
            <a:ext cx="1822415" cy="182241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9" name="Picture 8"/>
          <p:cNvPicPr>
            <a:picLocks noChangeAspect="1"/>
          </p:cNvPicPr>
          <p:nvPr/>
        </p:nvPicPr>
        <p:blipFill>
          <a:blip r:embed="rId3"/>
          <a:stretch>
            <a:fillRect/>
          </a:stretch>
        </p:blipFill>
        <p:spPr>
          <a:xfrm>
            <a:off x="9833669" y="3065779"/>
            <a:ext cx="1841631" cy="175507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1" name="Picture 10"/>
          <p:cNvPicPr>
            <a:picLocks noChangeAspect="1"/>
          </p:cNvPicPr>
          <p:nvPr/>
        </p:nvPicPr>
        <p:blipFill>
          <a:blip r:embed="rId4"/>
          <a:stretch>
            <a:fillRect/>
          </a:stretch>
        </p:blipFill>
        <p:spPr>
          <a:xfrm>
            <a:off x="7302792" y="5109125"/>
            <a:ext cx="2091521" cy="15671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Picture 12"/>
          <p:cNvPicPr>
            <a:picLocks noChangeAspect="1"/>
          </p:cNvPicPr>
          <p:nvPr/>
        </p:nvPicPr>
        <p:blipFill>
          <a:blip r:embed="rId5"/>
          <a:stretch>
            <a:fillRect/>
          </a:stretch>
        </p:blipFill>
        <p:spPr>
          <a:xfrm>
            <a:off x="9703850" y="1719623"/>
            <a:ext cx="2101267" cy="123879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4" name="Picture 13"/>
          <p:cNvPicPr>
            <a:picLocks noChangeAspect="1"/>
          </p:cNvPicPr>
          <p:nvPr/>
        </p:nvPicPr>
        <p:blipFill>
          <a:blip r:embed="rId6"/>
          <a:stretch>
            <a:fillRect/>
          </a:stretch>
        </p:blipFill>
        <p:spPr>
          <a:xfrm>
            <a:off x="3442213" y="5109125"/>
            <a:ext cx="2911937" cy="15671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5" name="Picture 14"/>
          <p:cNvPicPr>
            <a:picLocks noChangeAspect="1"/>
          </p:cNvPicPr>
          <p:nvPr/>
        </p:nvPicPr>
        <p:blipFill>
          <a:blip r:embed="rId7"/>
          <a:stretch>
            <a:fillRect/>
          </a:stretch>
        </p:blipFill>
        <p:spPr>
          <a:xfrm>
            <a:off x="566898" y="4703348"/>
            <a:ext cx="2143598" cy="197294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6" name="Picture 15"/>
          <p:cNvPicPr>
            <a:picLocks noChangeAspect="1"/>
          </p:cNvPicPr>
          <p:nvPr/>
        </p:nvPicPr>
        <p:blipFill>
          <a:blip r:embed="rId8"/>
          <a:stretch>
            <a:fillRect/>
          </a:stretch>
        </p:blipFill>
        <p:spPr>
          <a:xfrm>
            <a:off x="405843" y="2768428"/>
            <a:ext cx="2304653" cy="142645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7" name="Picture 16"/>
          <p:cNvPicPr>
            <a:picLocks noChangeAspect="1"/>
          </p:cNvPicPr>
          <p:nvPr/>
        </p:nvPicPr>
        <p:blipFill>
          <a:blip r:embed="rId9"/>
          <a:stretch>
            <a:fillRect/>
          </a:stretch>
        </p:blipFill>
        <p:spPr>
          <a:xfrm>
            <a:off x="9915573" y="174320"/>
            <a:ext cx="1813818" cy="13305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8" name="Picture 17"/>
          <p:cNvPicPr>
            <a:picLocks noChangeAspect="1"/>
          </p:cNvPicPr>
          <p:nvPr/>
        </p:nvPicPr>
        <p:blipFill>
          <a:blip r:embed="rId10"/>
          <a:stretch>
            <a:fillRect/>
          </a:stretch>
        </p:blipFill>
        <p:spPr>
          <a:xfrm>
            <a:off x="241300" y="238189"/>
            <a:ext cx="2588197" cy="189669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419273839"/>
      </p:ext>
    </p:extLst>
  </p:cSld>
  <p:clrMapOvr>
    <a:masterClrMapping/>
  </p:clrMapOvr>
  <mc:AlternateContent xmlns:mc="http://schemas.openxmlformats.org/markup-compatibility/2006" xmlns:p14="http://schemas.microsoft.com/office/powerpoint/2010/main">
    <mc:Choice Requires="p14">
      <p:transition spd="slow" p14:dur="6000" advTm="41252">
        <p:fade thruBlk="1"/>
      </p:transition>
    </mc:Choice>
    <mc:Fallback xmlns="">
      <p:transition spd="slow" advTm="41252">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80">
                                          <p:stCondLst>
                                            <p:cond delay="0"/>
                                          </p:stCondLst>
                                        </p:cTn>
                                        <p:tgtEl>
                                          <p:spTgt spid="18"/>
                                        </p:tgtEl>
                                      </p:cBhvr>
                                    </p:animEffect>
                                    <p:anim calcmode="lin" valueType="num">
                                      <p:cBhvr>
                                        <p:cTn id="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gtEl>
                                      </p:cBhvr>
                                      <p:to x="100000" y="60000"/>
                                    </p:animScale>
                                    <p:animScale>
                                      <p:cBhvr>
                                        <p:cTn id="14" dur="166" decel="50000">
                                          <p:stCondLst>
                                            <p:cond delay="676"/>
                                          </p:stCondLst>
                                        </p:cTn>
                                        <p:tgtEl>
                                          <p:spTgt spid="18"/>
                                        </p:tgtEl>
                                      </p:cBhvr>
                                      <p:to x="100000" y="100000"/>
                                    </p:animScale>
                                    <p:animScale>
                                      <p:cBhvr>
                                        <p:cTn id="15" dur="26">
                                          <p:stCondLst>
                                            <p:cond delay="1312"/>
                                          </p:stCondLst>
                                        </p:cTn>
                                        <p:tgtEl>
                                          <p:spTgt spid="18"/>
                                        </p:tgtEl>
                                      </p:cBhvr>
                                      <p:to x="100000" y="80000"/>
                                    </p:animScale>
                                    <p:animScale>
                                      <p:cBhvr>
                                        <p:cTn id="16" dur="166" decel="50000">
                                          <p:stCondLst>
                                            <p:cond delay="1338"/>
                                          </p:stCondLst>
                                        </p:cTn>
                                        <p:tgtEl>
                                          <p:spTgt spid="18"/>
                                        </p:tgtEl>
                                      </p:cBhvr>
                                      <p:to x="100000" y="100000"/>
                                    </p:animScale>
                                    <p:animScale>
                                      <p:cBhvr>
                                        <p:cTn id="17" dur="26">
                                          <p:stCondLst>
                                            <p:cond delay="1642"/>
                                          </p:stCondLst>
                                        </p:cTn>
                                        <p:tgtEl>
                                          <p:spTgt spid="18"/>
                                        </p:tgtEl>
                                      </p:cBhvr>
                                      <p:to x="100000" y="90000"/>
                                    </p:animScale>
                                    <p:animScale>
                                      <p:cBhvr>
                                        <p:cTn id="18" dur="166" decel="50000">
                                          <p:stCondLst>
                                            <p:cond delay="1668"/>
                                          </p:stCondLst>
                                        </p:cTn>
                                        <p:tgtEl>
                                          <p:spTgt spid="18"/>
                                        </p:tgtEl>
                                      </p:cBhvr>
                                      <p:to x="100000" y="100000"/>
                                    </p:animScale>
                                    <p:animScale>
                                      <p:cBhvr>
                                        <p:cTn id="19" dur="26">
                                          <p:stCondLst>
                                            <p:cond delay="1808"/>
                                          </p:stCondLst>
                                        </p:cTn>
                                        <p:tgtEl>
                                          <p:spTgt spid="18"/>
                                        </p:tgtEl>
                                      </p:cBhvr>
                                      <p:to x="100000" y="95000"/>
                                    </p:animScale>
                                    <p:animScale>
                                      <p:cBhvr>
                                        <p:cTn id="20" dur="166" decel="50000">
                                          <p:stCondLst>
                                            <p:cond delay="1834"/>
                                          </p:stCondLst>
                                        </p:cTn>
                                        <p:tgtEl>
                                          <p:spTgt spid="18"/>
                                        </p:tgtEl>
                                      </p:cBhvr>
                                      <p:to x="100000" y="100000"/>
                                    </p:animScale>
                                  </p:childTnLst>
                                </p:cTn>
                              </p:par>
                              <p:par>
                                <p:cTn id="21" presetID="45"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2000"/>
                                        <p:tgtEl>
                                          <p:spTgt spid="17"/>
                                        </p:tgtEl>
                                      </p:cBhvr>
                                    </p:animEffect>
                                    <p:anim calcmode="lin" valueType="num">
                                      <p:cBhvr>
                                        <p:cTn id="24" dur="2000" fill="hold"/>
                                        <p:tgtEl>
                                          <p:spTgt spid="17"/>
                                        </p:tgtEl>
                                        <p:attrNameLst>
                                          <p:attrName>ppt_w</p:attrName>
                                        </p:attrNameLst>
                                      </p:cBhvr>
                                      <p:tavLst>
                                        <p:tav tm="0" fmla="#ppt_w*sin(2.5*pi*$)">
                                          <p:val>
                                            <p:fltVal val="0"/>
                                          </p:val>
                                        </p:tav>
                                        <p:tav tm="100000">
                                          <p:val>
                                            <p:fltVal val="1"/>
                                          </p:val>
                                        </p:tav>
                                      </p:tavLst>
                                    </p:anim>
                                    <p:anim calcmode="lin" valueType="num">
                                      <p:cBhvr>
                                        <p:cTn id="25" dur="2000" fill="hold"/>
                                        <p:tgtEl>
                                          <p:spTgt spid="17"/>
                                        </p:tgtEl>
                                        <p:attrNameLst>
                                          <p:attrName>ppt_h</p:attrName>
                                        </p:attrNameLst>
                                      </p:cBhvr>
                                      <p:tavLst>
                                        <p:tav tm="0">
                                          <p:val>
                                            <p:strVal val="#ppt_h"/>
                                          </p:val>
                                        </p:tav>
                                        <p:tav tm="100000">
                                          <p:val>
                                            <p:strVal val="#ppt_h"/>
                                          </p:val>
                                        </p:tav>
                                      </p:tavLst>
                                    </p:anim>
                                  </p:childTnLst>
                                </p:cTn>
                              </p:par>
                            </p:childTnLst>
                          </p:cTn>
                        </p:par>
                        <p:par>
                          <p:cTn id="26" fill="hold">
                            <p:stCondLst>
                              <p:cond delay="2000"/>
                            </p:stCondLst>
                            <p:childTnLst>
                              <p:par>
                                <p:cTn id="27" presetID="1" presetClass="path" presetSubtype="0" accel="50000" decel="50000" fill="hold" nodeType="afterEffect">
                                  <p:stCondLst>
                                    <p:cond delay="0"/>
                                  </p:stCondLst>
                                  <p:childTnLst>
                                    <p:animMotion origin="layout" path="M -3.95833E-6 -3.33333E-6 C 0.06901 -3.33333E-6 0.125 0.05579 0.125 0.12454 C 0.125 0.19329 0.06901 0.24931 -3.95833E-6 0.24931 C -0.06901 0.24931 -0.125 0.19329 -0.125 0.12454 C -0.125 0.05579 -0.06901 -3.33333E-6 -3.95833E-6 -3.33333E-6 Z " pathEditMode="relative" rAng="0" ptsTypes="AAAAA">
                                      <p:cBhvr>
                                        <p:cTn id="28" dur="2000" fill="hold"/>
                                        <p:tgtEl>
                                          <p:spTgt spid="14"/>
                                        </p:tgtEl>
                                        <p:attrNameLst>
                                          <p:attrName>ppt_x</p:attrName>
                                          <p:attrName>ppt_y</p:attrName>
                                        </p:attrNameLst>
                                      </p:cBhvr>
                                      <p:rCtr x="0" y="1245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9000">
              <a:srgbClr val="111111"/>
            </a:gs>
            <a:gs pos="0">
              <a:schemeClr val="bg1">
                <a:tint val="90000"/>
                <a:lumMod val="110000"/>
              </a:schemeClr>
            </a:gs>
            <a:gs pos="100000">
              <a:schemeClr val="bg1">
                <a:shade val="94000"/>
                <a:lumMod val="9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55434" y="355600"/>
            <a:ext cx="4199466" cy="1187450"/>
          </a:xfrm>
        </p:spPr>
        <p:txBody>
          <a:bodyPr>
            <a:noAutofit/>
          </a:bodyPr>
          <a:lstStyle/>
          <a:p>
            <a:pPr algn="ctr"/>
            <a:r>
              <a:rPr lang="fa-IR" sz="2400" dirty="0" smtClean="0"/>
              <a:t>داستان برند ها</a:t>
            </a:r>
            <a:br>
              <a:rPr lang="fa-IR" sz="2400" dirty="0" smtClean="0"/>
            </a:br>
            <a:r>
              <a:rPr lang="fa-IR" sz="2400" dirty="0" smtClean="0"/>
              <a:t>1-پژو</a:t>
            </a:r>
            <a:endParaRPr lang="fa-IR" sz="2400" dirty="0"/>
          </a:p>
        </p:txBody>
      </p:sp>
      <p:sp>
        <p:nvSpPr>
          <p:cNvPr id="3" name="Content Placeholder 2"/>
          <p:cNvSpPr>
            <a:spLocks noGrp="1"/>
          </p:cNvSpPr>
          <p:nvPr>
            <p:ph idx="1"/>
          </p:nvPr>
        </p:nvSpPr>
        <p:spPr>
          <a:xfrm>
            <a:off x="516275" y="40005"/>
            <a:ext cx="11033740" cy="6817995"/>
          </a:xfrm>
        </p:spPr>
        <p:txBody>
          <a:bodyPr>
            <a:noAutofit/>
          </a:bodyPr>
          <a:lstStyle/>
          <a:p>
            <a:r>
              <a:rPr lang="fa-IR" sz="2000" dirty="0" smtClean="0"/>
              <a:t>۱- پژو</a:t>
            </a:r>
          </a:p>
          <a:p>
            <a:r>
              <a:rPr lang="fa-IR" sz="2000" dirty="0" smtClean="0"/>
              <a:t>سال تاسیس: ۱۸۱۰</a:t>
            </a:r>
          </a:p>
          <a:p>
            <a:r>
              <a:rPr lang="fa-IR" sz="2000" dirty="0" smtClean="0"/>
              <a:t>پایه‌گذار: ارمند پژو (</a:t>
            </a:r>
            <a:r>
              <a:rPr lang="en-US" sz="2000" dirty="0" smtClean="0"/>
              <a:t>Armand Peugeot)</a:t>
            </a:r>
          </a:p>
          <a:p>
            <a:r>
              <a:rPr lang="fa-IR" sz="2000" dirty="0" smtClean="0"/>
              <a:t>کشور: فرانسه</a:t>
            </a:r>
          </a:p>
          <a:p>
            <a:r>
              <a:rPr lang="fa-IR" sz="2000" dirty="0" smtClean="0"/>
              <a:t>ارمند پژوبه اتومبیل علاقه زیادی داشت و اولین خودرو را در سال ۱۸۸۲تولید کرد</a:t>
            </a:r>
          </a:p>
          <a:p>
            <a:r>
              <a:rPr lang="fa-IR" sz="2000" dirty="0" smtClean="0"/>
              <a:t>پژو در آغاز کار خود در سال ۱۸۱۰ شرکت خانوادگی آسیاب قهوه را تاسیس کرد و پس از آن در سال ۱۸۳۰ دست به ساخت دوچرخه زد. این شرکت پس از آن در سال ۱۸۴۲ به تولید نمک، فلفل و قهوه‌ساز مشغول شد. ارمند پژو به اتومبیل علاقه زیادی داشت و اولین خودرو را در سال ۱۸۸۲ تولید کرد</a:t>
            </a:r>
          </a:p>
          <a:p>
            <a:r>
              <a:rPr lang="fa-IR" sz="2000" dirty="0" smtClean="0"/>
              <a:t>نخستین خودرو پژو با همکاری لئون سرپوله (</a:t>
            </a:r>
            <a:r>
              <a:rPr lang="en-US" sz="2000" dirty="0" smtClean="0"/>
              <a:t>Leon </a:t>
            </a:r>
            <a:r>
              <a:rPr lang="en-US" sz="2000" dirty="0" err="1" smtClean="0"/>
              <a:t>Serpollet</a:t>
            </a:r>
            <a:r>
              <a:rPr lang="en-US" sz="2000" dirty="0" smtClean="0"/>
              <a:t>) </a:t>
            </a:r>
            <a:r>
              <a:rPr lang="fa-IR" sz="2000" dirty="0" smtClean="0"/>
              <a:t>در سال ۱۸۸۹ تولید شد. این خودرو یک سه‌چرخه بود که برای تولید انبوه مناسب نبود. این شرکت در سال ۱۸۹۰ با موتور پنهارد دایملر (</a:t>
            </a:r>
            <a:r>
              <a:rPr lang="en-US" sz="2000" dirty="0" err="1" smtClean="0"/>
              <a:t>Panhard</a:t>
            </a:r>
            <a:r>
              <a:rPr lang="en-US" sz="2000" dirty="0" smtClean="0"/>
              <a:t>-Daimler) </a:t>
            </a:r>
            <a:r>
              <a:rPr lang="fa-IR" sz="2000" dirty="0" smtClean="0"/>
              <a:t>یک خودرو احتراقی ساخت. اختلاف نظری که در خانواده پیش آمد باعث شد شرکت سوسیته دِ اتومبیلز پژو (</a:t>
            </a:r>
            <a:r>
              <a:rPr lang="en-US" sz="2000" dirty="0" err="1" smtClean="0"/>
              <a:t>Société</a:t>
            </a:r>
            <a:r>
              <a:rPr lang="en-US" sz="2000" dirty="0" smtClean="0"/>
              <a:t> des Automobiles Peugeot) </a:t>
            </a:r>
            <a:r>
              <a:rPr lang="fa-IR" sz="2000" dirty="0" smtClean="0"/>
              <a:t>در سال ۱۸۹۶ تاسیس شود؛ یعنی درست ۲ سال قبل از این که اولین موتورسیکلت تولید شود. کارخانه‌های سازنده موتورسیکلت و خودرو پژو در سال ۱۹۲۶ کاملاً از یکدیگر مستقل شدند.</a:t>
            </a:r>
          </a:p>
          <a:p>
            <a:r>
              <a:rPr lang="fa-IR" sz="2000" dirty="0" smtClean="0"/>
              <a:t>پژو پنج جایزه خودرو سال اروپا، ۲ جایزه سمپریت، چهار جایزه اتو یوروپ و ۹ جایزه خودرو سال اسپانیا را از آن خود کرده است. پژو اسپورت نیز پنج جایزه قهرمانی رالی جهان، ۲ جایزه کاپ اینترکنتیننتال، ۲ جایزه قهرمانی اندورنس، و سه جایزه قهرمانی رالی اینترکنتیننتال دریافت کرده است. این کارخانه اکنون زیرمجموعه گروه </a:t>
            </a:r>
            <a:r>
              <a:rPr lang="en-US" sz="2000" dirty="0" smtClean="0"/>
              <a:t>PSA </a:t>
            </a:r>
            <a:r>
              <a:rPr lang="fa-IR" sz="2000" dirty="0" smtClean="0"/>
              <a:t>است.</a:t>
            </a:r>
            <a:endParaRPr lang="fa-IR" sz="2000" dirty="0"/>
          </a:p>
        </p:txBody>
      </p:sp>
      <p:pic>
        <p:nvPicPr>
          <p:cNvPr id="4" name="Picture 3"/>
          <p:cNvPicPr>
            <a:picLocks noChangeAspect="1"/>
          </p:cNvPicPr>
          <p:nvPr/>
        </p:nvPicPr>
        <p:blipFill>
          <a:blip r:embed="rId2"/>
          <a:stretch>
            <a:fillRect/>
          </a:stretch>
        </p:blipFill>
        <p:spPr>
          <a:xfrm>
            <a:off x="237998" y="165741"/>
            <a:ext cx="2091521" cy="15671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78308770"/>
      </p:ext>
    </p:extLst>
  </p:cSld>
  <p:clrMapOvr>
    <a:masterClrMapping/>
  </p:clrMapOvr>
  <p:transition advTm="137127">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6"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E180D4A7-C9FB-4DFB-919C-405C955672EB}">
      <p14:showEvtLst xmlns:p14="http://schemas.microsoft.com/office/powerpoint/2010/main">
        <p14:playEvt time="1234" objId="5"/>
        <p14:triggerEvt type="onClick" time="1234" objId="5"/>
        <p14:stopEvt time="137127" objId="5"/>
      </p14:showEvtLst>
    </p:ext>
  </p:extLst>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9000">
              <a:srgbClr val="111111"/>
            </a:gs>
            <a:gs pos="0">
              <a:schemeClr val="bg1">
                <a:tint val="90000"/>
                <a:lumMod val="110000"/>
              </a:schemeClr>
            </a:gs>
            <a:gs pos="100000">
              <a:schemeClr val="bg1">
                <a:shade val="94000"/>
                <a:lumMod val="9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5953" y="1375409"/>
            <a:ext cx="9935421" cy="4802505"/>
          </a:xfrm>
        </p:spPr>
        <p:txBody>
          <a:bodyPr>
            <a:noAutofit/>
          </a:bodyPr>
          <a:lstStyle/>
          <a:p>
            <a:pPr algn="r"/>
            <a:r>
              <a:rPr lang="fa-IR" sz="2200" b="1" dirty="0" smtClean="0">
                <a:solidFill>
                  <a:schemeClr val="accent3">
                    <a:lumMod val="75000"/>
                  </a:schemeClr>
                </a:solidFill>
              </a:rPr>
              <a:t>۲</a:t>
            </a:r>
            <a:r>
              <a:rPr lang="fa-IR" sz="2400" b="1" dirty="0" smtClean="0">
                <a:solidFill>
                  <a:schemeClr val="accent3">
                    <a:lumMod val="75000"/>
                  </a:schemeClr>
                </a:solidFill>
              </a:rPr>
              <a:t>- تاترا</a:t>
            </a:r>
            <a:r>
              <a:rPr lang="fa-IR" sz="2400" dirty="0" smtClean="0">
                <a:solidFill>
                  <a:schemeClr val="accent3">
                    <a:lumMod val="75000"/>
                  </a:schemeClr>
                </a:solidFill>
              </a:rPr>
              <a:t/>
            </a:r>
            <a:br>
              <a:rPr lang="fa-IR" sz="2400" dirty="0" smtClean="0">
                <a:solidFill>
                  <a:schemeClr val="accent3">
                    <a:lumMod val="75000"/>
                  </a:schemeClr>
                </a:solidFill>
              </a:rPr>
            </a:br>
            <a:r>
              <a:rPr lang="fa-IR" sz="2400" dirty="0" smtClean="0">
                <a:solidFill>
                  <a:schemeClr val="accent3">
                    <a:lumMod val="75000"/>
                  </a:schemeClr>
                </a:solidFill>
              </a:rPr>
              <a:t>سال تاسیس: ۱۸۵۰</a:t>
            </a:r>
            <a:br>
              <a:rPr lang="fa-IR" sz="2400" dirty="0" smtClean="0">
                <a:solidFill>
                  <a:schemeClr val="accent3">
                    <a:lumMod val="75000"/>
                  </a:schemeClr>
                </a:solidFill>
              </a:rPr>
            </a:br>
            <a:r>
              <a:rPr lang="fa-IR" sz="2400" dirty="0" smtClean="0">
                <a:solidFill>
                  <a:schemeClr val="accent3">
                    <a:lumMod val="75000"/>
                  </a:schemeClr>
                </a:solidFill>
              </a:rPr>
              <a:t>پایه‌گذار: ایگناک شوستالا (</a:t>
            </a:r>
            <a:r>
              <a:rPr lang="en-US" sz="2400" dirty="0" err="1" smtClean="0">
                <a:solidFill>
                  <a:schemeClr val="accent3">
                    <a:lumMod val="75000"/>
                  </a:schemeClr>
                </a:solidFill>
              </a:rPr>
              <a:t>Ignác</a:t>
            </a:r>
            <a:r>
              <a:rPr lang="en-US" sz="2400" dirty="0" smtClean="0">
                <a:solidFill>
                  <a:schemeClr val="accent3">
                    <a:lumMod val="75000"/>
                  </a:schemeClr>
                </a:solidFill>
              </a:rPr>
              <a:t> </a:t>
            </a:r>
            <a:r>
              <a:rPr lang="en-US" sz="2400" dirty="0" err="1" smtClean="0">
                <a:solidFill>
                  <a:schemeClr val="accent3">
                    <a:lumMod val="75000"/>
                  </a:schemeClr>
                </a:solidFill>
              </a:rPr>
              <a:t>Šustala</a:t>
            </a:r>
            <a:r>
              <a:rPr lang="en-US" sz="2400" dirty="0" smtClean="0">
                <a:solidFill>
                  <a:schemeClr val="accent3">
                    <a:lumMod val="75000"/>
                  </a:schemeClr>
                </a:solidFill>
              </a:rPr>
              <a:t>)</a:t>
            </a:r>
            <a:br>
              <a:rPr lang="en-US" sz="2400" dirty="0" smtClean="0">
                <a:solidFill>
                  <a:schemeClr val="accent3">
                    <a:lumMod val="75000"/>
                  </a:schemeClr>
                </a:solidFill>
              </a:rPr>
            </a:br>
            <a:r>
              <a:rPr lang="fa-IR" sz="2400" dirty="0" smtClean="0">
                <a:solidFill>
                  <a:schemeClr val="accent3">
                    <a:lumMod val="75000"/>
                  </a:schemeClr>
                </a:solidFill>
              </a:rPr>
              <a:t>کشور: جمهوری چک</a:t>
            </a:r>
            <a:br>
              <a:rPr lang="fa-IR" sz="2400" dirty="0" smtClean="0">
                <a:solidFill>
                  <a:schemeClr val="accent3">
                    <a:lumMod val="75000"/>
                  </a:schemeClr>
                </a:solidFill>
              </a:rPr>
            </a:br>
            <a:r>
              <a:rPr lang="fa-IR" sz="2400" dirty="0" smtClean="0">
                <a:solidFill>
                  <a:schemeClr val="accent3">
                    <a:lumMod val="75000"/>
                  </a:schemeClr>
                </a:solidFill>
              </a:rPr>
              <a:t>تاترا بخشی از کمپانی تاترا تراک بود و اولین بار اقدام به تولید کالسکه‌های چهارچرخ کرد. این کمپانی در سال ۱۸۹۱ ماشین‌های راه‌آهن ساخت و نام خود را به </a:t>
            </a:r>
            <a:r>
              <a:rPr lang="en-US" sz="2400" dirty="0" err="1" smtClean="0">
                <a:solidFill>
                  <a:schemeClr val="accent3">
                    <a:lumMod val="75000"/>
                  </a:schemeClr>
                </a:solidFill>
              </a:rPr>
              <a:t>Nesselsdorfer</a:t>
            </a:r>
            <a:r>
              <a:rPr lang="en-US" sz="2400" dirty="0" smtClean="0">
                <a:solidFill>
                  <a:schemeClr val="accent3">
                    <a:lumMod val="75000"/>
                  </a:schemeClr>
                </a:solidFill>
              </a:rPr>
              <a:t> </a:t>
            </a:r>
            <a:r>
              <a:rPr lang="en-US" sz="2400" dirty="0" err="1" smtClean="0">
                <a:solidFill>
                  <a:schemeClr val="accent3">
                    <a:lumMod val="75000"/>
                  </a:schemeClr>
                </a:solidFill>
              </a:rPr>
              <a:t>Wagenbau-Fabriksgesellschaft</a:t>
            </a:r>
            <a:r>
              <a:rPr lang="en-US" sz="2400" dirty="0" smtClean="0">
                <a:solidFill>
                  <a:schemeClr val="accent3">
                    <a:lumMod val="75000"/>
                  </a:schemeClr>
                </a:solidFill>
              </a:rPr>
              <a:t> </a:t>
            </a:r>
            <a:r>
              <a:rPr lang="fa-IR" sz="2400" dirty="0" smtClean="0">
                <a:solidFill>
                  <a:schemeClr val="accent3">
                    <a:lumMod val="75000"/>
                  </a:schemeClr>
                </a:solidFill>
              </a:rPr>
              <a:t>تغییر داد. مدیر فنی تاترا هوگو فیشر با خرید بنز از این خودرو الهام گرفت و در اواخر سال نخستین اتومبیل شرکت را با نام پرزیدنت ساخت. سال بعد نیز اولین کامیون خود را تولید کردند.</a:t>
            </a:r>
            <a:br>
              <a:rPr lang="fa-IR" sz="2400" dirty="0" smtClean="0">
                <a:solidFill>
                  <a:schemeClr val="accent3">
                    <a:lumMod val="75000"/>
                  </a:schemeClr>
                </a:solidFill>
              </a:rPr>
            </a:br>
            <a:r>
              <a:rPr lang="fa-IR" sz="2400" dirty="0" smtClean="0">
                <a:solidFill>
                  <a:schemeClr val="accent3">
                    <a:lumMod val="75000"/>
                  </a:schemeClr>
                </a:solidFill>
              </a:rPr>
              <a:t>تاترا در طول جنگ جهانی دوم برای ارتش آلمان تانک و کامیون می‌ساخت، اما کشته شدن چند سرباز در این ماشین‌ها موجب شد استفاده از کامیون‌های تاترا برای سربازان ممنوع شود. این شرکت به طور رسمی در سال ۱۹۹۹ تولید خودرو را متوقف کرد، اما هنوز به کار ساخت کامیون ادامه می‌دهد</a:t>
            </a:r>
            <a:r>
              <a:rPr lang="fa-IR" sz="2400" dirty="0" smtClean="0"/>
              <a:t>.</a:t>
            </a:r>
            <a:endParaRPr lang="fa-IR" sz="2400" dirty="0"/>
          </a:p>
        </p:txBody>
      </p:sp>
      <p:sp>
        <p:nvSpPr>
          <p:cNvPr id="4" name="Rectangle 3"/>
          <p:cNvSpPr/>
          <p:nvPr/>
        </p:nvSpPr>
        <p:spPr>
          <a:xfrm>
            <a:off x="5623561" y="452079"/>
            <a:ext cx="3229858" cy="923330"/>
          </a:xfrm>
          <a:prstGeom prst="rect">
            <a:avLst/>
          </a:prstGeom>
          <a:noFill/>
        </p:spPr>
        <p:txBody>
          <a:bodyPr wrap="square" lIns="91440" tIns="45720" rIns="91440" bIns="45720">
            <a:spAutoFit/>
          </a:bodyPr>
          <a:lstStyle/>
          <a:p>
            <a:pPr algn="ctr"/>
            <a:r>
              <a:rPr lang="fa-IR" sz="5400" b="1" dirty="0" smtClean="0">
                <a:ln w="9525">
                  <a:solidFill>
                    <a:schemeClr val="bg1"/>
                  </a:solidFill>
                  <a:prstDash val="solid"/>
                </a:ln>
                <a:effectLst>
                  <a:outerShdw blurRad="12700" dist="38100" dir="2700000" algn="tl" rotWithShape="0">
                    <a:schemeClr val="bg1">
                      <a:lumMod val="50000"/>
                    </a:schemeClr>
                  </a:outerShdw>
                </a:effectLst>
                <a:cs typeface="0 Badr Bold" panose="00000700000000000000" pitchFamily="2" charset="-78"/>
              </a:rPr>
              <a:t>2-تاترا</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cs typeface="0 Badr Bold" panose="00000700000000000000" pitchFamily="2" charset="-78"/>
            </a:endParaRPr>
          </a:p>
        </p:txBody>
      </p:sp>
      <p:pic>
        <p:nvPicPr>
          <p:cNvPr id="5" name="Picture 4"/>
          <p:cNvPicPr>
            <a:picLocks noChangeAspect="1"/>
          </p:cNvPicPr>
          <p:nvPr/>
        </p:nvPicPr>
        <p:blipFill>
          <a:blip r:embed="rId4"/>
          <a:stretch>
            <a:fillRect/>
          </a:stretch>
        </p:blipFill>
        <p:spPr>
          <a:xfrm>
            <a:off x="4070249" y="352881"/>
            <a:ext cx="1841631" cy="17550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5"/>
          <a:stretch>
            <a:fillRect/>
          </a:stretch>
        </p:blipFill>
        <p:spPr>
          <a:xfrm>
            <a:off x="160958" y="120240"/>
            <a:ext cx="3517310" cy="26345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6"/>
          <p:cNvSpPr/>
          <p:nvPr/>
        </p:nvSpPr>
        <p:spPr>
          <a:xfrm>
            <a:off x="87682" y="2523995"/>
            <a:ext cx="3663863" cy="461665"/>
          </a:xfrm>
          <a:prstGeom prst="rect">
            <a:avLst/>
          </a:prstGeom>
        </p:spPr>
        <p:style>
          <a:lnRef idx="1">
            <a:schemeClr val="dk1"/>
          </a:lnRef>
          <a:fillRef idx="2">
            <a:schemeClr val="dk1"/>
          </a:fillRef>
          <a:effectRef idx="1">
            <a:schemeClr val="dk1"/>
          </a:effectRef>
          <a:fontRef idx="minor">
            <a:schemeClr val="dk1"/>
          </a:fontRef>
        </p:style>
        <p:txBody>
          <a:bodyPr wrap="square" lIns="91440" tIns="45720" rIns="91440" bIns="45720">
            <a:spAutoFit/>
          </a:bodyPr>
          <a:lstStyle/>
          <a:p>
            <a:pPr algn="ctr"/>
            <a:r>
              <a:rPr lang="fa-IR" sz="2400" b="1" spc="50" dirty="0" smtClean="0">
                <a:ln w="0"/>
                <a:solidFill>
                  <a:schemeClr val="bg2"/>
                </a:solidFill>
                <a:effectLst>
                  <a:innerShdw blurRad="63500" dist="50800" dir="13500000">
                    <a:srgbClr val="000000">
                      <a:alpha val="50000"/>
                    </a:srgbClr>
                  </a:innerShdw>
                </a:effectLst>
              </a:rPr>
              <a:t>یک کامیون تاترا در ایران</a:t>
            </a:r>
            <a:endParaRPr lang="en-US" sz="2400" b="1" cap="none" spc="50" dirty="0">
              <a:ln w="0"/>
              <a:solidFill>
                <a:schemeClr val="bg2"/>
              </a:solidFill>
              <a:effectLst>
                <a:innerShdw blurRad="63500" dist="50800" dir="13500000">
                  <a:srgbClr val="000000">
                    <a:alpha val="50000"/>
                  </a:srgbClr>
                </a:innerShdw>
              </a:effectLst>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6713" y="6462713"/>
            <a:ext cx="244475" cy="244475"/>
          </a:xfrm>
          <a:prstGeom prst="rect">
            <a:avLst/>
          </a:prstGeom>
        </p:spPr>
      </p:pic>
    </p:spTree>
    <p:extLst>
      <p:ext uri="{BB962C8B-B14F-4D97-AF65-F5344CB8AC3E}">
        <p14:creationId xmlns:p14="http://schemas.microsoft.com/office/powerpoint/2010/main" val="2189344471"/>
      </p:ext>
    </p:extLst>
  </p:cSld>
  <p:clrMapOvr>
    <a:masterClrMapping/>
  </p:clrMapOvr>
  <p:transition spd="slow" advTm="8306">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26"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down)">
                                      <p:cBhvr>
                                        <p:cTn id="9" dur="580">
                                          <p:stCondLst>
                                            <p:cond delay="0"/>
                                          </p:stCondLst>
                                        </p:cTn>
                                        <p:tgtEl>
                                          <p:spTgt spid="5"/>
                                        </p:tgtEl>
                                      </p:cBhvr>
                                    </p:animEffect>
                                    <p:anim calcmode="lin" valueType="num">
                                      <p:cBhvr>
                                        <p:cTn id="1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5" dur="26">
                                          <p:stCondLst>
                                            <p:cond delay="650"/>
                                          </p:stCondLst>
                                        </p:cTn>
                                        <p:tgtEl>
                                          <p:spTgt spid="5"/>
                                        </p:tgtEl>
                                      </p:cBhvr>
                                      <p:to x="100000" y="60000"/>
                                    </p:animScale>
                                    <p:animScale>
                                      <p:cBhvr>
                                        <p:cTn id="16" dur="166" decel="50000">
                                          <p:stCondLst>
                                            <p:cond delay="676"/>
                                          </p:stCondLst>
                                        </p:cTn>
                                        <p:tgtEl>
                                          <p:spTgt spid="5"/>
                                        </p:tgtEl>
                                      </p:cBhvr>
                                      <p:to x="100000" y="100000"/>
                                    </p:animScale>
                                    <p:animScale>
                                      <p:cBhvr>
                                        <p:cTn id="17" dur="26">
                                          <p:stCondLst>
                                            <p:cond delay="1312"/>
                                          </p:stCondLst>
                                        </p:cTn>
                                        <p:tgtEl>
                                          <p:spTgt spid="5"/>
                                        </p:tgtEl>
                                      </p:cBhvr>
                                      <p:to x="100000" y="80000"/>
                                    </p:animScale>
                                    <p:animScale>
                                      <p:cBhvr>
                                        <p:cTn id="18" dur="166" decel="50000">
                                          <p:stCondLst>
                                            <p:cond delay="1338"/>
                                          </p:stCondLst>
                                        </p:cTn>
                                        <p:tgtEl>
                                          <p:spTgt spid="5"/>
                                        </p:tgtEl>
                                      </p:cBhvr>
                                      <p:to x="100000" y="100000"/>
                                    </p:animScale>
                                    <p:animScale>
                                      <p:cBhvr>
                                        <p:cTn id="19" dur="26">
                                          <p:stCondLst>
                                            <p:cond delay="1642"/>
                                          </p:stCondLst>
                                        </p:cTn>
                                        <p:tgtEl>
                                          <p:spTgt spid="5"/>
                                        </p:tgtEl>
                                      </p:cBhvr>
                                      <p:to x="100000" y="90000"/>
                                    </p:animScale>
                                    <p:animScale>
                                      <p:cBhvr>
                                        <p:cTn id="20" dur="166" decel="50000">
                                          <p:stCondLst>
                                            <p:cond delay="1668"/>
                                          </p:stCondLst>
                                        </p:cTn>
                                        <p:tgtEl>
                                          <p:spTgt spid="5"/>
                                        </p:tgtEl>
                                      </p:cBhvr>
                                      <p:to x="100000" y="100000"/>
                                    </p:animScale>
                                    <p:animScale>
                                      <p:cBhvr>
                                        <p:cTn id="21" dur="26">
                                          <p:stCondLst>
                                            <p:cond delay="1808"/>
                                          </p:stCondLst>
                                        </p:cTn>
                                        <p:tgtEl>
                                          <p:spTgt spid="5"/>
                                        </p:tgtEl>
                                      </p:cBhvr>
                                      <p:to x="100000" y="95000"/>
                                    </p:animScale>
                                    <p:animScale>
                                      <p:cBhvr>
                                        <p:cTn id="22" dur="166" decel="50000">
                                          <p:stCondLst>
                                            <p:cond delay="1834"/>
                                          </p:stCondLst>
                                        </p:cTn>
                                        <p:tgtEl>
                                          <p:spTgt spid="5"/>
                                        </p:tgtEl>
                                      </p:cBhvr>
                                      <p:to x="100000" y="100000"/>
                                    </p:animScale>
                                  </p:childTnLst>
                                </p:cTn>
                              </p:par>
                              <p:par>
                                <p:cTn id="23" presetID="3" presetClass="emph" presetSubtype="2" fill="hold" grpId="0" nodeType="withEffect">
                                  <p:stCondLst>
                                    <p:cond delay="0"/>
                                  </p:stCondLst>
                                  <p:childTnLst>
                                    <p:animClr clrSpc="rgb" dir="cw">
                                      <p:cBhvr override="childStyle">
                                        <p:cTn id="24" dur="2000" fill="hold"/>
                                        <p:tgtEl>
                                          <p:spTgt spid="7"/>
                                        </p:tgtEl>
                                        <p:attrNameLst>
                                          <p:attrName>style.color</p:attrName>
                                        </p:attrNameLst>
                                      </p:cBhvr>
                                      <p:to>
                                        <a:srgbClr val="161E21"/>
                                      </p:to>
                                    </p:animClr>
                                  </p:childTnLst>
                                </p:cTn>
                              </p:par>
                              <p:par>
                                <p:cTn id="25" presetID="3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fltVal val="0"/>
                                          </p:val>
                                        </p:tav>
                                        <p:tav tm="100000">
                                          <p:val>
                                            <p:strVal val="#ppt_w"/>
                                          </p:val>
                                        </p:tav>
                                      </p:tavLst>
                                    </p:anim>
                                    <p:anim calcmode="lin" valueType="num">
                                      <p:cBhvr>
                                        <p:cTn id="28" dur="1000" fill="hold"/>
                                        <p:tgtEl>
                                          <p:spTgt spid="6"/>
                                        </p:tgtEl>
                                        <p:attrNameLst>
                                          <p:attrName>ppt_h</p:attrName>
                                        </p:attrNameLst>
                                      </p:cBhvr>
                                      <p:tavLst>
                                        <p:tav tm="0">
                                          <p:val>
                                            <p:fltVal val="0"/>
                                          </p:val>
                                        </p:tav>
                                        <p:tav tm="100000">
                                          <p:val>
                                            <p:strVal val="#ppt_h"/>
                                          </p:val>
                                        </p:tav>
                                      </p:tavLst>
                                    </p:anim>
                                    <p:anim calcmode="lin" valueType="num">
                                      <p:cBhvr>
                                        <p:cTn id="29" dur="1000" fill="hold"/>
                                        <p:tgtEl>
                                          <p:spTgt spid="6"/>
                                        </p:tgtEl>
                                        <p:attrNameLst>
                                          <p:attrName>style.rotation</p:attrName>
                                        </p:attrNameLst>
                                      </p:cBhvr>
                                      <p:tavLst>
                                        <p:tav tm="0">
                                          <p:val>
                                            <p:fltVal val="90"/>
                                          </p:val>
                                        </p:tav>
                                        <p:tav tm="100000">
                                          <p:val>
                                            <p:fltVal val="0"/>
                                          </p:val>
                                        </p:tav>
                                      </p:tavLst>
                                    </p:anim>
                                    <p:animEffect transition="in" filter="fade">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8"/>
                </p:tgtEl>
              </p:cMediaNode>
            </p:audio>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9000">
              <a:srgbClr val="111111"/>
            </a:gs>
            <a:gs pos="0">
              <a:schemeClr val="bg1">
                <a:tint val="90000"/>
                <a:lumMod val="110000"/>
              </a:schemeClr>
            </a:gs>
            <a:gs pos="100000">
              <a:schemeClr val="bg1">
                <a:shade val="94000"/>
                <a:lumMod val="9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89009" y="1530263"/>
            <a:ext cx="1201570" cy="605425"/>
          </a:xfrm>
        </p:spPr>
        <p:txBody>
          <a:bodyPr>
            <a:normAutofit fontScale="90000"/>
          </a:bodyPr>
          <a:lstStyle/>
          <a:p>
            <a:pPr algn="ctr"/>
            <a:r>
              <a:rPr lang="fa-IR" dirty="0" smtClean="0"/>
              <a:t>3-اپل</a:t>
            </a:r>
            <a:endParaRPr lang="fa-IR" dirty="0"/>
          </a:p>
        </p:txBody>
      </p:sp>
      <p:sp>
        <p:nvSpPr>
          <p:cNvPr id="3" name="Content Placeholder 2"/>
          <p:cNvSpPr>
            <a:spLocks noGrp="1"/>
          </p:cNvSpPr>
          <p:nvPr>
            <p:ph idx="1"/>
          </p:nvPr>
        </p:nvSpPr>
        <p:spPr>
          <a:xfrm>
            <a:off x="677333" y="2135688"/>
            <a:ext cx="6969807" cy="4478054"/>
          </a:xfrm>
        </p:spPr>
        <p:txBody>
          <a:bodyPr>
            <a:normAutofit/>
          </a:bodyPr>
          <a:lstStyle/>
          <a:p>
            <a:r>
              <a:rPr lang="fa-IR" b="1" dirty="0"/>
              <a:t>- اُپل</a:t>
            </a:r>
            <a:endParaRPr lang="fa-IR" dirty="0"/>
          </a:p>
          <a:p>
            <a:r>
              <a:rPr lang="fa-IR" dirty="0"/>
              <a:t>سال تاسیس: ۱۸۶۲</a:t>
            </a:r>
          </a:p>
          <a:p>
            <a:r>
              <a:rPr lang="fa-IR" dirty="0"/>
              <a:t>پایه‌گذار: آدام اُپل</a:t>
            </a:r>
          </a:p>
          <a:p>
            <a:r>
              <a:rPr lang="fa-IR" dirty="0"/>
              <a:t>کشور: آلمان</a:t>
            </a:r>
          </a:p>
          <a:p>
            <a:r>
              <a:rPr lang="fa-IR" dirty="0"/>
              <a:t>این شرکت در ۲۱ ژانویه ۱۸۶۲ تاسیس شد و در ابتدا چرخ‌ خیاطی تولید می‌کرد. سپس در سال ۱۸۸۶ دوچرخه ساخت و اولین خودرو را در سال ۱۸۹۹ به بازار عرضه کرد.</a:t>
            </a:r>
          </a:p>
          <a:p>
            <a:r>
              <a:rPr lang="fa-IR" dirty="0"/>
              <a:t>اپل تصمیم گرفت تولید چرخ خیاطی را کنار بگذارد و در سال ۱۹۱۳ بزرگ‌ترین شرکت خودروسازی آلمان و در سال ۱۹۳۰ عظیم‌ترین تولیدکننده خودرو در اروپا شد. این شرکت تنها زیر عنوان اپل خودرو تولید نمی‌کند و برندهای واکسهال، بیوک و هولدن نیز از آنِ این شرکت است. اپل اکنون زیرمجموعه </a:t>
            </a:r>
            <a:r>
              <a:rPr lang="en-US" dirty="0"/>
              <a:t>PSA </a:t>
            </a:r>
            <a:r>
              <a:rPr lang="fa-IR" dirty="0"/>
              <a:t>است اما قبلاً جزئی از گروه جنرال‌موتورز بود</a:t>
            </a:r>
            <a:r>
              <a:rPr lang="fa-IR" dirty="0" smtClean="0"/>
              <a:t>.</a:t>
            </a:r>
            <a:endParaRPr lang="fa-IR"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7139" y="2242568"/>
            <a:ext cx="3770583" cy="2517324"/>
          </a:xfrm>
          <a:prstGeom prst="rect">
            <a:avLst/>
          </a:prstGeom>
        </p:spPr>
      </p:pic>
      <p:sp>
        <p:nvSpPr>
          <p:cNvPr id="5" name="Rectangle 4"/>
          <p:cNvSpPr/>
          <p:nvPr/>
        </p:nvSpPr>
        <p:spPr>
          <a:xfrm>
            <a:off x="7647140" y="4759891"/>
            <a:ext cx="3770583" cy="707886"/>
          </a:xfrm>
          <a:prstGeom prst="rect">
            <a:avLst/>
          </a:prstGeom>
        </p:spPr>
        <p:style>
          <a:lnRef idx="1">
            <a:schemeClr val="dk1"/>
          </a:lnRef>
          <a:fillRef idx="3">
            <a:schemeClr val="dk1"/>
          </a:fillRef>
          <a:effectRef idx="2">
            <a:schemeClr val="dk1"/>
          </a:effectRef>
          <a:fontRef idx="minor">
            <a:schemeClr val="lt1"/>
          </a:fontRef>
        </p:style>
        <p:txBody>
          <a:bodyPr wrap="none" lIns="91440" tIns="45720" rIns="91440" bIns="45720">
            <a:spAutoFit/>
          </a:bodyPr>
          <a:lstStyle/>
          <a:p>
            <a:pPr algn="ctr"/>
            <a:r>
              <a:rPr lang="fa-IR" sz="40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یک اپل در ایران</a:t>
            </a:r>
            <a:endParaRPr lang="en-US" sz="40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pic>
        <p:nvPicPr>
          <p:cNvPr id="6" name="Picture 5"/>
          <p:cNvPicPr>
            <a:picLocks noChangeAspect="1"/>
          </p:cNvPicPr>
          <p:nvPr/>
        </p:nvPicPr>
        <p:blipFill>
          <a:blip r:embed="rId5"/>
          <a:stretch>
            <a:fillRect/>
          </a:stretch>
        </p:blipFill>
        <p:spPr>
          <a:xfrm>
            <a:off x="833544" y="1237129"/>
            <a:ext cx="2283390" cy="13461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6713" y="6462713"/>
            <a:ext cx="244475" cy="244475"/>
          </a:xfrm>
          <a:prstGeom prst="rect">
            <a:avLst/>
          </a:prstGeom>
        </p:spPr>
      </p:pic>
    </p:spTree>
    <p:extLst>
      <p:ext uri="{BB962C8B-B14F-4D97-AF65-F5344CB8AC3E}">
        <p14:creationId xmlns:p14="http://schemas.microsoft.com/office/powerpoint/2010/main" val="810815522"/>
      </p:ext>
    </p:extLst>
  </p:cSld>
  <p:clrMapOvr>
    <a:masterClrMapping/>
  </p:clrMapOvr>
  <p:transition spd="slow" advTm="3474">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21"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heel(8)">
                                      <p:cBhvr>
                                        <p:cTn id="9" dur="2000"/>
                                        <p:tgtEl>
                                          <p:spTgt spid="5"/>
                                        </p:tgtEl>
                                      </p:cBhvr>
                                    </p:animEffect>
                                  </p:childTnLst>
                                </p:cTn>
                              </p:par>
                              <p:par>
                                <p:cTn id="10" presetID="20" presetClass="exit" presetSubtype="0" fill="hold" grpId="1" nodeType="withEffect">
                                  <p:stCondLst>
                                    <p:cond delay="0"/>
                                  </p:stCondLst>
                                  <p:childTnLst>
                                    <p:animEffect transition="out" filter="wedge">
                                      <p:cBhvr>
                                        <p:cTn id="11" dur="2000"/>
                                        <p:tgtEl>
                                          <p:spTgt spid="5"/>
                                        </p:tgtEl>
                                      </p:cBhvr>
                                    </p:animEffect>
                                    <p:set>
                                      <p:cBhvr>
                                        <p:cTn id="12" dur="1" fill="hold">
                                          <p:stCondLst>
                                            <p:cond delay="1999"/>
                                          </p:stCondLst>
                                        </p:cTn>
                                        <p:tgtEl>
                                          <p:spTgt spid="5"/>
                                        </p:tgtEl>
                                        <p:attrNameLst>
                                          <p:attrName>style.visibility</p:attrName>
                                        </p:attrNameLst>
                                      </p:cBhvr>
                                      <p:to>
                                        <p:strVal val="hidden"/>
                                      </p:to>
                                    </p:set>
                                  </p:childTnLst>
                                </p:cTn>
                              </p:par>
                              <p:par>
                                <p:cTn id="13" presetID="3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 calcmode="lin" valueType="num">
                                      <p:cBhvr>
                                        <p:cTn id="17" dur="1000" fill="hold"/>
                                        <p:tgtEl>
                                          <p:spTgt spid="2"/>
                                        </p:tgtEl>
                                        <p:attrNameLst>
                                          <p:attrName>style.rotation</p:attrName>
                                        </p:attrNameLst>
                                      </p:cBhvr>
                                      <p:tavLst>
                                        <p:tav tm="0">
                                          <p:val>
                                            <p:fltVal val="90"/>
                                          </p:val>
                                        </p:tav>
                                        <p:tav tm="100000">
                                          <p:val>
                                            <p:fltVal val="0"/>
                                          </p:val>
                                        </p:tav>
                                      </p:tavLst>
                                    </p:anim>
                                    <p:animEffect transition="in" filter="fade">
                                      <p:cBhvr>
                                        <p:cTn id="1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bldLst>
      <p:bldP spid="2" grpId="0"/>
      <p:bldP spid="5" grpId="0" animBg="1"/>
      <p:bldP spid="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9000">
              <a:srgbClr val="111111"/>
            </a:gs>
            <a:gs pos="0">
              <a:schemeClr val="bg1">
                <a:tint val="90000"/>
                <a:lumMod val="110000"/>
              </a:schemeClr>
            </a:gs>
            <a:gs pos="100000">
              <a:schemeClr val="bg1">
                <a:shade val="94000"/>
                <a:lumMod val="9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3481307" cy="966476"/>
          </a:xfrm>
        </p:spPr>
        <p:txBody>
          <a:bodyPr/>
          <a:lstStyle/>
          <a:p>
            <a:pPr algn="ctr"/>
            <a:r>
              <a:rPr lang="fa-IR" dirty="0" smtClean="0"/>
              <a:t>4-مرسدس بنز</a:t>
            </a:r>
            <a:endParaRPr lang="fa-IR" dirty="0"/>
          </a:p>
        </p:txBody>
      </p:sp>
      <p:pic>
        <p:nvPicPr>
          <p:cNvPr id="5" name="Picture 4"/>
          <p:cNvPicPr>
            <a:picLocks noChangeAspect="1"/>
          </p:cNvPicPr>
          <p:nvPr/>
        </p:nvPicPr>
        <p:blipFill>
          <a:blip r:embed="rId2"/>
          <a:stretch>
            <a:fillRect/>
          </a:stretch>
        </p:blipFill>
        <p:spPr>
          <a:xfrm>
            <a:off x="33948" y="1794425"/>
            <a:ext cx="4768078" cy="256612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 name="Rectangle 2"/>
          <p:cNvSpPr/>
          <p:nvPr/>
        </p:nvSpPr>
        <p:spPr>
          <a:xfrm>
            <a:off x="-164732" y="1576076"/>
            <a:ext cx="5084445" cy="3970318"/>
          </a:xfrm>
          <a:prstGeom prst="rect">
            <a:avLst/>
          </a:prstGeom>
        </p:spPr>
        <p:txBody>
          <a:bodyPr wrap="square">
            <a:spAutoFit/>
          </a:bodyPr>
          <a:lstStyle/>
          <a:p>
            <a:pPr lvl="0" algn="r"/>
            <a:r>
              <a:rPr lang="fa-IR" b="1" dirty="0">
                <a:solidFill>
                  <a:srgbClr val="FF0000"/>
                </a:solidFill>
              </a:rPr>
              <a:t>مرسدس بنز</a:t>
            </a:r>
            <a:endParaRPr lang="fa-IR" dirty="0">
              <a:solidFill>
                <a:srgbClr val="FF0000"/>
              </a:solidFill>
            </a:endParaRPr>
          </a:p>
          <a:p>
            <a:pPr lvl="0" algn="r"/>
            <a:r>
              <a:rPr lang="fa-IR" dirty="0">
                <a:solidFill>
                  <a:srgbClr val="FF0000"/>
                </a:solidFill>
              </a:rPr>
              <a:t>سال تاسیس: ۱۸۸۳</a:t>
            </a:r>
          </a:p>
          <a:p>
            <a:pPr lvl="0" algn="r"/>
            <a:r>
              <a:rPr lang="fa-IR" dirty="0">
                <a:solidFill>
                  <a:srgbClr val="FF0000"/>
                </a:solidFill>
              </a:rPr>
              <a:t>پایه‌گذاران: کارل بنز و گوتلیب دایملر</a:t>
            </a:r>
          </a:p>
          <a:p>
            <a:pPr lvl="0" algn="r"/>
            <a:r>
              <a:rPr lang="fa-IR" dirty="0">
                <a:solidFill>
                  <a:srgbClr val="FF0000"/>
                </a:solidFill>
              </a:rPr>
              <a:t>کشور: آلمان</a:t>
            </a:r>
          </a:p>
          <a:p>
            <a:pPr lvl="0" algn="r"/>
            <a:r>
              <a:rPr lang="fa-IR" dirty="0">
                <a:solidFill>
                  <a:srgbClr val="FF0000"/>
                </a:solidFill>
              </a:rPr>
              <a:t>این برند معروف به‌صورت رسمی تا سال ۱۹۲۶ شروع به کار نکرد، اما تاسیس آن نتیجه تلفیق ۲ شرکت تولیدکننده خودرو است که سال‌ها پیش کار می‌کردند. شرکت دی‌ام‌جی (</a:t>
            </a:r>
            <a:r>
              <a:rPr lang="en-US" dirty="0">
                <a:solidFill>
                  <a:srgbClr val="FF0000"/>
                </a:solidFill>
              </a:rPr>
              <a:t>Daimler-</a:t>
            </a:r>
            <a:r>
              <a:rPr lang="en-US" dirty="0" err="1">
                <a:solidFill>
                  <a:srgbClr val="FF0000"/>
                </a:solidFill>
              </a:rPr>
              <a:t>Motoren</a:t>
            </a:r>
            <a:r>
              <a:rPr lang="en-US" dirty="0">
                <a:solidFill>
                  <a:srgbClr val="FF0000"/>
                </a:solidFill>
              </a:rPr>
              <a:t>-</a:t>
            </a:r>
            <a:r>
              <a:rPr lang="en-US" dirty="0" err="1">
                <a:solidFill>
                  <a:srgbClr val="FF0000"/>
                </a:solidFill>
              </a:rPr>
              <a:t>Gesellschaft</a:t>
            </a:r>
            <a:r>
              <a:rPr lang="en-US" dirty="0">
                <a:solidFill>
                  <a:srgbClr val="FF0000"/>
                </a:solidFill>
              </a:rPr>
              <a:t>) </a:t>
            </a:r>
            <a:r>
              <a:rPr lang="fa-IR" dirty="0">
                <a:solidFill>
                  <a:srgbClr val="FF0000"/>
                </a:solidFill>
              </a:rPr>
              <a:t>را گوتلیب دایملر (</a:t>
            </a:r>
            <a:r>
              <a:rPr lang="en-US" dirty="0">
                <a:solidFill>
                  <a:srgbClr val="FF0000"/>
                </a:solidFill>
              </a:rPr>
              <a:t>Gottlieb Daimler) </a:t>
            </a:r>
            <a:r>
              <a:rPr lang="fa-IR" dirty="0">
                <a:solidFill>
                  <a:srgbClr val="FF0000"/>
                </a:solidFill>
              </a:rPr>
              <a:t>و ویلهلم مایباخ (</a:t>
            </a:r>
            <a:r>
              <a:rPr lang="en-US" dirty="0">
                <a:solidFill>
                  <a:srgbClr val="FF0000"/>
                </a:solidFill>
              </a:rPr>
              <a:t>Wilhelm Maybach) </a:t>
            </a:r>
            <a:r>
              <a:rPr lang="fa-IR" dirty="0">
                <a:solidFill>
                  <a:srgbClr val="FF0000"/>
                </a:solidFill>
              </a:rPr>
              <a:t>در سال ۱۸۹۰ پایه‌گذاری کردند و در ابتدا موتورهای بنزینی می‌ساختند. پس از این که شرکت در زمینه تولید ماشین‌های کوچک مسابقه‌ای موفقیت‌هایی کسب کرد، به ساخت مدل‌های مرسدس روی آورد.</a:t>
            </a:r>
          </a:p>
        </p:txBody>
      </p:sp>
      <p:pic>
        <p:nvPicPr>
          <p:cNvPr id="7" name="Picture 6"/>
          <p:cNvPicPr>
            <a:picLocks noChangeAspect="1"/>
          </p:cNvPicPr>
          <p:nvPr/>
        </p:nvPicPr>
        <p:blipFill>
          <a:blip r:embed="rId3"/>
          <a:stretch>
            <a:fillRect/>
          </a:stretch>
        </p:blipFill>
        <p:spPr>
          <a:xfrm>
            <a:off x="9837420" y="3705373"/>
            <a:ext cx="2354580" cy="156686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5470" y="20604"/>
            <a:ext cx="6526530" cy="3684769"/>
          </a:xfrm>
          <a:prstGeom prst="rect">
            <a:avLst/>
          </a:prstGeom>
        </p:spPr>
      </p:pic>
      <p:pic>
        <p:nvPicPr>
          <p:cNvPr id="1026" name="Picture 2" descr="Image result for بنز اس 5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5947" y="3705373"/>
            <a:ext cx="2111473" cy="156686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351435" y="3705373"/>
            <a:ext cx="2374512" cy="923330"/>
          </a:xfrm>
          <a:prstGeom prst="rect">
            <a:avLst/>
          </a:prstGeom>
        </p:spPr>
        <p:style>
          <a:lnRef idx="1">
            <a:schemeClr val="dk1"/>
          </a:lnRef>
          <a:fillRef idx="2">
            <a:schemeClr val="dk1"/>
          </a:fillRef>
          <a:effectRef idx="1">
            <a:schemeClr val="dk1"/>
          </a:effectRef>
          <a:fontRef idx="minor">
            <a:schemeClr val="dk1"/>
          </a:fontRef>
        </p:style>
        <p:txBody>
          <a:bodyPr wrap="square" lIns="91440" tIns="45720" rIns="91440" bIns="45720">
            <a:spAutoFit/>
          </a:bodyPr>
          <a:lstStyle/>
          <a:p>
            <a:pPr algn="ctr"/>
            <a:r>
              <a:rPr lang="fa-IR"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گرانترین خودروی ایران</a:t>
            </a:r>
          </a:p>
          <a:p>
            <a:pPr algn="ctr"/>
            <a:r>
              <a:rPr lang="fa-IR"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در بالا و چندبنز دیگر در ایران</a:t>
            </a:r>
            <a:endParaRPr lang="en-US"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39487844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nodeType="afterEffect">
                                  <p:stCondLst>
                                    <p:cond delay="0"/>
                                  </p:stCondLst>
                                  <p:childTnLst>
                                    <p:animMotion origin="layout" path="M 2.70833E-6 -1.11111E-6 C 0.06901 -1.11111E-6 0.125 0.05579 0.125 0.12454 C 0.125 0.19329 0.06901 0.24931 2.70833E-6 0.24931 C -0.06901 0.24931 -0.125 0.19329 -0.125 0.12454 C -0.125 0.05579 -0.06901 -1.11111E-6 2.70833E-6 -1.11111E-6 Z " pathEditMode="relative" rAng="0" ptsTypes="AAAAA">
                                      <p:cBhvr>
                                        <p:cTn id="6" dur="2000" fill="hold"/>
                                        <p:tgtEl>
                                          <p:spTgt spid="5"/>
                                        </p:tgtEl>
                                        <p:attrNameLst>
                                          <p:attrName>ppt_x</p:attrName>
                                          <p:attrName>ppt_y</p:attrName>
                                        </p:attrNameLst>
                                      </p:cBhvr>
                                      <p:rCtr x="0" y="12454"/>
                                    </p:animMotion>
                                  </p:childTnLst>
                                </p:cTn>
                              </p:par>
                              <p:par>
                                <p:cTn id="7" presetID="26"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down)">
                                      <p:cBhvr>
                                        <p:cTn id="9" dur="580">
                                          <p:stCondLst>
                                            <p:cond delay="0"/>
                                          </p:stCondLst>
                                        </p:cTn>
                                        <p:tgtEl>
                                          <p:spTgt spid="8"/>
                                        </p:tgtEl>
                                      </p:cBhvr>
                                    </p:animEffect>
                                    <p:anim calcmode="lin" valueType="num">
                                      <p:cBhvr>
                                        <p:cTn id="1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5" dur="26">
                                          <p:stCondLst>
                                            <p:cond delay="650"/>
                                          </p:stCondLst>
                                        </p:cTn>
                                        <p:tgtEl>
                                          <p:spTgt spid="8"/>
                                        </p:tgtEl>
                                      </p:cBhvr>
                                      <p:to x="100000" y="60000"/>
                                    </p:animScale>
                                    <p:animScale>
                                      <p:cBhvr>
                                        <p:cTn id="16" dur="166" decel="50000">
                                          <p:stCondLst>
                                            <p:cond delay="676"/>
                                          </p:stCondLst>
                                        </p:cTn>
                                        <p:tgtEl>
                                          <p:spTgt spid="8"/>
                                        </p:tgtEl>
                                      </p:cBhvr>
                                      <p:to x="100000" y="100000"/>
                                    </p:animScale>
                                    <p:animScale>
                                      <p:cBhvr>
                                        <p:cTn id="17" dur="26">
                                          <p:stCondLst>
                                            <p:cond delay="1312"/>
                                          </p:stCondLst>
                                        </p:cTn>
                                        <p:tgtEl>
                                          <p:spTgt spid="8"/>
                                        </p:tgtEl>
                                      </p:cBhvr>
                                      <p:to x="100000" y="80000"/>
                                    </p:animScale>
                                    <p:animScale>
                                      <p:cBhvr>
                                        <p:cTn id="18" dur="166" decel="50000">
                                          <p:stCondLst>
                                            <p:cond delay="1338"/>
                                          </p:stCondLst>
                                        </p:cTn>
                                        <p:tgtEl>
                                          <p:spTgt spid="8"/>
                                        </p:tgtEl>
                                      </p:cBhvr>
                                      <p:to x="100000" y="100000"/>
                                    </p:animScale>
                                    <p:animScale>
                                      <p:cBhvr>
                                        <p:cTn id="19" dur="26">
                                          <p:stCondLst>
                                            <p:cond delay="1642"/>
                                          </p:stCondLst>
                                        </p:cTn>
                                        <p:tgtEl>
                                          <p:spTgt spid="8"/>
                                        </p:tgtEl>
                                      </p:cBhvr>
                                      <p:to x="100000" y="90000"/>
                                    </p:animScale>
                                    <p:animScale>
                                      <p:cBhvr>
                                        <p:cTn id="20" dur="166" decel="50000">
                                          <p:stCondLst>
                                            <p:cond delay="1668"/>
                                          </p:stCondLst>
                                        </p:cTn>
                                        <p:tgtEl>
                                          <p:spTgt spid="8"/>
                                        </p:tgtEl>
                                      </p:cBhvr>
                                      <p:to x="100000" y="100000"/>
                                    </p:animScale>
                                    <p:animScale>
                                      <p:cBhvr>
                                        <p:cTn id="21" dur="26">
                                          <p:stCondLst>
                                            <p:cond delay="1808"/>
                                          </p:stCondLst>
                                        </p:cTn>
                                        <p:tgtEl>
                                          <p:spTgt spid="8"/>
                                        </p:tgtEl>
                                      </p:cBhvr>
                                      <p:to x="100000" y="95000"/>
                                    </p:animScale>
                                    <p:animScale>
                                      <p:cBhvr>
                                        <p:cTn id="22"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9000">
              <a:srgbClr val="111111"/>
            </a:gs>
            <a:gs pos="0">
              <a:schemeClr val="bg1">
                <a:tint val="90000"/>
                <a:lumMod val="110000"/>
              </a:schemeClr>
            </a:gs>
            <a:gs pos="100000">
              <a:schemeClr val="bg1">
                <a:shade val="94000"/>
                <a:lumMod val="9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7822" y="1181100"/>
            <a:ext cx="2694516" cy="585788"/>
          </a:xfrm>
        </p:spPr>
        <p:txBody>
          <a:bodyPr>
            <a:normAutofit fontScale="90000"/>
          </a:bodyPr>
          <a:lstStyle/>
          <a:p>
            <a:pPr algn="ctr"/>
            <a:r>
              <a:rPr lang="fa-IR" dirty="0" smtClean="0"/>
              <a:t>5-اشکودا</a:t>
            </a:r>
            <a:endParaRPr lang="fa-IR" dirty="0"/>
          </a:p>
        </p:txBody>
      </p:sp>
      <p:sp>
        <p:nvSpPr>
          <p:cNvPr id="4" name="Rectangle 3"/>
          <p:cNvSpPr/>
          <p:nvPr/>
        </p:nvSpPr>
        <p:spPr>
          <a:xfrm>
            <a:off x="2571801" y="1766888"/>
            <a:ext cx="6406926" cy="2862322"/>
          </a:xfrm>
          <a:prstGeom prst="rect">
            <a:avLst/>
          </a:prstGeom>
        </p:spPr>
        <p:txBody>
          <a:bodyPr wrap="square">
            <a:spAutoFit/>
          </a:bodyPr>
          <a:lstStyle/>
          <a:p>
            <a:pPr algn="ctr"/>
            <a:r>
              <a:rPr lang="fa-IR" b="1" dirty="0" smtClean="0"/>
              <a:t>۵- </a:t>
            </a:r>
            <a:r>
              <a:rPr lang="fa-IR" b="1" dirty="0"/>
              <a:t>اشکودا</a:t>
            </a:r>
            <a:endParaRPr lang="fa-IR" dirty="0"/>
          </a:p>
          <a:p>
            <a:pPr algn="ctr"/>
            <a:r>
              <a:rPr lang="fa-IR" dirty="0"/>
              <a:t>سال تاسیس: ۱۸۹۵</a:t>
            </a:r>
          </a:p>
          <a:p>
            <a:pPr algn="ctr"/>
            <a:r>
              <a:rPr lang="fa-IR" dirty="0"/>
              <a:t>پایه‌گذاران: واکلاو لورین و واکلاو کلمنت</a:t>
            </a:r>
          </a:p>
          <a:p>
            <a:pPr algn="ctr"/>
            <a:r>
              <a:rPr lang="fa-IR" dirty="0"/>
              <a:t>کشور: جمهوری چک</a:t>
            </a:r>
          </a:p>
          <a:p>
            <a:pPr algn="ctr"/>
            <a:r>
              <a:rPr lang="fa-IR" dirty="0"/>
              <a:t>لورین و کلمنت در سال ۱۸۹۵ شرکت اشکودا را تاسیس کردند که به تولید دوچرخه، موتورسیکلت و خودرو پرداخت. این شرکت از سال ۱۹۰۵ که کار تولید خودرو را شروع کرد توانست به بزرگ‌ترین تولیدکننده خودرو در اتریش و مجارستان تبدیل شود. اشکودا در سال ۱۹۲۵ تغییر نام داد و با نام اشکودا اتو (</a:t>
            </a:r>
            <a:r>
              <a:rPr lang="en-US" dirty="0" err="1"/>
              <a:t>Škoda</a:t>
            </a:r>
            <a:r>
              <a:rPr lang="en-US" dirty="0"/>
              <a:t> Auto) </a:t>
            </a:r>
            <a:r>
              <a:rPr lang="fa-IR" dirty="0"/>
              <a:t>کار کرد. این شرکت در سال ۲۰۰۰ زیرمجموعه گروه فولکس‌واگن شد.</a:t>
            </a:r>
            <a:endParaRPr lang="fa-IR" dirty="0">
              <a:effectLst/>
            </a:endParaRPr>
          </a:p>
        </p:txBody>
      </p:sp>
      <p:pic>
        <p:nvPicPr>
          <p:cNvPr id="5" name="Picture 4"/>
          <p:cNvPicPr>
            <a:picLocks noChangeAspect="1"/>
          </p:cNvPicPr>
          <p:nvPr/>
        </p:nvPicPr>
        <p:blipFill>
          <a:blip r:embed="rId2"/>
          <a:stretch>
            <a:fillRect/>
          </a:stretch>
        </p:blipFill>
        <p:spPr>
          <a:xfrm>
            <a:off x="1563774" y="349286"/>
            <a:ext cx="1822415" cy="18224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1841911" y="4686598"/>
            <a:ext cx="4083169" cy="1754326"/>
          </a:xfrm>
          <a:prstGeom prst="rect">
            <a:avLst/>
          </a:prstGeom>
          <a:noFill/>
        </p:spPr>
        <p:txBody>
          <a:bodyPr wrap="none" lIns="91440" tIns="45720" rIns="91440" bIns="45720">
            <a:spAutoFit/>
          </a:bodyPr>
          <a:lstStyle/>
          <a:p>
            <a:pPr algn="ctr"/>
            <a:r>
              <a:rPr lang="fa-IR" sz="5400" b="1" dirty="0" smtClean="0">
                <a:ln w="6600">
                  <a:solidFill>
                    <a:schemeClr val="accent2"/>
                  </a:solidFill>
                  <a:prstDash val="solid"/>
                </a:ln>
                <a:solidFill>
                  <a:srgbClr val="FFFFFF"/>
                </a:solidFill>
                <a:effectLst>
                  <a:outerShdw dist="38100" dir="2700000" algn="tl" rotWithShape="0">
                    <a:schemeClr val="accent2"/>
                  </a:outerShdw>
                </a:effectLst>
                <a:latin typeface="0 Kamran Bold" panose="00000700000000000000" pitchFamily="2" charset="2"/>
                <a:cs typeface="0 Kamran" panose="00000400000000000000" pitchFamily="2" charset="-78"/>
              </a:rPr>
              <a:t>این خودرو با پلاک ملی</a:t>
            </a:r>
          </a:p>
          <a:p>
            <a:pPr algn="ctr"/>
            <a:r>
              <a:rPr lang="fa-IR" sz="5400" b="1" cap="none" spc="0" dirty="0" smtClean="0">
                <a:ln w="6600">
                  <a:solidFill>
                    <a:schemeClr val="accent2"/>
                  </a:solidFill>
                  <a:prstDash val="solid"/>
                </a:ln>
                <a:solidFill>
                  <a:srgbClr val="FFFFFF"/>
                </a:solidFill>
                <a:effectLst>
                  <a:outerShdw dist="38100" dir="2700000" algn="tl" rotWithShape="0">
                    <a:schemeClr val="accent2"/>
                  </a:outerShdw>
                </a:effectLst>
                <a:latin typeface="0 Kamran Bold" panose="00000700000000000000" pitchFamily="2" charset="2"/>
                <a:cs typeface="0 Kamran" panose="00000400000000000000" pitchFamily="2" charset="-78"/>
              </a:rPr>
              <a:t>موجود نیست</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latin typeface="0 Kamran Bold" panose="00000700000000000000" pitchFamily="2" charset="2"/>
              <a:cs typeface="0 Kamran" panose="00000400000000000000" pitchFamily="2" charset="-78"/>
            </a:endParaRPr>
          </a:p>
        </p:txBody>
      </p:sp>
    </p:spTree>
    <p:extLst>
      <p:ext uri="{BB962C8B-B14F-4D97-AF65-F5344CB8AC3E}">
        <p14:creationId xmlns:p14="http://schemas.microsoft.com/office/powerpoint/2010/main" val="961819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759</TotalTime>
  <Words>1486</Words>
  <Application>Microsoft Office PowerPoint</Application>
  <PresentationFormat>Widescreen</PresentationFormat>
  <Paragraphs>73</Paragraphs>
  <Slides>13</Slides>
  <Notes>0</Notes>
  <HiddenSlides>0</HiddenSlides>
  <MMClips>3</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13</vt:i4>
      </vt:variant>
    </vt:vector>
  </HeadingPairs>
  <TitlesOfParts>
    <vt:vector size="27" baseType="lpstr">
      <vt:lpstr>0 Badr Bold</vt:lpstr>
      <vt:lpstr>0 Baran Outline</vt:lpstr>
      <vt:lpstr>0 Kamran</vt:lpstr>
      <vt:lpstr>0 Kamran Bold</vt:lpstr>
      <vt:lpstr>0 Khodkar Bold</vt:lpstr>
      <vt:lpstr>0 Soroosh</vt:lpstr>
      <vt:lpstr>Arial</vt:lpstr>
      <vt:lpstr>Calibri</vt:lpstr>
      <vt:lpstr>IRAN</vt:lpstr>
      <vt:lpstr>IranNastaliq</vt:lpstr>
      <vt:lpstr>Tahoma</vt:lpstr>
      <vt:lpstr>Trebuchet MS</vt:lpstr>
      <vt:lpstr>Wingdings 3</vt:lpstr>
      <vt:lpstr>Facet</vt:lpstr>
      <vt:lpstr>خود رو هااز اول تا آخر</vt:lpstr>
      <vt:lpstr>فصل اول :اولین خودرو ها و اولین شرکت ها</vt:lpstr>
      <vt:lpstr>درباره مخترع اصلی اتومبیل بحث‌های زیادی در گرفته و اختلاف نظر وجود دارد. بعضی از طرفداران بنز، مخترع اتومبیل را کارل بنز می‌نامند. از سویی دیگر نام آرماند پژو نیز در لیست مخترعین اتومبیل جای دارد. لئون برپوله یکی دیگر از مبتکران اتومبیل است اما در واقع باید گفت که طبق اسناد و مدارک به جا مانده (گوتلیب دایملر) نخستین موتور احتراق داخلی و نخستین موتورسیکلت و نخستین اتومبیل را اختراع کرده است .او توانست یک گاری بدون اسب را به حرکت درآورد.دایملر با تلاش شبانه‌روزی خود موفق به ساخت موتور درون‌سوز شد و آن را بر روی موتور سیکلت و سپس اتومبیل قرار داد.</vt:lpstr>
      <vt:lpstr>قدیمی‌ترین شرکت‌های خودروسازی جهان </vt:lpstr>
      <vt:lpstr>داستان برند ها 1-پژو</vt:lpstr>
      <vt:lpstr>۲- تاترا سال تاسیس: ۱۸۵۰ پایه‌گذار: ایگناک شوستالا (Ignác Šustala) کشور: جمهوری چک تاترا بخشی از کمپانی تاترا تراک بود و اولین بار اقدام به تولید کالسکه‌های چهارچرخ کرد. این کمپانی در سال ۱۸۹۱ ماشین‌های راه‌آهن ساخت و نام خود را به Nesselsdorfer Wagenbau-Fabriksgesellschaft تغییر داد. مدیر فنی تاترا هوگو فیشر با خرید بنز از این خودرو الهام گرفت و در اواخر سال نخستین اتومبیل شرکت را با نام پرزیدنت ساخت. سال بعد نیز اولین کامیون خود را تولید کردند. تاترا در طول جنگ جهانی دوم برای ارتش آلمان تانک و کامیون می‌ساخت، اما کشته شدن چند سرباز در این ماشین‌ها موجب شد استفاده از کامیون‌های تاترا برای سربازان ممنوع شود. این شرکت به طور رسمی در سال ۱۹۹۹ تولید خودرو را متوقف کرد، اما هنوز به کار ساخت کامیون ادامه می‌دهد.</vt:lpstr>
      <vt:lpstr>3-اپل</vt:lpstr>
      <vt:lpstr>4-مرسدس بنز</vt:lpstr>
      <vt:lpstr>5-اشکودا</vt:lpstr>
      <vt:lpstr>6-لندرور</vt:lpstr>
      <vt:lpstr>7-رنو</vt:lpstr>
      <vt:lpstr>8-فیات</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خودرو هااز اول تا آخر</dc:title>
  <dc:creator>Mahdi</dc:creator>
  <cp:lastModifiedBy>Mahdi</cp:lastModifiedBy>
  <cp:revision>52</cp:revision>
  <dcterms:created xsi:type="dcterms:W3CDTF">2020-09-20T10:55:53Z</dcterms:created>
  <dcterms:modified xsi:type="dcterms:W3CDTF">2020-11-25T09:21:16Z</dcterms:modified>
</cp:coreProperties>
</file>