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9" r:id="rId3"/>
    <p:sldId id="260" r:id="rId4"/>
    <p:sldId id="261" r:id="rId5"/>
    <p:sldId id="257" r:id="rId6"/>
    <p:sldId id="258"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7829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60368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1782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425185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173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12326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52158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10568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388805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9D974-A634-415B-9200-9419D8FB7A22}"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3245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09D974-A634-415B-9200-9419D8FB7A22}"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281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09D974-A634-415B-9200-9419D8FB7A22}"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57232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09D974-A634-415B-9200-9419D8FB7A22}"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333766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9D974-A634-415B-9200-9419D8FB7A22}"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401162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09D974-A634-415B-9200-9419D8FB7A22}"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39098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09D974-A634-415B-9200-9419D8FB7A22}"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DC1BFF-1597-4BB5-AE2B-BDC849D89CFF}" type="slidenum">
              <a:rPr lang="en-US" smtClean="0"/>
              <a:t>‹#›</a:t>
            </a:fld>
            <a:endParaRPr lang="en-US"/>
          </a:p>
        </p:txBody>
      </p:sp>
    </p:spTree>
    <p:extLst>
      <p:ext uri="{BB962C8B-B14F-4D97-AF65-F5344CB8AC3E}">
        <p14:creationId xmlns:p14="http://schemas.microsoft.com/office/powerpoint/2010/main" val="250169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09D974-A634-415B-9200-9419D8FB7A22}" type="datetimeFigureOut">
              <a:rPr lang="en-US" smtClean="0"/>
              <a:t>4/20/2021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DC1BFF-1597-4BB5-AE2B-BDC849D89CFF}" type="slidenum">
              <a:rPr lang="en-US" smtClean="0"/>
              <a:t>‹#›</a:t>
            </a:fld>
            <a:endParaRPr lang="en-US"/>
          </a:p>
        </p:txBody>
      </p:sp>
    </p:spTree>
    <p:extLst>
      <p:ext uri="{BB962C8B-B14F-4D97-AF65-F5344CB8AC3E}">
        <p14:creationId xmlns:p14="http://schemas.microsoft.com/office/powerpoint/2010/main" val="19766572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644" y="941494"/>
            <a:ext cx="7766936" cy="1646302"/>
          </a:xfrm>
        </p:spPr>
        <p:txBody>
          <a:bodyPr/>
          <a:lstStyle/>
          <a:p>
            <a:pPr algn="ctr"/>
            <a:r>
              <a:rPr lang="fa-IR" dirty="0" smtClean="0">
                <a:solidFill>
                  <a:schemeClr val="tx1"/>
                </a:solidFill>
                <a:cs typeface="B Titr" panose="00000700000000000000" pitchFamily="2" charset="-78"/>
              </a:rPr>
              <a:t>موضوع : کره ماه</a:t>
            </a:r>
            <a:endParaRPr lang="en-US" dirty="0">
              <a:solidFill>
                <a:schemeClr val="tx1"/>
              </a:solidFill>
              <a:cs typeface="B Titr" panose="00000700000000000000" pitchFamily="2" charset="-78"/>
            </a:endParaRPr>
          </a:p>
        </p:txBody>
      </p:sp>
      <p:sp>
        <p:nvSpPr>
          <p:cNvPr id="3" name="Subtitle 2"/>
          <p:cNvSpPr>
            <a:spLocks noGrp="1"/>
          </p:cNvSpPr>
          <p:nvPr>
            <p:ph type="subTitle" idx="1"/>
          </p:nvPr>
        </p:nvSpPr>
        <p:spPr/>
        <p:txBody>
          <a:bodyPr>
            <a:noAutofit/>
          </a:bodyPr>
          <a:lstStyle/>
          <a:p>
            <a:pPr algn="r" rtl="1"/>
            <a:r>
              <a:rPr lang="fa-IR" sz="3200" dirty="0">
                <a:cs typeface="B Titr" panose="00000700000000000000" pitchFamily="2" charset="-78"/>
              </a:rPr>
              <a:t>تهیه کنندگان:</a:t>
            </a:r>
            <a:endParaRPr lang="en-US" sz="3200" dirty="0">
              <a:cs typeface="B Titr" panose="00000700000000000000" pitchFamily="2" charset="-78"/>
            </a:endParaRPr>
          </a:p>
          <a:p>
            <a:pPr algn="r" rtl="1"/>
            <a:r>
              <a:rPr lang="fa-IR" sz="3200" dirty="0" smtClean="0">
                <a:cs typeface="B Titr" panose="00000700000000000000" pitchFamily="2" charset="-78"/>
              </a:rPr>
              <a:t>محمدمتین زارع</a:t>
            </a:r>
          </a:p>
          <a:p>
            <a:pPr algn="r" rtl="1"/>
            <a:r>
              <a:rPr lang="fa-IR" sz="3200" dirty="0" smtClean="0">
                <a:cs typeface="B Titr" panose="00000700000000000000" pitchFamily="2" charset="-78"/>
              </a:rPr>
              <a:t>محمدامین زارع</a:t>
            </a:r>
            <a:endParaRPr lang="en-US" sz="3200" dirty="0">
              <a:cs typeface="B Titr" panose="00000700000000000000" pitchFamily="2" charset="-78"/>
            </a:endParaRPr>
          </a:p>
        </p:txBody>
      </p:sp>
    </p:spTree>
    <p:extLst>
      <p:ext uri="{BB962C8B-B14F-4D97-AF65-F5344CB8AC3E}">
        <p14:creationId xmlns:p14="http://schemas.microsoft.com/office/powerpoint/2010/main" val="2258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6789" t="8402" r="14017" b="28352"/>
          <a:stretch/>
        </p:blipFill>
        <p:spPr>
          <a:xfrm>
            <a:off x="862149" y="461554"/>
            <a:ext cx="10241280" cy="6069875"/>
          </a:xfrm>
          <a:prstGeom prst="rect">
            <a:avLst/>
          </a:prstGeom>
        </p:spPr>
      </p:pic>
    </p:spTree>
    <p:extLst>
      <p:ext uri="{BB962C8B-B14F-4D97-AF65-F5344CB8AC3E}">
        <p14:creationId xmlns:p14="http://schemas.microsoft.com/office/powerpoint/2010/main" val="150921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37684" t="8953" r="14095" b="42765"/>
          <a:stretch/>
        </p:blipFill>
        <p:spPr>
          <a:xfrm>
            <a:off x="69670" y="130629"/>
            <a:ext cx="12122330" cy="6566262"/>
          </a:xfrm>
          <a:prstGeom prst="rect">
            <a:avLst/>
          </a:prstGeom>
        </p:spPr>
      </p:pic>
    </p:spTree>
    <p:extLst>
      <p:ext uri="{BB962C8B-B14F-4D97-AF65-F5344CB8AC3E}">
        <p14:creationId xmlns:p14="http://schemas.microsoft.com/office/powerpoint/2010/main" val="304268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srcRect l="38118" t="8105" r="14310" b="41990"/>
          <a:stretch/>
        </p:blipFill>
        <p:spPr>
          <a:xfrm>
            <a:off x="684212" y="313508"/>
            <a:ext cx="10847157" cy="6400800"/>
          </a:xfrm>
          <a:prstGeom prst="rect">
            <a:avLst/>
          </a:prstGeom>
        </p:spPr>
      </p:pic>
    </p:spTree>
    <p:extLst>
      <p:ext uri="{BB962C8B-B14F-4D97-AF65-F5344CB8AC3E}">
        <p14:creationId xmlns:p14="http://schemas.microsoft.com/office/powerpoint/2010/main" val="95382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96" y="119261"/>
            <a:ext cx="8534400" cy="917060"/>
          </a:xfrm>
        </p:spPr>
        <p:txBody>
          <a:bodyPr/>
          <a:lstStyle/>
          <a:p>
            <a:pPr algn="ctr" rtl="1"/>
            <a:r>
              <a:rPr lang="fa-IR" dirty="0" smtClean="0">
                <a:solidFill>
                  <a:schemeClr val="tx1"/>
                </a:solidFill>
                <a:cs typeface="B Titr" panose="00000700000000000000" pitchFamily="2" charset="-78"/>
              </a:rPr>
              <a:t>هلال ماه</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xfrm>
            <a:off x="69667" y="1036321"/>
            <a:ext cx="11982995" cy="4511039"/>
          </a:xfrm>
        </p:spPr>
        <p:txBody>
          <a:bodyPr>
            <a:normAutofit/>
          </a:bodyPr>
          <a:lstStyle/>
          <a:p>
            <a:pPr algn="just" rtl="1">
              <a:buClr>
                <a:schemeClr val="tx1"/>
              </a:buClr>
              <a:buFont typeface="Wingdings" panose="05000000000000000000" pitchFamily="2" charset="2"/>
              <a:buChar char="v"/>
            </a:pPr>
            <a:r>
              <a:rPr lang="ar-SA" sz="2000" b="1" dirty="0">
                <a:cs typeface="B Nazanin" panose="00000400000000000000" pitchFamily="2" charset="-78"/>
              </a:rPr>
              <a:t>ماه در چرخش مداری خود گاهی کاملا روشن و گاهی کاملا تیره است که میزان روشنایی یا قابل رویت بودن آن یا تاریک بودن آن کامل متغیر است که ماه برای طی کردن این دوره کامل هشت مرحله به نام اهله ماه را به خود اختصاص داده که این چرخه ۲۹ روز طول می کشد تا کامل می‌شود</a:t>
            </a:r>
            <a:r>
              <a:rPr lang="ar-SA" sz="2000" b="1" dirty="0" smtClean="0">
                <a:cs typeface="B Nazanin" panose="00000400000000000000" pitchFamily="2" charset="-78"/>
              </a:rPr>
              <a:t>.</a:t>
            </a:r>
            <a:endParaRPr lang="fa-IR" sz="2000" b="1" dirty="0" smtClean="0">
              <a:cs typeface="B Nazanin" panose="00000400000000000000" pitchFamily="2" charset="-78"/>
            </a:endParaRPr>
          </a:p>
          <a:p>
            <a:pPr algn="just" rtl="1">
              <a:buClr>
                <a:schemeClr val="tx1"/>
              </a:buClr>
              <a:buFont typeface="Wingdings" panose="05000000000000000000" pitchFamily="2" charset="2"/>
              <a:buChar char="v"/>
            </a:pPr>
            <a:r>
              <a:rPr lang="ar-SA" sz="2000" b="1" dirty="0" smtClean="0">
                <a:cs typeface="B Nazanin" panose="00000400000000000000" pitchFamily="2" charset="-78"/>
              </a:rPr>
              <a:t>زمانی </a:t>
            </a:r>
            <a:r>
              <a:rPr lang="ar-SA" sz="2000" b="1" dirty="0">
                <a:cs typeface="B Nazanin" panose="00000400000000000000" pitchFamily="2" charset="-78"/>
              </a:rPr>
              <a:t>که ماه در جهت تابش خورشید قرار می گیرد به دلیل نور زیاد، قابل رویت نیست و در واقع در تابش شدید خورشید محو می‌گردد که به این وضعیت ماه نو می‌ گویند که ماه پس از چند روز حرکت در مدار خود در سمت چپ یا شرق خورشید جای می گیرد و قسمت کوچکی از نیمه رو به زمین ماه تحت تابش نور خورشید قرار گرفته که در این حالت ما ماه را در اوایل شب به صورت داس باریکی که هر روز به قطر و میزان روشنایی آن افزوده می شود می بینیم.</a:t>
            </a:r>
          </a:p>
          <a:p>
            <a:pPr algn="just" rtl="1">
              <a:buClr>
                <a:schemeClr val="tx1"/>
              </a:buClr>
              <a:buFont typeface="Wingdings" panose="05000000000000000000" pitchFamily="2" charset="2"/>
              <a:buChar char="v"/>
            </a:pPr>
            <a:r>
              <a:rPr lang="ar-SA" sz="2000" b="1" dirty="0">
                <a:cs typeface="B Nazanin" panose="00000400000000000000" pitchFamily="2" charset="-78"/>
              </a:rPr>
              <a:t>تقریبا یک هفته پس از ماه نو، از دید ناظر زمینی ماه دقیقا از پهلو مورد تابش نور خورشید قرار می گیرد که در این حالت نیمی از ماه روشن و نیم دیگر آن تاریک دیده می شود و پس از یک هفته ماه از دید ناظر زمینی دقیقا در مقابل خورشید قرار گرفته و قرص کامل آن نورانی می‌شود و به دلیل اینکه این اتفاق در 13 تا 15 هر ماه رخ می دهد به آن ماه </a:t>
            </a:r>
            <a:r>
              <a:rPr lang="ar-SA" sz="2000" b="1" dirty="0" smtClean="0">
                <a:cs typeface="B Nazanin" panose="00000400000000000000" pitchFamily="2" charset="-78"/>
              </a:rPr>
              <a:t>شب</a:t>
            </a:r>
            <a:r>
              <a:rPr lang="en-US" sz="2000" b="1" dirty="0" smtClean="0">
                <a:cs typeface="B Nazanin" panose="00000400000000000000" pitchFamily="2" charset="-78"/>
              </a:rPr>
              <a:t> </a:t>
            </a:r>
            <a:r>
              <a:rPr lang="fa-IR" sz="2000" b="1" dirty="0" smtClean="0">
                <a:cs typeface="B Nazanin" panose="00000400000000000000" pitchFamily="2" charset="-78"/>
              </a:rPr>
              <a:t>14</a:t>
            </a:r>
            <a:r>
              <a:rPr lang="ar-SA" sz="2000" b="1" dirty="0" smtClean="0">
                <a:cs typeface="B Nazanin" panose="00000400000000000000" pitchFamily="2" charset="-78"/>
              </a:rPr>
              <a:t> </a:t>
            </a:r>
            <a:r>
              <a:rPr lang="ar-SA" sz="2000" b="1" dirty="0">
                <a:cs typeface="B Nazanin" panose="00000400000000000000" pitchFamily="2" charset="-78"/>
              </a:rPr>
              <a:t>می گویند.</a:t>
            </a:r>
          </a:p>
          <a:p>
            <a:pPr algn="just" rtl="1"/>
            <a:endParaRPr lang="ar-SA" dirty="0"/>
          </a:p>
          <a:p>
            <a:pPr algn="just"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 y="4501809"/>
            <a:ext cx="4131356" cy="2504237"/>
          </a:xfrm>
          <a:prstGeom prst="rect">
            <a:avLst/>
          </a:prstGeom>
        </p:spPr>
      </p:pic>
    </p:spTree>
    <p:extLst>
      <p:ext uri="{BB962C8B-B14F-4D97-AF65-F5344CB8AC3E}">
        <p14:creationId xmlns:p14="http://schemas.microsoft.com/office/powerpoint/2010/main" val="2435630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841" y="829763"/>
            <a:ext cx="8534400" cy="1507067"/>
          </a:xfrm>
        </p:spPr>
        <p:txBody>
          <a:bodyPr/>
          <a:lstStyle/>
          <a:p>
            <a:pPr algn="ctr"/>
            <a:r>
              <a:rPr lang="fa-IR" dirty="0" smtClean="0">
                <a:solidFill>
                  <a:schemeClr val="tx1"/>
                </a:solidFill>
                <a:cs typeface="B Titr" panose="00000700000000000000" pitchFamily="2" charset="-78"/>
              </a:rPr>
              <a:t>بدون ماه چه می شد؟</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xfrm>
            <a:off x="313509" y="2078415"/>
            <a:ext cx="11730445" cy="5367413"/>
          </a:xfrm>
        </p:spPr>
        <p:txBody>
          <a:bodyPr>
            <a:normAutofit fontScale="70000" lnSpcReduction="20000"/>
          </a:bodyPr>
          <a:lstStyle/>
          <a:p>
            <a:pPr marL="0" indent="0" algn="just" rtl="1">
              <a:buNone/>
            </a:pPr>
            <a:endParaRPr lang="fa-IR" dirty="0">
              <a:cs typeface="B Nazanin" panose="00000400000000000000" pitchFamily="2" charset="-78"/>
            </a:endParaRPr>
          </a:p>
          <a:p>
            <a:pPr algn="just" rtl="1">
              <a:buClrTx/>
              <a:buFont typeface="Wingdings" panose="05000000000000000000" pitchFamily="2" charset="2"/>
              <a:buChar char="v"/>
            </a:pPr>
            <a:r>
              <a:rPr lang="fa-IR" sz="4000" dirty="0">
                <a:cs typeface="B Nazanin" panose="00000400000000000000" pitchFamily="2" charset="-78"/>
              </a:rPr>
              <a:t>بدون ماه زمین چرخش زمین و زاویه اش </a:t>
            </a:r>
            <a:r>
              <a:rPr lang="fa-IR" sz="4000" dirty="0" smtClean="0">
                <a:cs typeface="B Nazanin" panose="00000400000000000000" pitchFamily="2" charset="-78"/>
              </a:rPr>
              <a:t>تغییر می کرد </a:t>
            </a:r>
            <a:r>
              <a:rPr lang="fa-IR" sz="4000" dirty="0">
                <a:cs typeface="B Nazanin" panose="00000400000000000000" pitchFamily="2" charset="-78"/>
              </a:rPr>
              <a:t>که  فقط در طول یک روز چند دقیقه نور خورشید به یک بخش از کره زمین برسد </a:t>
            </a:r>
            <a:r>
              <a:rPr lang="fa-IR" sz="4000" dirty="0" smtClean="0">
                <a:cs typeface="B Nazanin" panose="00000400000000000000" pitchFamily="2" charset="-78"/>
              </a:rPr>
              <a:t>یا مانند سیاره اورانوس 42 </a:t>
            </a:r>
            <a:r>
              <a:rPr lang="fa-IR" sz="4000" dirty="0">
                <a:cs typeface="B Nazanin" panose="00000400000000000000" pitchFamily="2" charset="-78"/>
              </a:rPr>
              <a:t>سال روز و 42 سال </a:t>
            </a:r>
            <a:r>
              <a:rPr lang="fa-IR" sz="4000" dirty="0" smtClean="0">
                <a:cs typeface="B Nazanin" panose="00000400000000000000" pitchFamily="2" charset="-78"/>
              </a:rPr>
              <a:t>شب</a:t>
            </a:r>
            <a:r>
              <a:rPr lang="fa-IR" sz="4000" dirty="0">
                <a:cs typeface="B Nazanin" panose="00000400000000000000" pitchFamily="2" charset="-78"/>
              </a:rPr>
              <a:t> </a:t>
            </a:r>
            <a:r>
              <a:rPr lang="fa-IR" sz="4000" dirty="0" smtClean="0">
                <a:cs typeface="B Nazanin" panose="00000400000000000000" pitchFamily="2" charset="-78"/>
              </a:rPr>
              <a:t>داشتیم.</a:t>
            </a:r>
            <a:endParaRPr lang="fa-IR" sz="4000" dirty="0">
              <a:cs typeface="B Nazanin" panose="00000400000000000000" pitchFamily="2" charset="-78"/>
            </a:endParaRPr>
          </a:p>
          <a:p>
            <a:pPr algn="just" rtl="1">
              <a:buClr>
                <a:schemeClr val="tx1"/>
              </a:buClr>
              <a:buFont typeface="Wingdings" panose="05000000000000000000" pitchFamily="2" charset="2"/>
              <a:buChar char="v"/>
            </a:pPr>
            <a:r>
              <a:rPr lang="fa-IR" sz="4000" dirty="0">
                <a:cs typeface="B Nazanin" panose="00000400000000000000" pitchFamily="2" charset="-78"/>
              </a:rPr>
              <a:t>قبل از تشکیل ماه روزهای این سیاره خاکی حدود شش ساعت بوده اما با شکل گیری ماه به دلیل جزر و مد و گرانش بین ماه و زمین این میزان به 24 ساعت در شبانه روز رسیده است یک روز کره زمین در نبود ماه کوتاه تر شده و هر روز فقط حدود 6 تا 8 ساعت و هر سال سیاره مان 1400 روز طول می </a:t>
            </a:r>
            <a:r>
              <a:rPr lang="fa-IR" sz="4000" dirty="0" smtClean="0">
                <a:cs typeface="B Nazanin" panose="00000400000000000000" pitchFamily="2" charset="-78"/>
              </a:rPr>
              <a:t>کشد</a:t>
            </a:r>
          </a:p>
          <a:p>
            <a:pPr algn="just" rtl="1">
              <a:buClr>
                <a:schemeClr val="tx1"/>
              </a:buClr>
              <a:buFont typeface="Wingdings" panose="05000000000000000000" pitchFamily="2" charset="2"/>
              <a:buChar char="v"/>
            </a:pPr>
            <a:r>
              <a:rPr lang="fa-IR" sz="4000" dirty="0">
                <a:cs typeface="B Nazanin" panose="00000400000000000000" pitchFamily="2" charset="-78"/>
              </a:rPr>
              <a:t>اگر ماه نبود برخی از نقاط زمین  بسیار گرم و نقاطی بسیار سرد می شدند وبا تابستان های خیلی داغ و یخبندان مواجه می شدیم با ذوب شدن یخ ها بسیاری از گونه ها جانوری در قطب ها منقرض می </a:t>
            </a:r>
            <a:r>
              <a:rPr lang="fa-IR" sz="4000" dirty="0" smtClean="0">
                <a:cs typeface="B Nazanin" panose="00000400000000000000" pitchFamily="2" charset="-78"/>
              </a:rPr>
              <a:t>شوند.</a:t>
            </a:r>
          </a:p>
          <a:p>
            <a:pPr algn="just" rtl="1">
              <a:buClr>
                <a:schemeClr val="tx1"/>
              </a:buClr>
              <a:buFont typeface="Wingdings" panose="05000000000000000000" pitchFamily="2" charset="2"/>
              <a:buChar char="v"/>
            </a:pPr>
            <a:r>
              <a:rPr lang="fa-IR" sz="4000" dirty="0" smtClean="0">
                <a:cs typeface="B Nazanin" panose="00000400000000000000" pitchFamily="2" charset="-78"/>
              </a:rPr>
              <a:t>در </a:t>
            </a:r>
            <a:r>
              <a:rPr lang="fa-IR" sz="4000" dirty="0">
                <a:cs typeface="B Nazanin" panose="00000400000000000000" pitchFamily="2" charset="-78"/>
              </a:rPr>
              <a:t>نبود ماه جزر و مد اقیانوس ها ۳ برابر شده و ارتفاع اقیانوس ها نیز تغییر می کند آب های اقیانوس ها به سمت قطب ها رفته و یخ های قطب آب می شدند که این موضوع موجب برهم زدن تعادل دمایی زمین و تغییرات شدید آب و هوایی می شود.</a:t>
            </a:r>
            <a:endParaRPr lang="en-US" sz="40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 y="0"/>
            <a:ext cx="2791687" cy="2336830"/>
          </a:xfrm>
          <a:prstGeom prst="rect">
            <a:avLst/>
          </a:prstGeom>
        </p:spPr>
      </p:pic>
    </p:spTree>
    <p:extLst>
      <p:ext uri="{BB962C8B-B14F-4D97-AF65-F5344CB8AC3E}">
        <p14:creationId xmlns:p14="http://schemas.microsoft.com/office/powerpoint/2010/main" val="2260705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500" y="70532"/>
            <a:ext cx="8596668" cy="800325"/>
          </a:xfrm>
        </p:spPr>
        <p:txBody>
          <a:bodyPr>
            <a:normAutofit fontScale="40000" lnSpcReduction="20000"/>
          </a:bodyPr>
          <a:lstStyle/>
          <a:p>
            <a:pPr marL="0" indent="0" algn="ctr">
              <a:buNone/>
            </a:pPr>
            <a:endParaRPr lang="en-US" sz="5000" dirty="0" smtClean="0">
              <a:cs typeface="B Titr" panose="00000700000000000000" pitchFamily="2" charset="-78"/>
            </a:endParaRPr>
          </a:p>
          <a:p>
            <a:pPr marL="0" indent="0" algn="ctr">
              <a:buNone/>
            </a:pPr>
            <a:r>
              <a:rPr lang="fa-IR" sz="5000" dirty="0" smtClean="0">
                <a:cs typeface="B Titr" panose="00000700000000000000" pitchFamily="2" charset="-78"/>
              </a:rPr>
              <a:t>پایان</a:t>
            </a:r>
            <a:endParaRPr lang="en-US" sz="5000" dirty="0">
              <a:cs typeface="B Titr" panose="00000700000000000000" pitchFamily="2" charset="-78"/>
            </a:endParaRPr>
          </a:p>
        </p:txBody>
      </p:sp>
      <p:pic>
        <p:nvPicPr>
          <p:cNvPr id="4" name="Picture 3"/>
          <p:cNvPicPr>
            <a:picLocks noChangeAspect="1"/>
          </p:cNvPicPr>
          <p:nvPr/>
        </p:nvPicPr>
        <p:blipFill rotWithShape="1">
          <a:blip r:embed="rId2"/>
          <a:srcRect l="64800" t="16063" r="5962" b="46519"/>
          <a:stretch/>
        </p:blipFill>
        <p:spPr>
          <a:xfrm>
            <a:off x="974734" y="870857"/>
            <a:ext cx="8055429" cy="5798862"/>
          </a:xfrm>
          <a:prstGeom prst="rect">
            <a:avLst/>
          </a:prstGeom>
        </p:spPr>
      </p:pic>
    </p:spTree>
    <p:extLst>
      <p:ext uri="{BB962C8B-B14F-4D97-AF65-F5344CB8AC3E}">
        <p14:creationId xmlns:p14="http://schemas.microsoft.com/office/powerpoint/2010/main" val="16367007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348</TotalTime>
  <Words>273</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 Nazanin</vt:lpstr>
      <vt:lpstr>B Titr</vt:lpstr>
      <vt:lpstr>Tahoma</vt:lpstr>
      <vt:lpstr>Trebuchet MS</vt:lpstr>
      <vt:lpstr>Wingdings</vt:lpstr>
      <vt:lpstr>Wingdings 3</vt:lpstr>
      <vt:lpstr>Facet</vt:lpstr>
      <vt:lpstr>موضوع : کره ماه</vt:lpstr>
      <vt:lpstr>PowerPoint Presentation</vt:lpstr>
      <vt:lpstr>PowerPoint Presentation</vt:lpstr>
      <vt:lpstr>PowerPoint Presentation</vt:lpstr>
      <vt:lpstr>هلال ماه</vt:lpstr>
      <vt:lpstr>بدون ماه چه می شد؟</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2021-04-20T13:28:18Z</dcterms:created>
  <dcterms:modified xsi:type="dcterms:W3CDTF">2021-04-20T19:17:02Z</dcterms:modified>
</cp:coreProperties>
</file>