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14"/>
  </p:notesMasterIdLst>
  <p:handoutMasterIdLst>
    <p:handoutMasterId r:id="rId15"/>
  </p:handoutMasterIdLst>
  <p:sldIdLst>
    <p:sldId id="256" r:id="rId5"/>
    <p:sldId id="286" r:id="rId6"/>
    <p:sldId id="276" r:id="rId7"/>
    <p:sldId id="277" r:id="rId8"/>
    <p:sldId id="287" r:id="rId9"/>
    <p:sldId id="289" r:id="rId10"/>
    <p:sldId id="290" r:id="rId11"/>
    <p:sldId id="291" r:id="rId12"/>
    <p:sldId id="285"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IRANSans" panose="020B0506030804020204" pitchFamily="34" charset="-78"/>
      <p:regular r:id="rId24"/>
      <p:bold r:id="rId25"/>
    </p:embeddedFont>
    <p:embeddedFont>
      <p:font typeface="IRANSans Black" panose="020B0506030804020204" pitchFamily="34" charset="-78"/>
      <p:bold r:id="rId26"/>
    </p:embeddedFont>
    <p:embeddedFont>
      <p:font typeface="Segoe UI Light" panose="020B0502040204020203" pitchFamily="34" charset="0"/>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guide id="3" pos="7512" userDrawn="1">
          <p15:clr>
            <a:srgbClr val="A4A3A4"/>
          </p15:clr>
        </p15:guide>
        <p15:guide id="4" pos="144"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52" autoAdjust="0"/>
  </p:normalViewPr>
  <p:slideViewPr>
    <p:cSldViewPr snapToGrid="0" showGuides="1">
      <p:cViewPr varScale="1">
        <p:scale>
          <a:sx n="107" d="100"/>
          <a:sy n="107" d="100"/>
        </p:scale>
        <p:origin x="138" y="180"/>
      </p:cViewPr>
      <p:guideLst>
        <p:guide orient="horz" pos="2328"/>
        <p:guide pos="3864"/>
        <p:guide pos="7512"/>
        <p:guide pos="144"/>
        <p:guide orient="horz" pos="624"/>
        <p:guide orient="horz" pos="4056"/>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a-IR" dirty="0"/>
              <a:t>میزان</a:t>
            </a:r>
            <a:r>
              <a:rPr lang="fa-IR" baseline="0" dirty="0"/>
              <a:t> بارش ها در ایران</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a-IR"/>
        </a:p>
      </c:txPr>
    </c:title>
    <c:autoTitleDeleted val="0"/>
    <c:plotArea>
      <c:layout/>
      <c:pieChart>
        <c:varyColors val="1"/>
        <c:ser>
          <c:idx val="0"/>
          <c:order val="0"/>
          <c:tx>
            <c:strRef>
              <c:f>Sheet1!$B$1</c:f>
              <c:strCache>
                <c:ptCount val="1"/>
                <c:pt idx="0">
                  <c:v>منابع اصلی آب ایران</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9BA-46E3-96F8-0382BC16081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9BA-46E3-96F8-0382BC16081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a-I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باران</c:v>
                </c:pt>
                <c:pt idx="1">
                  <c:v>برف </c:v>
                </c:pt>
              </c:strCache>
            </c:strRef>
          </c:cat>
          <c:val>
            <c:numRef>
              <c:f>Sheet1!$B$2:$B$3</c:f>
              <c:numCache>
                <c:formatCode>General</c:formatCode>
                <c:ptCount val="2"/>
                <c:pt idx="0">
                  <c:v>71.3</c:v>
                </c:pt>
                <c:pt idx="1">
                  <c:v>28.7</c:v>
                </c:pt>
              </c:numCache>
            </c:numRef>
          </c:val>
          <c:extLst>
            <c:ext xmlns:c16="http://schemas.microsoft.com/office/drawing/2014/chart" uri="{C3380CC4-5D6E-409C-BE32-E72D297353CC}">
              <c16:uniqueId val="{00000004-99BA-46E3-96F8-0382BC16081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7672943056031052"/>
          <c:y val="0.41239190535102566"/>
          <c:w val="6.1434820647419085E-2"/>
          <c:h val="0.2303382298426536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a-I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a-I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65D3EB-CBDD-4100-83B7-3BFE0A8F41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2B4595-A79D-4567-9FE1-DCF31A42B3D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C0719-993D-42E1-80ED-8F01056F36C2}" type="datetimeFigureOut">
              <a:rPr lang="en-US" smtClean="0"/>
              <a:t>12/3/2019</a:t>
            </a:fld>
            <a:endParaRPr lang="en-US" dirty="0"/>
          </a:p>
        </p:txBody>
      </p:sp>
      <p:sp>
        <p:nvSpPr>
          <p:cNvPr id="4" name="Footer Placeholder 3">
            <a:extLst>
              <a:ext uri="{FF2B5EF4-FFF2-40B4-BE49-F238E27FC236}">
                <a16:creationId xmlns:a16="http://schemas.microsoft.com/office/drawing/2014/main" id="{850E452F-E862-4273-987C-980229E53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3EE394C-9AD7-48EA-AB0F-18032A3E09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0421AD-3AC0-48CB-8727-BB447FD2264E}" type="slidenum">
              <a:rPr lang="en-US" smtClean="0"/>
              <a:t>‹#›</a:t>
            </a:fld>
            <a:endParaRPr lang="en-US" dirty="0"/>
          </a:p>
        </p:txBody>
      </p:sp>
    </p:spTree>
    <p:extLst>
      <p:ext uri="{BB962C8B-B14F-4D97-AF65-F5344CB8AC3E}">
        <p14:creationId xmlns:p14="http://schemas.microsoft.com/office/powerpoint/2010/main" val="32681598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3BC9C-6C58-464F-B94E-FD73C5FB016E}" type="datetimeFigureOut">
              <a:rPr lang="en-US" smtClean="0"/>
              <a:t>12/3/2019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C36-8EFA-4378-9855-E019C55AC472}" type="slidenum">
              <a:rPr lang="en-US" smtClean="0"/>
              <a:t>‹#›</a:t>
            </a:fld>
            <a:endParaRPr 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1</a:t>
            </a:fld>
            <a:endParaRPr lang="en-US" dirty="0"/>
          </a:p>
        </p:txBody>
      </p:sp>
    </p:spTree>
    <p:extLst>
      <p:ext uri="{BB962C8B-B14F-4D97-AF65-F5344CB8AC3E}">
        <p14:creationId xmlns:p14="http://schemas.microsoft.com/office/powerpoint/2010/main" val="17735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3</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4</a:t>
            </a:fld>
            <a:endParaRPr lang="en-US" dirty="0"/>
          </a:p>
        </p:txBody>
      </p:sp>
    </p:spTree>
    <p:extLst>
      <p:ext uri="{BB962C8B-B14F-4D97-AF65-F5344CB8AC3E}">
        <p14:creationId xmlns:p14="http://schemas.microsoft.com/office/powerpoint/2010/main" val="220047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5</a:t>
            </a:fld>
            <a:endParaRPr lang="en-US" dirty="0"/>
          </a:p>
        </p:txBody>
      </p:sp>
    </p:spTree>
    <p:extLst>
      <p:ext uri="{BB962C8B-B14F-4D97-AF65-F5344CB8AC3E}">
        <p14:creationId xmlns:p14="http://schemas.microsoft.com/office/powerpoint/2010/main" val="3874064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a:t>
            </a:fld>
            <a:endParaRPr lang="en-US" dirty="0"/>
          </a:p>
        </p:txBody>
      </p:sp>
    </p:spTree>
    <p:extLst>
      <p:ext uri="{BB962C8B-B14F-4D97-AF65-F5344CB8AC3E}">
        <p14:creationId xmlns:p14="http://schemas.microsoft.com/office/powerpoint/2010/main" val="3967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864C-44C4-4000-952D-01F31BFB3F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92E06-C914-467E-9D4F-BD763EDA2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BEFBAF-82E9-49AD-B2CF-7D154E024431}"/>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a16="http://schemas.microsoft.com/office/drawing/2014/main" id="{5AD8006A-94B1-44F7-972D-56767EDE3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B869-BFB2-4C20-8AB1-46704BB3D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FA8DA-0E31-4CA6-BBFC-2467AAD1D30B}"/>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a16="http://schemas.microsoft.com/office/drawing/2014/main" id="{064974BD-9845-459A-9AAA-12731E2507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B5D73-1652-4A8E-B5A3-101523D729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B7FB99-7425-444D-B602-01B672BCE8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EA9C5-552A-48A1-AB54-ED54209B3B48}"/>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a16="http://schemas.microsoft.com/office/drawing/2014/main" id="{1A83AAA3-4155-48FB-8F00-16DBE0C9C25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07FBE-061D-452C-A8A6-213063CFD6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3A3535-1708-499D-B5D2-7D8F9FD182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06063-A112-49AB-80C8-504D99ECD771}"/>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a16="http://schemas.microsoft.com/office/drawing/2014/main" id="{6344C8D5-F898-4318-A76D-1FBD873291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CABF-E3C1-431A-A69C-D4881CC43F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584226-69DA-4211-B2C8-C29FD05A4A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FF82DB-B518-40FD-8A66-44B874C055FB}"/>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5" name="Footer Placeholder 4">
            <a:extLst>
              <a:ext uri="{FF2B5EF4-FFF2-40B4-BE49-F238E27FC236}">
                <a16:creationId xmlns:a16="http://schemas.microsoft.com/office/drawing/2014/main" id="{FCC1CCEE-725F-4745-837B-87EFB70E71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9BDC-6F21-4EF5-A8DD-E35E27EACA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968D5F-2AB6-42D3-A54E-AB3E603251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5AB07F-D5F7-402A-AE4E-027BF1CA91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108EDC-3863-43B9-93C7-37465DC73B28}"/>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6" name="Footer Placeholder 5">
            <a:extLst>
              <a:ext uri="{FF2B5EF4-FFF2-40B4-BE49-F238E27FC236}">
                <a16:creationId xmlns:a16="http://schemas.microsoft.com/office/drawing/2014/main" id="{A777D452-958D-4159-A9A4-16DD29680A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C848-926A-4FD3-A311-A100A2662B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8ECD90-B4F0-4DFB-BB3D-F23102078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A6C3A-033E-474B-AB97-D8291A04E7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32B928-3A23-4FCA-AD1F-E45A467B54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C8376-6FC6-4A11-B0DB-9A148E9C00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E80206F-8846-425C-A56E-16FFBA442014}"/>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8" name="Footer Placeholder 7">
            <a:extLst>
              <a:ext uri="{FF2B5EF4-FFF2-40B4-BE49-F238E27FC236}">
                <a16:creationId xmlns:a16="http://schemas.microsoft.com/office/drawing/2014/main" id="{6A45E89F-12CF-4561-A5F2-1E05783A30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E367-8DA0-4655-BCBC-F4280D8642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EF9592-AA3C-4CF8-A5DB-4D010195A438}"/>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4" name="Footer Placeholder 3">
            <a:extLst>
              <a:ext uri="{FF2B5EF4-FFF2-40B4-BE49-F238E27FC236}">
                <a16:creationId xmlns:a16="http://schemas.microsoft.com/office/drawing/2014/main" id="{3C2C9377-F93E-4515-852A-2647077551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3DA1-5CB8-405D-9613-8A9B7BC566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42BB15-A24D-42E9-9CAE-BB8272263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F0849D-D3C3-462A-9751-4EAB0B914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0DD20-7A20-4574-98A4-427795876739}"/>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6" name="Footer Placeholder 5">
            <a:extLst>
              <a:ext uri="{FF2B5EF4-FFF2-40B4-BE49-F238E27FC236}">
                <a16:creationId xmlns:a16="http://schemas.microsoft.com/office/drawing/2014/main" id="{54D0ED2B-71C4-421A-9DB0-676E00C10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F5C67-EEEC-4AB0-9653-0F80D6B10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D50D6D-5277-4324-AF23-5FAF007834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5275657-2BF9-4761-96B6-50EE3CFCF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3C3F7B-A4C8-4F9D-8165-BC5186EA0929}"/>
              </a:ext>
            </a:extLst>
          </p:cNvPr>
          <p:cNvSpPr>
            <a:spLocks noGrp="1"/>
          </p:cNvSpPr>
          <p:nvPr>
            <p:ph type="dt" sz="half" idx="10"/>
          </p:nvPr>
        </p:nvSpPr>
        <p:spPr/>
        <p:txBody>
          <a:bodyPr/>
          <a:lstStyle/>
          <a:p>
            <a:fld id="{40DA1498-92C7-4E4B-8045-C9195F453964}" type="datetimeFigureOut">
              <a:rPr lang="en-US" smtClean="0"/>
              <a:t>12/3/2019</a:t>
            </a:fld>
            <a:endParaRPr lang="en-US" dirty="0"/>
          </a:p>
        </p:txBody>
      </p:sp>
      <p:sp>
        <p:nvSpPr>
          <p:cNvPr id="6" name="Footer Placeholder 5">
            <a:extLst>
              <a:ext uri="{FF2B5EF4-FFF2-40B4-BE49-F238E27FC236}">
                <a16:creationId xmlns:a16="http://schemas.microsoft.com/office/drawing/2014/main" id="{DE696EA5-2FA2-464D-982F-C53E6426A8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445CA-54C1-4DDE-A216-DD2414E3F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395A-6879-4E93-B24E-067F88AC1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0FF5B-A6A6-4F0F-AA5D-3F0F69A43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DA1498-92C7-4E4B-8045-C9195F453964}" type="datetimeFigureOut">
              <a:rPr lang="en-US" smtClean="0"/>
              <a:t>12/3/2019</a:t>
            </a:fld>
            <a:endParaRPr lang="en-US" dirty="0"/>
          </a:p>
        </p:txBody>
      </p:sp>
      <p:sp>
        <p:nvSpPr>
          <p:cNvPr id="5" name="Footer Placeholder 4">
            <a:extLst>
              <a:ext uri="{FF2B5EF4-FFF2-40B4-BE49-F238E27FC236}">
                <a16:creationId xmlns:a16="http://schemas.microsoft.com/office/drawing/2014/main" id="{FA798FAA-76CC-42EF-8BE0-466A41BBAB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49FF02-6890-4E10-B958-1097AD32C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EDF93-2BFD-41CA-ABC7-B039102F3792}" type="slidenum">
              <a:rPr lang="en-US" smtClean="0"/>
              <a:t>‹#›</a:t>
            </a:fld>
            <a:endParaRPr 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524000" y="3358607"/>
            <a:ext cx="9144000" cy="1138773"/>
          </a:xfrm>
        </p:spPr>
        <p:txBody>
          <a:bodyPr lIns="0" tIns="0" rIns="0" bIns="0" anchor="t">
            <a:spAutoFit/>
          </a:bodyPr>
          <a:lstStyle/>
          <a:p>
            <a:r>
              <a:rPr lang="fa-IR" sz="8000" b="1" dirty="0">
                <a:ln w="38100">
                  <a:solidFill>
                    <a:schemeClr val="bg1"/>
                  </a:solidFill>
                </a:ln>
                <a:solidFill>
                  <a:schemeClr val="accent2">
                    <a:lumMod val="75000"/>
                  </a:schemeClr>
                </a:solidFill>
                <a:latin typeface="IRANSans" panose="02040503050201020203" pitchFamily="18" charset="-78"/>
                <a:cs typeface="IRANSans" panose="02040503050201020203" pitchFamily="18" charset="-78"/>
              </a:rPr>
              <a:t>آلودگی منابع آب</a:t>
            </a:r>
            <a:endParaRPr lang="en-US" sz="8000" dirty="0">
              <a:ln w="38100">
                <a:solidFill>
                  <a:schemeClr val="bg1"/>
                </a:solidFill>
              </a:ln>
              <a:solidFill>
                <a:schemeClr val="accent2">
                  <a:lumMod val="75000"/>
                </a:schemeClr>
              </a:solidFill>
              <a:latin typeface="IRANSans" panose="02040503050201020203" pitchFamily="18" charset="-78"/>
              <a:cs typeface="IRANSans" panose="02040503050201020203" pitchFamily="18" charset="-78"/>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Icon of chart. ">
            <a:extLst>
              <a:ext uri="{FF2B5EF4-FFF2-40B4-BE49-F238E27FC236}">
                <a16:creationId xmlns:a16="http://schemas.microsoft.com/office/drawing/2014/main" id="{B95DF07A-CE7E-4D89-9AA0-25F4FFF3B9C7}"/>
              </a:ext>
            </a:extLst>
          </p:cNvPr>
          <p:cNvGrpSpPr/>
          <p:nvPr/>
        </p:nvGrpSpPr>
        <p:grpSpPr>
          <a:xfrm>
            <a:off x="5851021" y="2282536"/>
            <a:ext cx="489958" cy="492680"/>
            <a:chOff x="2025650" y="4786313"/>
            <a:chExt cx="285750" cy="287338"/>
          </a:xfrm>
          <a:solidFill>
            <a:schemeClr val="bg1"/>
          </a:solidFill>
        </p:grpSpPr>
        <p:sp>
          <p:nvSpPr>
            <p:cNvPr id="8" name="Freeform 565">
              <a:extLst>
                <a:ext uri="{FF2B5EF4-FFF2-40B4-BE49-F238E27FC236}">
                  <a16:creationId xmlns:a16="http://schemas.microsoft.com/office/drawing/2014/main" id="{548FC78B-EF83-4185-A63D-1A5A85640B62}"/>
                </a:ext>
              </a:extLst>
            </p:cNvPr>
            <p:cNvSpPr>
              <a:spLocks noEditPoints="1"/>
            </p:cNvSpPr>
            <p:nvPr/>
          </p:nvSpPr>
          <p:spPr bwMode="auto">
            <a:xfrm>
              <a:off x="2025650" y="4786313"/>
              <a:ext cx="285750" cy="287338"/>
            </a:xfrm>
            <a:custGeom>
              <a:avLst/>
              <a:gdLst>
                <a:gd name="T0" fmla="*/ 812 w 903"/>
                <a:gd name="T1" fmla="*/ 500 h 903"/>
                <a:gd name="T2" fmla="*/ 810 w 903"/>
                <a:gd name="T3" fmla="*/ 505 h 903"/>
                <a:gd name="T4" fmla="*/ 806 w 903"/>
                <a:gd name="T5" fmla="*/ 509 h 903"/>
                <a:gd name="T6" fmla="*/ 800 w 903"/>
                <a:gd name="T7" fmla="*/ 511 h 903"/>
                <a:gd name="T8" fmla="*/ 105 w 903"/>
                <a:gd name="T9" fmla="*/ 511 h 903"/>
                <a:gd name="T10" fmla="*/ 99 w 903"/>
                <a:gd name="T11" fmla="*/ 510 h 903"/>
                <a:gd name="T12" fmla="*/ 95 w 903"/>
                <a:gd name="T13" fmla="*/ 507 h 903"/>
                <a:gd name="T14" fmla="*/ 92 w 903"/>
                <a:gd name="T15" fmla="*/ 502 h 903"/>
                <a:gd name="T16" fmla="*/ 90 w 903"/>
                <a:gd name="T17" fmla="*/ 496 h 903"/>
                <a:gd name="T18" fmla="*/ 90 w 903"/>
                <a:gd name="T19" fmla="*/ 105 h 903"/>
                <a:gd name="T20" fmla="*/ 92 w 903"/>
                <a:gd name="T21" fmla="*/ 100 h 903"/>
                <a:gd name="T22" fmla="*/ 95 w 903"/>
                <a:gd name="T23" fmla="*/ 94 h 903"/>
                <a:gd name="T24" fmla="*/ 99 w 903"/>
                <a:gd name="T25" fmla="*/ 91 h 903"/>
                <a:gd name="T26" fmla="*/ 105 w 903"/>
                <a:gd name="T27" fmla="*/ 90 h 903"/>
                <a:gd name="T28" fmla="*/ 800 w 903"/>
                <a:gd name="T29" fmla="*/ 90 h 903"/>
                <a:gd name="T30" fmla="*/ 806 w 903"/>
                <a:gd name="T31" fmla="*/ 92 h 903"/>
                <a:gd name="T32" fmla="*/ 810 w 903"/>
                <a:gd name="T33" fmla="*/ 96 h 903"/>
                <a:gd name="T34" fmla="*/ 812 w 903"/>
                <a:gd name="T35" fmla="*/ 102 h 903"/>
                <a:gd name="T36" fmla="*/ 813 w 903"/>
                <a:gd name="T37" fmla="*/ 496 h 903"/>
                <a:gd name="T38" fmla="*/ 15 w 903"/>
                <a:gd name="T39" fmla="*/ 0 h 903"/>
                <a:gd name="T40" fmla="*/ 9 w 903"/>
                <a:gd name="T41" fmla="*/ 1 h 903"/>
                <a:gd name="T42" fmla="*/ 5 w 903"/>
                <a:gd name="T43" fmla="*/ 4 h 903"/>
                <a:gd name="T44" fmla="*/ 1 w 903"/>
                <a:gd name="T45" fmla="*/ 8 h 903"/>
                <a:gd name="T46" fmla="*/ 0 w 903"/>
                <a:gd name="T47" fmla="*/ 15 h 903"/>
                <a:gd name="T48" fmla="*/ 0 w 903"/>
                <a:gd name="T49" fmla="*/ 590 h 903"/>
                <a:gd name="T50" fmla="*/ 2 w 903"/>
                <a:gd name="T51" fmla="*/ 595 h 903"/>
                <a:gd name="T52" fmla="*/ 7 w 903"/>
                <a:gd name="T53" fmla="*/ 599 h 903"/>
                <a:gd name="T54" fmla="*/ 12 w 903"/>
                <a:gd name="T55" fmla="*/ 602 h 903"/>
                <a:gd name="T56" fmla="*/ 437 w 903"/>
                <a:gd name="T57" fmla="*/ 602 h 903"/>
                <a:gd name="T58" fmla="*/ 260 w 903"/>
                <a:gd name="T59" fmla="*/ 877 h 903"/>
                <a:gd name="T60" fmla="*/ 257 w 903"/>
                <a:gd name="T61" fmla="*/ 883 h 903"/>
                <a:gd name="T62" fmla="*/ 256 w 903"/>
                <a:gd name="T63" fmla="*/ 888 h 903"/>
                <a:gd name="T64" fmla="*/ 257 w 903"/>
                <a:gd name="T65" fmla="*/ 893 h 903"/>
                <a:gd name="T66" fmla="*/ 260 w 903"/>
                <a:gd name="T67" fmla="*/ 899 h 903"/>
                <a:gd name="T68" fmla="*/ 265 w 903"/>
                <a:gd name="T69" fmla="*/ 902 h 903"/>
                <a:gd name="T70" fmla="*/ 271 w 903"/>
                <a:gd name="T71" fmla="*/ 903 h 903"/>
                <a:gd name="T72" fmla="*/ 277 w 903"/>
                <a:gd name="T73" fmla="*/ 902 h 903"/>
                <a:gd name="T74" fmla="*/ 281 w 903"/>
                <a:gd name="T75" fmla="*/ 899 h 903"/>
                <a:gd name="T76" fmla="*/ 621 w 903"/>
                <a:gd name="T77" fmla="*/ 899 h 903"/>
                <a:gd name="T78" fmla="*/ 627 w 903"/>
                <a:gd name="T79" fmla="*/ 902 h 903"/>
                <a:gd name="T80" fmla="*/ 632 w 903"/>
                <a:gd name="T81" fmla="*/ 903 h 903"/>
                <a:gd name="T82" fmla="*/ 637 w 903"/>
                <a:gd name="T83" fmla="*/ 902 h 903"/>
                <a:gd name="T84" fmla="*/ 643 w 903"/>
                <a:gd name="T85" fmla="*/ 899 h 903"/>
                <a:gd name="T86" fmla="*/ 646 w 903"/>
                <a:gd name="T87" fmla="*/ 893 h 903"/>
                <a:gd name="T88" fmla="*/ 647 w 903"/>
                <a:gd name="T89" fmla="*/ 888 h 903"/>
                <a:gd name="T90" fmla="*/ 646 w 903"/>
                <a:gd name="T91" fmla="*/ 883 h 903"/>
                <a:gd name="T92" fmla="*/ 643 w 903"/>
                <a:gd name="T93" fmla="*/ 877 h 903"/>
                <a:gd name="T94" fmla="*/ 467 w 903"/>
                <a:gd name="T95" fmla="*/ 602 h 903"/>
                <a:gd name="T96" fmla="*/ 892 w 903"/>
                <a:gd name="T97" fmla="*/ 602 h 903"/>
                <a:gd name="T98" fmla="*/ 897 w 903"/>
                <a:gd name="T99" fmla="*/ 599 h 903"/>
                <a:gd name="T100" fmla="*/ 900 w 903"/>
                <a:gd name="T101" fmla="*/ 595 h 903"/>
                <a:gd name="T102" fmla="*/ 902 w 903"/>
                <a:gd name="T103" fmla="*/ 590 h 903"/>
                <a:gd name="T104" fmla="*/ 903 w 903"/>
                <a:gd name="T105" fmla="*/ 15 h 903"/>
                <a:gd name="T106" fmla="*/ 902 w 903"/>
                <a:gd name="T107" fmla="*/ 8 h 903"/>
                <a:gd name="T108" fmla="*/ 899 w 903"/>
                <a:gd name="T109" fmla="*/ 4 h 903"/>
                <a:gd name="T110" fmla="*/ 894 w 903"/>
                <a:gd name="T111" fmla="*/ 1 h 903"/>
                <a:gd name="T112" fmla="*/ 888 w 903"/>
                <a:gd name="T11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813" y="496"/>
                  </a:moveTo>
                  <a:lnTo>
                    <a:pt x="812" y="500"/>
                  </a:lnTo>
                  <a:lnTo>
                    <a:pt x="811" y="502"/>
                  </a:lnTo>
                  <a:lnTo>
                    <a:pt x="810" y="505"/>
                  </a:lnTo>
                  <a:lnTo>
                    <a:pt x="808" y="507"/>
                  </a:lnTo>
                  <a:lnTo>
                    <a:pt x="806" y="509"/>
                  </a:lnTo>
                  <a:lnTo>
                    <a:pt x="804" y="510"/>
                  </a:lnTo>
                  <a:lnTo>
                    <a:pt x="800" y="511"/>
                  </a:lnTo>
                  <a:lnTo>
                    <a:pt x="797" y="511"/>
                  </a:lnTo>
                  <a:lnTo>
                    <a:pt x="105" y="511"/>
                  </a:lnTo>
                  <a:lnTo>
                    <a:pt x="102" y="511"/>
                  </a:lnTo>
                  <a:lnTo>
                    <a:pt x="99" y="510"/>
                  </a:lnTo>
                  <a:lnTo>
                    <a:pt x="97" y="509"/>
                  </a:lnTo>
                  <a:lnTo>
                    <a:pt x="95" y="507"/>
                  </a:lnTo>
                  <a:lnTo>
                    <a:pt x="93" y="505"/>
                  </a:lnTo>
                  <a:lnTo>
                    <a:pt x="92" y="502"/>
                  </a:lnTo>
                  <a:lnTo>
                    <a:pt x="90" y="500"/>
                  </a:lnTo>
                  <a:lnTo>
                    <a:pt x="90" y="496"/>
                  </a:lnTo>
                  <a:lnTo>
                    <a:pt x="90" y="316"/>
                  </a:lnTo>
                  <a:lnTo>
                    <a:pt x="90" y="105"/>
                  </a:lnTo>
                  <a:lnTo>
                    <a:pt x="90" y="102"/>
                  </a:lnTo>
                  <a:lnTo>
                    <a:pt x="92" y="100"/>
                  </a:lnTo>
                  <a:lnTo>
                    <a:pt x="93" y="96"/>
                  </a:lnTo>
                  <a:lnTo>
                    <a:pt x="95" y="94"/>
                  </a:lnTo>
                  <a:lnTo>
                    <a:pt x="97" y="92"/>
                  </a:lnTo>
                  <a:lnTo>
                    <a:pt x="99" y="91"/>
                  </a:lnTo>
                  <a:lnTo>
                    <a:pt x="102" y="90"/>
                  </a:lnTo>
                  <a:lnTo>
                    <a:pt x="105" y="90"/>
                  </a:lnTo>
                  <a:lnTo>
                    <a:pt x="798" y="90"/>
                  </a:lnTo>
                  <a:lnTo>
                    <a:pt x="800" y="90"/>
                  </a:lnTo>
                  <a:lnTo>
                    <a:pt x="804" y="91"/>
                  </a:lnTo>
                  <a:lnTo>
                    <a:pt x="806" y="92"/>
                  </a:lnTo>
                  <a:lnTo>
                    <a:pt x="808" y="94"/>
                  </a:lnTo>
                  <a:lnTo>
                    <a:pt x="810" y="96"/>
                  </a:lnTo>
                  <a:lnTo>
                    <a:pt x="811" y="100"/>
                  </a:lnTo>
                  <a:lnTo>
                    <a:pt x="812" y="102"/>
                  </a:lnTo>
                  <a:lnTo>
                    <a:pt x="813" y="105"/>
                  </a:lnTo>
                  <a:lnTo>
                    <a:pt x="813" y="496"/>
                  </a:lnTo>
                  <a:close/>
                  <a:moveTo>
                    <a:pt x="888" y="0"/>
                  </a:moveTo>
                  <a:lnTo>
                    <a:pt x="15" y="0"/>
                  </a:lnTo>
                  <a:lnTo>
                    <a:pt x="12" y="0"/>
                  </a:lnTo>
                  <a:lnTo>
                    <a:pt x="9" y="1"/>
                  </a:lnTo>
                  <a:lnTo>
                    <a:pt x="7" y="2"/>
                  </a:lnTo>
                  <a:lnTo>
                    <a:pt x="5" y="4"/>
                  </a:lnTo>
                  <a:lnTo>
                    <a:pt x="2" y="6"/>
                  </a:lnTo>
                  <a:lnTo>
                    <a:pt x="1" y="8"/>
                  </a:lnTo>
                  <a:lnTo>
                    <a:pt x="0" y="12"/>
                  </a:lnTo>
                  <a:lnTo>
                    <a:pt x="0" y="15"/>
                  </a:lnTo>
                  <a:lnTo>
                    <a:pt x="0" y="587"/>
                  </a:lnTo>
                  <a:lnTo>
                    <a:pt x="0" y="590"/>
                  </a:lnTo>
                  <a:lnTo>
                    <a:pt x="1" y="593"/>
                  </a:lnTo>
                  <a:lnTo>
                    <a:pt x="2" y="595"/>
                  </a:lnTo>
                  <a:lnTo>
                    <a:pt x="5" y="597"/>
                  </a:lnTo>
                  <a:lnTo>
                    <a:pt x="7" y="599"/>
                  </a:lnTo>
                  <a:lnTo>
                    <a:pt x="9" y="601"/>
                  </a:lnTo>
                  <a:lnTo>
                    <a:pt x="12" y="602"/>
                  </a:lnTo>
                  <a:lnTo>
                    <a:pt x="15" y="602"/>
                  </a:lnTo>
                  <a:lnTo>
                    <a:pt x="437" y="602"/>
                  </a:lnTo>
                  <a:lnTo>
                    <a:pt x="437" y="701"/>
                  </a:lnTo>
                  <a:lnTo>
                    <a:pt x="260" y="877"/>
                  </a:lnTo>
                  <a:lnTo>
                    <a:pt x="259" y="879"/>
                  </a:lnTo>
                  <a:lnTo>
                    <a:pt x="257" y="883"/>
                  </a:lnTo>
                  <a:lnTo>
                    <a:pt x="256" y="885"/>
                  </a:lnTo>
                  <a:lnTo>
                    <a:pt x="256" y="888"/>
                  </a:lnTo>
                  <a:lnTo>
                    <a:pt x="256" y="891"/>
                  </a:lnTo>
                  <a:lnTo>
                    <a:pt x="257" y="893"/>
                  </a:lnTo>
                  <a:lnTo>
                    <a:pt x="259" y="897"/>
                  </a:lnTo>
                  <a:lnTo>
                    <a:pt x="260" y="899"/>
                  </a:lnTo>
                  <a:lnTo>
                    <a:pt x="263" y="901"/>
                  </a:lnTo>
                  <a:lnTo>
                    <a:pt x="265" y="902"/>
                  </a:lnTo>
                  <a:lnTo>
                    <a:pt x="268" y="903"/>
                  </a:lnTo>
                  <a:lnTo>
                    <a:pt x="271" y="903"/>
                  </a:lnTo>
                  <a:lnTo>
                    <a:pt x="274" y="903"/>
                  </a:lnTo>
                  <a:lnTo>
                    <a:pt x="277" y="902"/>
                  </a:lnTo>
                  <a:lnTo>
                    <a:pt x="279" y="901"/>
                  </a:lnTo>
                  <a:lnTo>
                    <a:pt x="281" y="899"/>
                  </a:lnTo>
                  <a:lnTo>
                    <a:pt x="452" y="728"/>
                  </a:lnTo>
                  <a:lnTo>
                    <a:pt x="621" y="899"/>
                  </a:lnTo>
                  <a:lnTo>
                    <a:pt x="623" y="901"/>
                  </a:lnTo>
                  <a:lnTo>
                    <a:pt x="627" y="902"/>
                  </a:lnTo>
                  <a:lnTo>
                    <a:pt x="629" y="903"/>
                  </a:lnTo>
                  <a:lnTo>
                    <a:pt x="632" y="903"/>
                  </a:lnTo>
                  <a:lnTo>
                    <a:pt x="635" y="903"/>
                  </a:lnTo>
                  <a:lnTo>
                    <a:pt x="637" y="902"/>
                  </a:lnTo>
                  <a:lnTo>
                    <a:pt x="641" y="901"/>
                  </a:lnTo>
                  <a:lnTo>
                    <a:pt x="643" y="899"/>
                  </a:lnTo>
                  <a:lnTo>
                    <a:pt x="645" y="897"/>
                  </a:lnTo>
                  <a:lnTo>
                    <a:pt x="646" y="893"/>
                  </a:lnTo>
                  <a:lnTo>
                    <a:pt x="647" y="891"/>
                  </a:lnTo>
                  <a:lnTo>
                    <a:pt x="647" y="888"/>
                  </a:lnTo>
                  <a:lnTo>
                    <a:pt x="647" y="885"/>
                  </a:lnTo>
                  <a:lnTo>
                    <a:pt x="646" y="883"/>
                  </a:lnTo>
                  <a:lnTo>
                    <a:pt x="645" y="879"/>
                  </a:lnTo>
                  <a:lnTo>
                    <a:pt x="643" y="877"/>
                  </a:lnTo>
                  <a:lnTo>
                    <a:pt x="467" y="701"/>
                  </a:lnTo>
                  <a:lnTo>
                    <a:pt x="467" y="602"/>
                  </a:lnTo>
                  <a:lnTo>
                    <a:pt x="888" y="602"/>
                  </a:lnTo>
                  <a:lnTo>
                    <a:pt x="892" y="602"/>
                  </a:lnTo>
                  <a:lnTo>
                    <a:pt x="894" y="601"/>
                  </a:lnTo>
                  <a:lnTo>
                    <a:pt x="897" y="599"/>
                  </a:lnTo>
                  <a:lnTo>
                    <a:pt x="899" y="597"/>
                  </a:lnTo>
                  <a:lnTo>
                    <a:pt x="900" y="595"/>
                  </a:lnTo>
                  <a:lnTo>
                    <a:pt x="902" y="593"/>
                  </a:lnTo>
                  <a:lnTo>
                    <a:pt x="902" y="590"/>
                  </a:lnTo>
                  <a:lnTo>
                    <a:pt x="903" y="587"/>
                  </a:lnTo>
                  <a:lnTo>
                    <a:pt x="903" y="15"/>
                  </a:lnTo>
                  <a:lnTo>
                    <a:pt x="902" y="12"/>
                  </a:lnTo>
                  <a:lnTo>
                    <a:pt x="902" y="8"/>
                  </a:lnTo>
                  <a:lnTo>
                    <a:pt x="900" y="6"/>
                  </a:lnTo>
                  <a:lnTo>
                    <a:pt x="899" y="4"/>
                  </a:lnTo>
                  <a:lnTo>
                    <a:pt x="897" y="2"/>
                  </a:lnTo>
                  <a:lnTo>
                    <a:pt x="894" y="1"/>
                  </a:lnTo>
                  <a:lnTo>
                    <a:pt x="892" y="0"/>
                  </a:lnTo>
                  <a:lnTo>
                    <a:pt x="8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66">
              <a:extLst>
                <a:ext uri="{FF2B5EF4-FFF2-40B4-BE49-F238E27FC236}">
                  <a16:creationId xmlns:a16="http://schemas.microsoft.com/office/drawing/2014/main" id="{B7B50F87-A3AA-4FB6-9692-24BF5512FC5B}"/>
                </a:ext>
              </a:extLst>
            </p:cNvPr>
            <p:cNvSpPr>
              <a:spLocks/>
            </p:cNvSpPr>
            <p:nvPr/>
          </p:nvSpPr>
          <p:spPr bwMode="auto">
            <a:xfrm>
              <a:off x="2054225" y="4843463"/>
              <a:ext cx="200025" cy="73025"/>
            </a:xfrm>
            <a:custGeom>
              <a:avLst/>
              <a:gdLst>
                <a:gd name="T0" fmla="*/ 151 w 632"/>
                <a:gd name="T1" fmla="*/ 151 h 226"/>
                <a:gd name="T2" fmla="*/ 157 w 632"/>
                <a:gd name="T3" fmla="*/ 149 h 226"/>
                <a:gd name="T4" fmla="*/ 161 w 632"/>
                <a:gd name="T5" fmla="*/ 146 h 226"/>
                <a:gd name="T6" fmla="*/ 288 w 632"/>
                <a:gd name="T7" fmla="*/ 217 h 226"/>
                <a:gd name="T8" fmla="*/ 292 w 632"/>
                <a:gd name="T9" fmla="*/ 223 h 226"/>
                <a:gd name="T10" fmla="*/ 299 w 632"/>
                <a:gd name="T11" fmla="*/ 226 h 226"/>
                <a:gd name="T12" fmla="*/ 302 w 632"/>
                <a:gd name="T13" fmla="*/ 226 h 226"/>
                <a:gd name="T14" fmla="*/ 307 w 632"/>
                <a:gd name="T15" fmla="*/ 225 h 226"/>
                <a:gd name="T16" fmla="*/ 313 w 632"/>
                <a:gd name="T17" fmla="*/ 222 h 226"/>
                <a:gd name="T18" fmla="*/ 471 w 632"/>
                <a:gd name="T19" fmla="*/ 191 h 226"/>
                <a:gd name="T20" fmla="*/ 477 w 632"/>
                <a:gd name="T21" fmla="*/ 195 h 226"/>
                <a:gd name="T22" fmla="*/ 483 w 632"/>
                <a:gd name="T23" fmla="*/ 196 h 226"/>
                <a:gd name="T24" fmla="*/ 488 w 632"/>
                <a:gd name="T25" fmla="*/ 194 h 226"/>
                <a:gd name="T26" fmla="*/ 494 w 632"/>
                <a:gd name="T27" fmla="*/ 191 h 226"/>
                <a:gd name="T28" fmla="*/ 631 w 632"/>
                <a:gd name="T29" fmla="*/ 23 h 226"/>
                <a:gd name="T30" fmla="*/ 632 w 632"/>
                <a:gd name="T31" fmla="*/ 16 h 226"/>
                <a:gd name="T32" fmla="*/ 632 w 632"/>
                <a:gd name="T33" fmla="*/ 11 h 226"/>
                <a:gd name="T34" fmla="*/ 629 w 632"/>
                <a:gd name="T35" fmla="*/ 5 h 226"/>
                <a:gd name="T36" fmla="*/ 625 w 632"/>
                <a:gd name="T37" fmla="*/ 2 h 226"/>
                <a:gd name="T38" fmla="*/ 619 w 632"/>
                <a:gd name="T39" fmla="*/ 0 h 226"/>
                <a:gd name="T40" fmla="*/ 613 w 632"/>
                <a:gd name="T41" fmla="*/ 1 h 226"/>
                <a:gd name="T42" fmla="*/ 607 w 632"/>
                <a:gd name="T43" fmla="*/ 3 h 226"/>
                <a:gd name="T44" fmla="*/ 481 w 632"/>
                <a:gd name="T45" fmla="*/ 159 h 226"/>
                <a:gd name="T46" fmla="*/ 415 w 632"/>
                <a:gd name="T47" fmla="*/ 93 h 226"/>
                <a:gd name="T48" fmla="*/ 409 w 632"/>
                <a:gd name="T49" fmla="*/ 91 h 226"/>
                <a:gd name="T50" fmla="*/ 404 w 632"/>
                <a:gd name="T51" fmla="*/ 91 h 226"/>
                <a:gd name="T52" fmla="*/ 398 w 632"/>
                <a:gd name="T53" fmla="*/ 93 h 226"/>
                <a:gd name="T54" fmla="*/ 307 w 632"/>
                <a:gd name="T55" fmla="*/ 185 h 226"/>
                <a:gd name="T56" fmla="*/ 247 w 632"/>
                <a:gd name="T57" fmla="*/ 39 h 226"/>
                <a:gd name="T58" fmla="*/ 242 w 632"/>
                <a:gd name="T59" fmla="*/ 34 h 226"/>
                <a:gd name="T60" fmla="*/ 234 w 632"/>
                <a:gd name="T61" fmla="*/ 33 h 226"/>
                <a:gd name="T62" fmla="*/ 227 w 632"/>
                <a:gd name="T63" fmla="*/ 35 h 226"/>
                <a:gd name="T64" fmla="*/ 144 w 632"/>
                <a:gd name="T65" fmla="*/ 121 h 226"/>
                <a:gd name="T66" fmla="*/ 12 w 632"/>
                <a:gd name="T67" fmla="*/ 121 h 226"/>
                <a:gd name="T68" fmla="*/ 7 w 632"/>
                <a:gd name="T69" fmla="*/ 123 h 226"/>
                <a:gd name="T70" fmla="*/ 3 w 632"/>
                <a:gd name="T71" fmla="*/ 128 h 226"/>
                <a:gd name="T72" fmla="*/ 0 w 632"/>
                <a:gd name="T73" fmla="*/ 133 h 226"/>
                <a:gd name="T74" fmla="*/ 0 w 632"/>
                <a:gd name="T75" fmla="*/ 138 h 226"/>
                <a:gd name="T76" fmla="*/ 3 w 632"/>
                <a:gd name="T77" fmla="*/ 144 h 226"/>
                <a:gd name="T78" fmla="*/ 7 w 632"/>
                <a:gd name="T79" fmla="*/ 148 h 226"/>
                <a:gd name="T80" fmla="*/ 12 w 632"/>
                <a:gd name="T81" fmla="*/ 150 h 226"/>
                <a:gd name="T82" fmla="*/ 15 w 632"/>
                <a:gd name="T83" fmla="*/ 15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226">
                  <a:moveTo>
                    <a:pt x="15" y="151"/>
                  </a:moveTo>
                  <a:lnTo>
                    <a:pt x="151" y="151"/>
                  </a:lnTo>
                  <a:lnTo>
                    <a:pt x="154" y="150"/>
                  </a:lnTo>
                  <a:lnTo>
                    <a:pt x="157" y="149"/>
                  </a:lnTo>
                  <a:lnTo>
                    <a:pt x="159" y="148"/>
                  </a:lnTo>
                  <a:lnTo>
                    <a:pt x="161" y="146"/>
                  </a:lnTo>
                  <a:lnTo>
                    <a:pt x="230" y="75"/>
                  </a:lnTo>
                  <a:lnTo>
                    <a:pt x="288" y="217"/>
                  </a:lnTo>
                  <a:lnTo>
                    <a:pt x="289" y="220"/>
                  </a:lnTo>
                  <a:lnTo>
                    <a:pt x="292" y="223"/>
                  </a:lnTo>
                  <a:lnTo>
                    <a:pt x="294" y="224"/>
                  </a:lnTo>
                  <a:lnTo>
                    <a:pt x="299" y="226"/>
                  </a:lnTo>
                  <a:lnTo>
                    <a:pt x="300" y="226"/>
                  </a:lnTo>
                  <a:lnTo>
                    <a:pt x="302" y="226"/>
                  </a:lnTo>
                  <a:lnTo>
                    <a:pt x="304" y="226"/>
                  </a:lnTo>
                  <a:lnTo>
                    <a:pt x="307" y="225"/>
                  </a:lnTo>
                  <a:lnTo>
                    <a:pt x="309" y="223"/>
                  </a:lnTo>
                  <a:lnTo>
                    <a:pt x="313" y="222"/>
                  </a:lnTo>
                  <a:lnTo>
                    <a:pt x="407" y="127"/>
                  </a:lnTo>
                  <a:lnTo>
                    <a:pt x="471" y="191"/>
                  </a:lnTo>
                  <a:lnTo>
                    <a:pt x="473" y="193"/>
                  </a:lnTo>
                  <a:lnTo>
                    <a:pt x="477" y="195"/>
                  </a:lnTo>
                  <a:lnTo>
                    <a:pt x="480" y="196"/>
                  </a:lnTo>
                  <a:lnTo>
                    <a:pt x="483" y="196"/>
                  </a:lnTo>
                  <a:lnTo>
                    <a:pt x="486" y="195"/>
                  </a:lnTo>
                  <a:lnTo>
                    <a:pt x="488" y="194"/>
                  </a:lnTo>
                  <a:lnTo>
                    <a:pt x="492" y="193"/>
                  </a:lnTo>
                  <a:lnTo>
                    <a:pt x="494" y="191"/>
                  </a:lnTo>
                  <a:lnTo>
                    <a:pt x="629" y="25"/>
                  </a:lnTo>
                  <a:lnTo>
                    <a:pt x="631" y="23"/>
                  </a:lnTo>
                  <a:lnTo>
                    <a:pt x="632" y="19"/>
                  </a:lnTo>
                  <a:lnTo>
                    <a:pt x="632" y="16"/>
                  </a:lnTo>
                  <a:lnTo>
                    <a:pt x="632" y="14"/>
                  </a:lnTo>
                  <a:lnTo>
                    <a:pt x="632" y="11"/>
                  </a:lnTo>
                  <a:lnTo>
                    <a:pt x="631" y="9"/>
                  </a:lnTo>
                  <a:lnTo>
                    <a:pt x="629" y="5"/>
                  </a:lnTo>
                  <a:lnTo>
                    <a:pt x="627" y="3"/>
                  </a:lnTo>
                  <a:lnTo>
                    <a:pt x="625" y="2"/>
                  </a:lnTo>
                  <a:lnTo>
                    <a:pt x="621" y="1"/>
                  </a:lnTo>
                  <a:lnTo>
                    <a:pt x="619" y="0"/>
                  </a:lnTo>
                  <a:lnTo>
                    <a:pt x="616" y="0"/>
                  </a:lnTo>
                  <a:lnTo>
                    <a:pt x="613" y="1"/>
                  </a:lnTo>
                  <a:lnTo>
                    <a:pt x="611" y="2"/>
                  </a:lnTo>
                  <a:lnTo>
                    <a:pt x="607" y="3"/>
                  </a:lnTo>
                  <a:lnTo>
                    <a:pt x="605" y="5"/>
                  </a:lnTo>
                  <a:lnTo>
                    <a:pt x="481" y="159"/>
                  </a:lnTo>
                  <a:lnTo>
                    <a:pt x="418" y="95"/>
                  </a:lnTo>
                  <a:lnTo>
                    <a:pt x="415" y="93"/>
                  </a:lnTo>
                  <a:lnTo>
                    <a:pt x="412" y="91"/>
                  </a:lnTo>
                  <a:lnTo>
                    <a:pt x="409" y="91"/>
                  </a:lnTo>
                  <a:lnTo>
                    <a:pt x="407" y="90"/>
                  </a:lnTo>
                  <a:lnTo>
                    <a:pt x="404" y="91"/>
                  </a:lnTo>
                  <a:lnTo>
                    <a:pt x="400" y="91"/>
                  </a:lnTo>
                  <a:lnTo>
                    <a:pt x="398" y="93"/>
                  </a:lnTo>
                  <a:lnTo>
                    <a:pt x="396" y="95"/>
                  </a:lnTo>
                  <a:lnTo>
                    <a:pt x="307" y="185"/>
                  </a:lnTo>
                  <a:lnTo>
                    <a:pt x="249" y="42"/>
                  </a:lnTo>
                  <a:lnTo>
                    <a:pt x="247" y="39"/>
                  </a:lnTo>
                  <a:lnTo>
                    <a:pt x="244" y="36"/>
                  </a:lnTo>
                  <a:lnTo>
                    <a:pt x="242" y="34"/>
                  </a:lnTo>
                  <a:lnTo>
                    <a:pt x="237" y="33"/>
                  </a:lnTo>
                  <a:lnTo>
                    <a:pt x="234" y="33"/>
                  </a:lnTo>
                  <a:lnTo>
                    <a:pt x="230" y="33"/>
                  </a:lnTo>
                  <a:lnTo>
                    <a:pt x="227" y="35"/>
                  </a:lnTo>
                  <a:lnTo>
                    <a:pt x="224" y="38"/>
                  </a:lnTo>
                  <a:lnTo>
                    <a:pt x="144" y="121"/>
                  </a:lnTo>
                  <a:lnTo>
                    <a:pt x="15" y="121"/>
                  </a:lnTo>
                  <a:lnTo>
                    <a:pt x="12" y="121"/>
                  </a:lnTo>
                  <a:lnTo>
                    <a:pt x="9" y="122"/>
                  </a:lnTo>
                  <a:lnTo>
                    <a:pt x="7" y="123"/>
                  </a:lnTo>
                  <a:lnTo>
                    <a:pt x="5" y="126"/>
                  </a:lnTo>
                  <a:lnTo>
                    <a:pt x="3" y="128"/>
                  </a:lnTo>
                  <a:lnTo>
                    <a:pt x="2" y="130"/>
                  </a:lnTo>
                  <a:lnTo>
                    <a:pt x="0" y="133"/>
                  </a:lnTo>
                  <a:lnTo>
                    <a:pt x="0" y="136"/>
                  </a:lnTo>
                  <a:lnTo>
                    <a:pt x="0" y="138"/>
                  </a:lnTo>
                  <a:lnTo>
                    <a:pt x="2" y="142"/>
                  </a:lnTo>
                  <a:lnTo>
                    <a:pt x="3" y="144"/>
                  </a:lnTo>
                  <a:lnTo>
                    <a:pt x="5" y="146"/>
                  </a:lnTo>
                  <a:lnTo>
                    <a:pt x="7" y="148"/>
                  </a:lnTo>
                  <a:lnTo>
                    <a:pt x="9" y="150"/>
                  </a:lnTo>
                  <a:lnTo>
                    <a:pt x="12" y="150"/>
                  </a:lnTo>
                  <a:lnTo>
                    <a:pt x="15" y="151"/>
                  </a:lnTo>
                  <a:lnTo>
                    <a:pt x="15" y="1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 name="Title 1">
            <a:extLst>
              <a:ext uri="{FF2B5EF4-FFF2-40B4-BE49-F238E27FC236}">
                <a16:creationId xmlns:a16="http://schemas.microsoft.com/office/drawing/2014/main" id="{C4300AEF-1595-4419-801B-6E36A33BB8CF}"/>
              </a:ext>
            </a:extLst>
          </p:cNvPr>
          <p:cNvSpPr txBox="1">
            <a:spLocks/>
          </p:cNvSpPr>
          <p:nvPr/>
        </p:nvSpPr>
        <p:spPr>
          <a:xfrm>
            <a:off x="1499502" y="384310"/>
            <a:ext cx="9144000" cy="512448"/>
          </a:xfrm>
          <a:prstGeom prst="rect">
            <a:avLst/>
          </a:prstGeom>
        </p:spPr>
        <p:txBody>
          <a:bodyPr vert="horz" lIns="0" tIns="0" rIns="0" bIns="0" rtlCol="0" anchor="t">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fa-IR" sz="3600" dirty="0">
                <a:ln>
                  <a:solidFill>
                    <a:schemeClr val="tx1">
                      <a:lumMod val="95000"/>
                      <a:lumOff val="5000"/>
                    </a:schemeClr>
                  </a:solidFill>
                </a:ln>
                <a:solidFill>
                  <a:schemeClr val="accent3">
                    <a:lumMod val="40000"/>
                    <a:lumOff val="60000"/>
                  </a:schemeClr>
                </a:solidFill>
                <a:latin typeface="IRANSans Black" panose="020B0506030804020204" pitchFamily="34" charset="-78"/>
                <a:cs typeface="IRANSans Black" panose="020B0506030804020204" pitchFamily="34" charset="-78"/>
              </a:rPr>
              <a:t>هوالخالق</a:t>
            </a:r>
            <a:endParaRPr lang="en-US" sz="3600" dirty="0">
              <a:ln>
                <a:solidFill>
                  <a:schemeClr val="tx1">
                    <a:lumMod val="95000"/>
                    <a:lumOff val="5000"/>
                  </a:schemeClr>
                </a:solidFill>
              </a:ln>
              <a:solidFill>
                <a:schemeClr val="accent3">
                  <a:lumMod val="40000"/>
                  <a:lumOff val="60000"/>
                </a:schemeClr>
              </a:solidFill>
              <a:latin typeface="IRANSans Black" panose="020B0506030804020204" pitchFamily="34" charset="-78"/>
              <a:cs typeface="IRANSans Black" panose="020B0506030804020204" pitchFamily="34" charset="-78"/>
            </a:endParaRPr>
          </a:p>
        </p:txBody>
      </p:sp>
      <p:sp>
        <p:nvSpPr>
          <p:cNvPr id="12" name="Title 1">
            <a:extLst>
              <a:ext uri="{FF2B5EF4-FFF2-40B4-BE49-F238E27FC236}">
                <a16:creationId xmlns:a16="http://schemas.microsoft.com/office/drawing/2014/main" id="{C4300AEF-1595-4419-801B-6E36A33BB8CF}"/>
              </a:ext>
            </a:extLst>
          </p:cNvPr>
          <p:cNvSpPr txBox="1">
            <a:spLocks/>
          </p:cNvSpPr>
          <p:nvPr/>
        </p:nvSpPr>
        <p:spPr>
          <a:xfrm>
            <a:off x="1524000" y="5355581"/>
            <a:ext cx="9144000" cy="683264"/>
          </a:xfrm>
          <a:prstGeom prst="rect">
            <a:avLst/>
          </a:prstGeom>
        </p:spPr>
        <p:txBody>
          <a:bodyPr vert="horz" lIns="0" tIns="0" rIns="0" bIns="0" rtlCol="0" anchor="t">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fa-IR" sz="4800" dirty="0">
                <a:solidFill>
                  <a:schemeClr val="accent4"/>
                </a:solidFill>
                <a:effectLst>
                  <a:outerShdw blurRad="38100" dist="38100" dir="2700000" algn="tl">
                    <a:srgbClr val="000000">
                      <a:alpha val="43137"/>
                    </a:srgbClr>
                  </a:outerShdw>
                </a:effectLst>
                <a:latin typeface="IRANSans Black" panose="020B0506030804020204" pitchFamily="34" charset="-78"/>
                <a:cs typeface="IRANSans Black" panose="020B0506030804020204" pitchFamily="34" charset="-78"/>
              </a:rPr>
              <a:t>گروه یازدهم تجربی</a:t>
            </a:r>
            <a:endParaRPr lang="en-US" sz="4800" dirty="0">
              <a:solidFill>
                <a:schemeClr val="accent4"/>
              </a:solidFill>
              <a:effectLst>
                <a:outerShdw blurRad="38100" dist="38100" dir="2700000" algn="tl">
                  <a:srgbClr val="000000">
                    <a:alpha val="43137"/>
                  </a:srgbClr>
                </a:outerShdw>
              </a:effectLst>
              <a:latin typeface="IRANSans Black" panose="020B0506030804020204" pitchFamily="34" charset="-78"/>
              <a:cs typeface="IRANSans Black" panose="020B0506030804020204" pitchFamily="34" charset="-78"/>
            </a:endParaRPr>
          </a:p>
        </p:txBody>
      </p:sp>
      <p:sp>
        <p:nvSpPr>
          <p:cNvPr id="10" name="Title 1">
            <a:extLst>
              <a:ext uri="{FF2B5EF4-FFF2-40B4-BE49-F238E27FC236}">
                <a16:creationId xmlns:a16="http://schemas.microsoft.com/office/drawing/2014/main" id="{F7BAB903-D7D2-4833-BFB2-FEB42449F966}"/>
              </a:ext>
            </a:extLst>
          </p:cNvPr>
          <p:cNvSpPr txBox="1">
            <a:spLocks/>
          </p:cNvSpPr>
          <p:nvPr/>
        </p:nvSpPr>
        <p:spPr>
          <a:xfrm>
            <a:off x="1670988" y="6179595"/>
            <a:ext cx="9144000" cy="449354"/>
          </a:xfrm>
          <a:prstGeom prst="rect">
            <a:avLst/>
          </a:prstGeom>
        </p:spPr>
        <p:txBody>
          <a:bodyPr vert="horz" lIns="0" tIns="0" rIns="0" bIns="0" rtlCol="0" anchor="t">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fa-IR" sz="1600" dirty="0">
                <a:solidFill>
                  <a:srgbClr val="92D050"/>
                </a:solidFill>
                <a:latin typeface="IRANSans Black" panose="020B0506030804020204" pitchFamily="34" charset="-78"/>
                <a:cs typeface="IRANSans Black" panose="020B0506030804020204" pitchFamily="34" charset="-78"/>
              </a:rPr>
              <a:t>حمیدرضا بخشنده – حسین رضاعلی</a:t>
            </a:r>
          </a:p>
          <a:p>
            <a:r>
              <a:rPr lang="fa-IR" sz="1600" dirty="0">
                <a:solidFill>
                  <a:srgbClr val="92D050"/>
                </a:solidFill>
                <a:latin typeface="IRANSans Black" panose="020B0506030804020204" pitchFamily="34" charset="-78"/>
                <a:cs typeface="IRANSans Black" panose="020B0506030804020204" pitchFamily="34" charset="-78"/>
              </a:rPr>
              <a:t>علیرضا صابونی – علی قلی بگلو</a:t>
            </a:r>
            <a:endParaRPr lang="en-US" sz="1600" dirty="0">
              <a:solidFill>
                <a:srgbClr val="92D050"/>
              </a:solidFill>
              <a:latin typeface="IRANSans Black" panose="020B0506030804020204" pitchFamily="34" charset="-78"/>
              <a:cs typeface="IRANSans Black" panose="020B0506030804020204" pitchFamily="34" charset="-78"/>
            </a:endParaRPr>
          </a:p>
        </p:txBody>
      </p:sp>
    </p:spTree>
    <p:extLst>
      <p:ext uri="{BB962C8B-B14F-4D97-AF65-F5344CB8AC3E}">
        <p14:creationId xmlns:p14="http://schemas.microsoft.com/office/powerpoint/2010/main" val="238784904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6000" dirty="0">
                <a:ln w="28575">
                  <a:solidFill>
                    <a:srgbClr val="C00000"/>
                  </a:solidFill>
                </a:ln>
                <a:latin typeface="IRANSans Black" panose="020B0506030804020204" pitchFamily="34" charset="-78"/>
                <a:cs typeface="IRANSans Black" panose="020B0506030804020204" pitchFamily="34" charset="-78"/>
              </a:rPr>
              <a:t>آلودگی چیست؟</a:t>
            </a:r>
          </a:p>
        </p:txBody>
      </p:sp>
      <p:sp>
        <p:nvSpPr>
          <p:cNvPr id="3" name="Content Placeholder 2"/>
          <p:cNvSpPr>
            <a:spLocks noGrp="1"/>
          </p:cNvSpPr>
          <p:nvPr>
            <p:ph idx="1"/>
          </p:nvPr>
        </p:nvSpPr>
        <p:spPr>
          <a:xfrm>
            <a:off x="838200" y="1825624"/>
            <a:ext cx="10515600" cy="3714563"/>
          </a:xfrm>
          <a:ln>
            <a:noFill/>
          </a:ln>
          <a:effectLst/>
          <a:scene3d>
            <a:camera prst="orthographicFront">
              <a:rot lat="0" lon="0" rev="0"/>
            </a:camera>
            <a:lightRig rig="contrasting" dir="t">
              <a:rot lat="0" lon="0" rev="7800000"/>
            </a:lightRig>
          </a:scene3d>
          <a:sp3d>
            <a:bevelT w="139700" h="139700"/>
          </a:sp3d>
        </p:spPr>
        <p:txBody>
          <a:bodyPr>
            <a:normAutofit fontScale="77500" lnSpcReduction="20000"/>
          </a:bodyPr>
          <a:lstStyle/>
          <a:p>
            <a:pPr marL="0" indent="0" algn="just">
              <a:lnSpc>
                <a:spcPct val="150000"/>
              </a:lnSpc>
              <a:buNone/>
            </a:pPr>
            <a:r>
              <a:rPr lang="fa-IR" dirty="0">
                <a:solidFill>
                  <a:srgbClr val="002060"/>
                </a:solidFill>
                <a:latin typeface="IRANSans Black" panose="020B0506030804020204" pitchFamily="34" charset="-78"/>
                <a:cs typeface="IRANSans Black" panose="020B0506030804020204" pitchFamily="34" charset="-78"/>
              </a:rPr>
              <a:t>آلودگی منابع آبی یكی از مهمترین عوامل تهدید كننده </a:t>
            </a:r>
            <a:r>
              <a:rPr lang="fa-IR" dirty="0">
                <a:solidFill>
                  <a:srgbClr val="FF0000"/>
                </a:solidFill>
                <a:latin typeface="IRANSans Black" panose="020B0506030804020204" pitchFamily="34" charset="-78"/>
                <a:cs typeface="IRANSans Black" panose="020B0506030804020204" pitchFamily="34" charset="-78"/>
              </a:rPr>
              <a:t>اكوسیستم های آبی </a:t>
            </a:r>
            <a:r>
              <a:rPr lang="fa-IR" dirty="0">
                <a:solidFill>
                  <a:srgbClr val="002060"/>
                </a:solidFill>
                <a:latin typeface="IRANSans Black" panose="020B0506030804020204" pitchFamily="34" charset="-78"/>
                <a:cs typeface="IRANSans Black" panose="020B0506030804020204" pitchFamily="34" charset="-78"/>
              </a:rPr>
              <a:t>محسوب می شود. این آلودگی ها اثرات زیانباری همچون </a:t>
            </a:r>
            <a:r>
              <a:rPr lang="fa-IR" dirty="0">
                <a:solidFill>
                  <a:srgbClr val="FF0000"/>
                </a:solidFill>
                <a:latin typeface="IRANSans Black" panose="020B0506030804020204" pitchFamily="34" charset="-78"/>
                <a:cs typeface="IRANSans Black" panose="020B0506030804020204" pitchFamily="34" charset="-78"/>
              </a:rPr>
              <a:t>تخریب محیط زیست </a:t>
            </a:r>
            <a:r>
              <a:rPr lang="fa-IR" dirty="0">
                <a:solidFill>
                  <a:srgbClr val="002060"/>
                </a:solidFill>
                <a:latin typeface="IRANSans Black" panose="020B0506030804020204" pitchFamily="34" charset="-78"/>
                <a:cs typeface="IRANSans Black" panose="020B0506030804020204" pitchFamily="34" charset="-78"/>
              </a:rPr>
              <a:t>و </a:t>
            </a:r>
            <a:r>
              <a:rPr lang="fa-IR" dirty="0">
                <a:solidFill>
                  <a:srgbClr val="FF0000"/>
                </a:solidFill>
                <a:latin typeface="IRANSans Black" panose="020B0506030804020204" pitchFamily="34" charset="-78"/>
                <a:cs typeface="IRANSans Black" panose="020B0506030804020204" pitchFamily="34" charset="-78"/>
              </a:rPr>
              <a:t>خسارات اقتصادی </a:t>
            </a:r>
            <a:r>
              <a:rPr lang="fa-IR" dirty="0">
                <a:solidFill>
                  <a:srgbClr val="002060"/>
                </a:solidFill>
                <a:latin typeface="IRANSans Black" panose="020B0506030804020204" pitchFamily="34" charset="-78"/>
                <a:cs typeface="IRANSans Black" panose="020B0506030804020204" pitchFamily="34" charset="-78"/>
              </a:rPr>
              <a:t>را به دنبال دارند. منابع آب در یك تقسیم بندی كلی به 3 دسته، </a:t>
            </a:r>
            <a:r>
              <a:rPr lang="fa-IR" dirty="0">
                <a:solidFill>
                  <a:srgbClr val="FF0000"/>
                </a:solidFill>
                <a:latin typeface="IRANSans Black" panose="020B0506030804020204" pitchFamily="34" charset="-78"/>
                <a:cs typeface="IRANSans Black" panose="020B0506030804020204" pitchFamily="34" charset="-78"/>
              </a:rPr>
              <a:t>آب های سطحی </a:t>
            </a:r>
            <a:r>
              <a:rPr lang="fa-IR" dirty="0">
                <a:solidFill>
                  <a:srgbClr val="002060"/>
                </a:solidFill>
                <a:latin typeface="IRANSans Black" panose="020B0506030804020204" pitchFamily="34" charset="-78"/>
                <a:cs typeface="IRANSans Black" panose="020B0506030804020204" pitchFamily="34" charset="-78"/>
              </a:rPr>
              <a:t>(نهر، رودخانه، دریاچه)، </a:t>
            </a:r>
            <a:r>
              <a:rPr lang="fa-IR" dirty="0">
                <a:solidFill>
                  <a:srgbClr val="FF0000"/>
                </a:solidFill>
                <a:latin typeface="IRANSans Black" panose="020B0506030804020204" pitchFamily="34" charset="-78"/>
                <a:cs typeface="IRANSans Black" panose="020B0506030804020204" pitchFamily="34" charset="-78"/>
              </a:rPr>
              <a:t>آب های زیرزمینی</a:t>
            </a:r>
            <a:r>
              <a:rPr lang="fa-IR" dirty="0">
                <a:solidFill>
                  <a:srgbClr val="002060"/>
                </a:solidFill>
                <a:latin typeface="IRANSans Black" panose="020B0506030804020204" pitchFamily="34" charset="-78"/>
                <a:cs typeface="IRANSans Black" panose="020B0506030804020204" pitchFamily="34" charset="-78"/>
              </a:rPr>
              <a:t>، </a:t>
            </a:r>
            <a:r>
              <a:rPr lang="fa-IR" dirty="0">
                <a:solidFill>
                  <a:srgbClr val="FF0000"/>
                </a:solidFill>
                <a:latin typeface="IRANSans Black" panose="020B0506030804020204" pitchFamily="34" charset="-78"/>
                <a:cs typeface="IRANSans Black" panose="020B0506030804020204" pitchFamily="34" charset="-78"/>
              </a:rPr>
              <a:t>آب اقیانوس ها و دریاها</a:t>
            </a:r>
            <a:r>
              <a:rPr lang="fa-IR" dirty="0">
                <a:solidFill>
                  <a:srgbClr val="002060"/>
                </a:solidFill>
                <a:latin typeface="IRANSans Black" panose="020B0506030804020204" pitchFamily="34" charset="-78"/>
                <a:cs typeface="IRANSans Black" panose="020B0506030804020204" pitchFamily="34" charset="-78"/>
              </a:rPr>
              <a:t> تقسیم می شود. در یک تعریف کلی، آلودگی عبارت است از زیان های زیست محیطی كه از تخلیه مواد زائد به آب ناشی می شود. مواد و عوامل آلوده كننده، تغیراتی در آب به وجود می آورند كه آن ها را آلودگی </a:t>
            </a:r>
            <a:r>
              <a:rPr lang="fa-IR" dirty="0">
                <a:solidFill>
                  <a:srgbClr val="FF0000"/>
                </a:solidFill>
                <a:latin typeface="IRANSans Black" panose="020B0506030804020204" pitchFamily="34" charset="-78"/>
                <a:cs typeface="IRANSans Black" panose="020B0506030804020204" pitchFamily="34" charset="-78"/>
              </a:rPr>
              <a:t>فیزیكی</a:t>
            </a:r>
            <a:r>
              <a:rPr lang="fa-IR" dirty="0">
                <a:solidFill>
                  <a:srgbClr val="002060"/>
                </a:solidFill>
                <a:latin typeface="IRANSans Black" panose="020B0506030804020204" pitchFamily="34" charset="-78"/>
                <a:cs typeface="IRANSans Black" panose="020B0506030804020204" pitchFamily="34" charset="-78"/>
              </a:rPr>
              <a:t>، </a:t>
            </a:r>
            <a:r>
              <a:rPr lang="fa-IR" dirty="0">
                <a:solidFill>
                  <a:srgbClr val="FF0000"/>
                </a:solidFill>
                <a:latin typeface="IRANSans Black" panose="020B0506030804020204" pitchFamily="34" charset="-78"/>
                <a:cs typeface="IRANSans Black" panose="020B0506030804020204" pitchFamily="34" charset="-78"/>
              </a:rPr>
              <a:t>شیمیایی</a:t>
            </a:r>
            <a:r>
              <a:rPr lang="fa-IR" dirty="0">
                <a:solidFill>
                  <a:srgbClr val="002060"/>
                </a:solidFill>
                <a:latin typeface="IRANSans Black" panose="020B0506030804020204" pitchFamily="34" charset="-78"/>
                <a:cs typeface="IRANSans Black" panose="020B0506030804020204" pitchFamily="34" charset="-78"/>
              </a:rPr>
              <a:t>، </a:t>
            </a:r>
            <a:r>
              <a:rPr lang="fa-IR" dirty="0">
                <a:solidFill>
                  <a:srgbClr val="FF0000"/>
                </a:solidFill>
                <a:latin typeface="IRANSans Black" panose="020B0506030804020204" pitchFamily="34" charset="-78"/>
                <a:cs typeface="IRANSans Black" panose="020B0506030804020204" pitchFamily="34" charset="-78"/>
              </a:rPr>
              <a:t>زیستی</a:t>
            </a:r>
            <a:r>
              <a:rPr lang="fa-IR" dirty="0">
                <a:solidFill>
                  <a:srgbClr val="002060"/>
                </a:solidFill>
                <a:latin typeface="IRANSans Black" panose="020B0506030804020204" pitchFamily="34" charset="-78"/>
                <a:cs typeface="IRANSans Black" panose="020B0506030804020204" pitchFamily="34" charset="-78"/>
              </a:rPr>
              <a:t> و </a:t>
            </a:r>
            <a:r>
              <a:rPr lang="fa-IR" dirty="0">
                <a:solidFill>
                  <a:srgbClr val="FF0000"/>
                </a:solidFill>
                <a:latin typeface="IRANSans Black" panose="020B0506030804020204" pitchFamily="34" charset="-78"/>
                <a:cs typeface="IRANSans Black" panose="020B0506030804020204" pitchFamily="34" charset="-78"/>
              </a:rPr>
              <a:t>فیزیولوژیك</a:t>
            </a:r>
            <a:r>
              <a:rPr lang="fa-IR" dirty="0">
                <a:solidFill>
                  <a:srgbClr val="002060"/>
                </a:solidFill>
                <a:latin typeface="IRANSans Black" panose="020B0506030804020204" pitchFamily="34" charset="-78"/>
                <a:cs typeface="IRANSans Black" panose="020B0506030804020204" pitchFamily="34" charset="-78"/>
              </a:rPr>
              <a:t> می نامند. </a:t>
            </a:r>
          </a:p>
        </p:txBody>
      </p:sp>
    </p:spTree>
    <p:extLst>
      <p:ext uri="{BB962C8B-B14F-4D97-AF65-F5344CB8AC3E}">
        <p14:creationId xmlns:p14="http://schemas.microsoft.com/office/powerpoint/2010/main" val="50750664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0000"/>
            <a:lum/>
          </a:blip>
          <a:srcRect/>
          <a:stretch>
            <a:fillRect l="-5000" r="-5000"/>
          </a:stretch>
        </a:blipFill>
        <a:effectLst/>
      </p:bgPr>
    </p:bg>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5004630" y="2652855"/>
            <a:ext cx="2091103" cy="20911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IRANSans" panose="02040503050201020203" pitchFamily="18" charset="-78"/>
                <a:cs typeface="IRANSans" panose="02040503050201020203" pitchFamily="18" charset="-78"/>
              </a:rPr>
              <a:t>منابع آلاینده </a:t>
            </a:r>
          </a:p>
          <a:p>
            <a:pPr algn="ctr"/>
            <a:r>
              <a:rPr lang="fa-IR" sz="2400" b="1" dirty="0">
                <a:latin typeface="IRANSans" panose="02040503050201020203" pitchFamily="18" charset="-78"/>
                <a:cs typeface="IRANSans" panose="02040503050201020203" pitchFamily="18" charset="-78"/>
              </a:rPr>
              <a:t>های آب</a:t>
            </a:r>
            <a:endParaRPr lang="en-US" sz="2400" b="1" dirty="0">
              <a:latin typeface="IRANSans" panose="02040503050201020203" pitchFamily="18" charset="-78"/>
              <a:cs typeface="IRANSans" panose="02040503050201020203" pitchFamily="18" charset="-78"/>
            </a:endParaRPr>
          </a:p>
        </p:txBody>
      </p: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6943725" y="161387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b="1" dirty="0">
                <a:latin typeface="IRANSans" panose="02040503050201020203" pitchFamily="18" charset="-78"/>
                <a:cs typeface="IRANSans" panose="02040503050201020203" pitchFamily="18" charset="-78"/>
              </a:rPr>
              <a:t>فضولات جانداران حاوی فسفر و نیترات</a:t>
            </a:r>
            <a:endParaRPr lang="en-US" sz="1600" b="1" dirty="0">
              <a:latin typeface="IRANSans" panose="02040503050201020203" pitchFamily="18" charset="-78"/>
              <a:cs typeface="IRANSans" panose="02040503050201020203" pitchFamily="18" charset="-78"/>
            </a:endParaRPr>
          </a:p>
        </p:txBody>
      </p:sp>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693025" y="333472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IRANSans" panose="02040503050201020203" pitchFamily="18" charset="-78"/>
                <a:cs typeface="IRANSans" panose="02040503050201020203" pitchFamily="18" charset="-78"/>
              </a:rPr>
              <a:t>پساب دارویی</a:t>
            </a:r>
            <a:endParaRPr lang="en-US" sz="2400" b="1" dirty="0">
              <a:latin typeface="IRANSans" panose="02040503050201020203" pitchFamily="18" charset="-78"/>
              <a:cs typeface="IRANSans" panose="02040503050201020203" pitchFamily="18" charset="-78"/>
            </a:endParaRPr>
          </a:p>
        </p:txBody>
      </p:sp>
      <p:sp>
        <p:nvSpPr>
          <p:cNvPr id="21" name="Rectangle: Rounded Corners 20">
            <a:extLst>
              <a:ext uri="{FF2B5EF4-FFF2-40B4-BE49-F238E27FC236}">
                <a16:creationId xmlns:a16="http://schemas.microsoft.com/office/drawing/2014/main" id="{952C5002-7E64-4069-ACA0-6876E54A9B46}"/>
              </a:ext>
              <a:ext uri="{C183D7F6-B498-43B3-948B-1728B52AA6E4}">
                <adec:decorative xmlns:adec="http://schemas.microsoft.com/office/drawing/2017/decorative" val="1"/>
              </a:ext>
            </a:extLst>
          </p:cNvPr>
          <p:cNvSpPr/>
          <p:nvPr/>
        </p:nvSpPr>
        <p:spPr>
          <a:xfrm>
            <a:off x="6943725" y="5154978"/>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bg1"/>
                </a:solidFill>
                <a:latin typeface="IRANSans" panose="02040503050201020203" pitchFamily="18" charset="-78"/>
                <a:cs typeface="IRANSans" panose="02040503050201020203" pitchFamily="18" charset="-78"/>
              </a:rPr>
              <a:t>فلزات سنگین</a:t>
            </a:r>
            <a:endParaRPr lang="en-US" sz="2800" b="1" dirty="0">
              <a:solidFill>
                <a:schemeClr val="bg1"/>
              </a:solidFill>
              <a:latin typeface="IRANSans" panose="02040503050201020203" pitchFamily="18" charset="-78"/>
              <a:cs typeface="IRANSans" panose="02040503050201020203" pitchFamily="18" charset="-78"/>
            </a:endParaRPr>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1587500" y="1613877"/>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latin typeface="IRANSans" panose="02040503050201020203" pitchFamily="18" charset="-78"/>
                <a:cs typeface="IRANSans" panose="02040503050201020203" pitchFamily="18" charset="-78"/>
              </a:rPr>
              <a:t>آفت کش ها و کودها</a:t>
            </a:r>
            <a:endParaRPr lang="en-US" sz="2400" b="1" dirty="0">
              <a:latin typeface="IRANSans" panose="02040503050201020203" pitchFamily="18" charset="-78"/>
              <a:cs typeface="IRANSans" panose="02040503050201020203" pitchFamily="18" charset="-78"/>
            </a:endParaRPr>
          </a:p>
        </p:txBody>
      </p:sp>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838200" y="3334727"/>
            <a:ext cx="3660775" cy="7409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a:latin typeface="IRANSans" panose="02040503050201020203" pitchFamily="18" charset="-78"/>
                <a:cs typeface="IRANSans" panose="02040503050201020203" pitchFamily="18" charset="-78"/>
              </a:rPr>
              <a:t>فاضلاب های صنعتی و خانگی</a:t>
            </a:r>
            <a:endParaRPr lang="en-US" sz="2000" b="1" dirty="0">
              <a:latin typeface="IRANSans" panose="02040503050201020203" pitchFamily="18" charset="-78"/>
              <a:cs typeface="IRANSans" panose="02040503050201020203" pitchFamily="18" charset="-78"/>
            </a:endParaRPr>
          </a:p>
        </p:txBody>
      </p:sp>
      <p:sp>
        <p:nvSpPr>
          <p:cNvPr id="29" name="Rectangle: Rounded Corners 28">
            <a:extLst>
              <a:ext uri="{FF2B5EF4-FFF2-40B4-BE49-F238E27FC236}">
                <a16:creationId xmlns:a16="http://schemas.microsoft.com/office/drawing/2014/main" id="{D4D7D4B6-62C2-45AB-89A5-3A41DA021FD2}"/>
              </a:ext>
              <a:ext uri="{C183D7F6-B498-43B3-948B-1728B52AA6E4}">
                <adec:decorative xmlns:adec="http://schemas.microsoft.com/office/drawing/2017/decorative" val="1"/>
              </a:ext>
            </a:extLst>
          </p:cNvPr>
          <p:cNvSpPr/>
          <p:nvPr/>
        </p:nvSpPr>
        <p:spPr>
          <a:xfrm>
            <a:off x="1587500" y="5154978"/>
            <a:ext cx="3660775" cy="74099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bg1"/>
                </a:solidFill>
                <a:latin typeface="IRANSans" panose="02040503050201020203" pitchFamily="18" charset="-78"/>
                <a:cs typeface="IRANSans" panose="02040503050201020203" pitchFamily="18" charset="-78"/>
              </a:rPr>
              <a:t>سرب و مس</a:t>
            </a:r>
            <a:endParaRPr lang="en-US" sz="2800" b="1" dirty="0">
              <a:solidFill>
                <a:schemeClr val="bg1"/>
              </a:solidFill>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329971519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402733" y="522898"/>
            <a:ext cx="3789267"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303044"/>
            <a:ext cx="11734800" cy="51244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a-IR" sz="3600" b="1" dirty="0">
                <a:solidFill>
                  <a:schemeClr val="tx1">
                    <a:lumMod val="75000"/>
                    <a:lumOff val="25000"/>
                  </a:schemeClr>
                </a:solidFill>
                <a:latin typeface="IRANSans" panose="02040503050201020203" pitchFamily="18" charset="-78"/>
                <a:cs typeface="IRANSans" panose="02040503050201020203" pitchFamily="18" charset="-78"/>
              </a:rPr>
              <a:t>آلاینده های موجود در آب</a:t>
            </a:r>
            <a:endParaRPr lang="en-US" sz="3600" dirty="0">
              <a:solidFill>
                <a:schemeClr val="tx1">
                  <a:lumMod val="75000"/>
                  <a:lumOff val="25000"/>
                </a:schemeClr>
              </a:solidFill>
              <a:latin typeface="IRANSans" panose="02040503050201020203" pitchFamily="18" charset="-78"/>
              <a:cs typeface="IRANSans" panose="02040503050201020203" pitchFamily="18" charset="-78"/>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3747247"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2" name="Trapezoid 1">
            <a:extLst>
              <a:ext uri="{FF2B5EF4-FFF2-40B4-BE49-F238E27FC236}">
                <a16:creationId xmlns:a16="http://schemas.microsoft.com/office/drawing/2014/main" id="{5B804E9F-B6B5-41F9-9B63-9AF435FDC2B7}"/>
              </a:ext>
              <a:ext uri="{C183D7F6-B498-43B3-948B-1728B52AA6E4}">
                <adec:decorative xmlns:adec="http://schemas.microsoft.com/office/drawing/2017/decorative" val="1"/>
              </a:ext>
            </a:extLst>
          </p:cNvPr>
          <p:cNvSpPr/>
          <p:nvPr/>
        </p:nvSpPr>
        <p:spPr>
          <a:xfrm rot="5400000">
            <a:off x="-405667" y="2570325"/>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apezoid 42">
            <a:extLst>
              <a:ext uri="{FF2B5EF4-FFF2-40B4-BE49-F238E27FC236}">
                <a16:creationId xmlns:a16="http://schemas.microsoft.com/office/drawing/2014/main" id="{0092C447-C8E1-4B12-B012-E6D21CBB1FBE}"/>
              </a:ext>
              <a:ext uri="{C183D7F6-B498-43B3-948B-1728B52AA6E4}">
                <adec:decorative xmlns:adec="http://schemas.microsoft.com/office/drawing/2017/decorative" val="1"/>
              </a:ext>
            </a:extLst>
          </p:cNvPr>
          <p:cNvSpPr/>
          <p:nvPr/>
        </p:nvSpPr>
        <p:spPr>
          <a:xfrm rot="5400000">
            <a:off x="1761132" y="2673357"/>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apezoid 43">
            <a:extLst>
              <a:ext uri="{FF2B5EF4-FFF2-40B4-BE49-F238E27FC236}">
                <a16:creationId xmlns:a16="http://schemas.microsoft.com/office/drawing/2014/main" id="{7E139379-1914-4446-8D6D-984A47041A54}"/>
              </a:ext>
              <a:ext uri="{C183D7F6-B498-43B3-948B-1728B52AA6E4}">
                <adec:decorative xmlns:adec="http://schemas.microsoft.com/office/drawing/2017/decorative" val="1"/>
              </a:ext>
            </a:extLst>
          </p:cNvPr>
          <p:cNvSpPr/>
          <p:nvPr/>
        </p:nvSpPr>
        <p:spPr>
          <a:xfrm rot="5400000">
            <a:off x="3927930"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apezoid 44">
            <a:extLst>
              <a:ext uri="{FF2B5EF4-FFF2-40B4-BE49-F238E27FC236}">
                <a16:creationId xmlns:a16="http://schemas.microsoft.com/office/drawing/2014/main" id="{F79B51BB-1B30-4ED8-B26D-21EE8BC675B2}"/>
              </a:ext>
              <a:ext uri="{C183D7F6-B498-43B3-948B-1728B52AA6E4}">
                <adec:decorative xmlns:adec="http://schemas.microsoft.com/office/drawing/2017/decorative" val="1"/>
              </a:ext>
            </a:extLst>
          </p:cNvPr>
          <p:cNvSpPr/>
          <p:nvPr/>
        </p:nvSpPr>
        <p:spPr>
          <a:xfrm rot="5400000">
            <a:off x="6094728" y="2631261"/>
            <a:ext cx="4336142" cy="2044685"/>
          </a:xfrm>
          <a:prstGeom prst="trapezoid">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apezoid 45">
            <a:extLst>
              <a:ext uri="{FF2B5EF4-FFF2-40B4-BE49-F238E27FC236}">
                <a16:creationId xmlns:a16="http://schemas.microsoft.com/office/drawing/2014/main" id="{89DA262E-0502-4E65-8ABA-E063880EAC4C}"/>
              </a:ext>
              <a:ext uri="{C183D7F6-B498-43B3-948B-1728B52AA6E4}">
                <adec:decorative xmlns:adec="http://schemas.microsoft.com/office/drawing/2017/decorative" val="1"/>
              </a:ext>
            </a:extLst>
          </p:cNvPr>
          <p:cNvSpPr/>
          <p:nvPr/>
        </p:nvSpPr>
        <p:spPr>
          <a:xfrm rot="5400000">
            <a:off x="8263685" y="2673357"/>
            <a:ext cx="4336142" cy="2044685"/>
          </a:xfrm>
          <a:prstGeom prst="trapezoid">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F19BFA5-D0CA-4CF0-8499-504D956B6563}"/>
              </a:ext>
            </a:extLst>
          </p:cNvPr>
          <p:cNvSpPr/>
          <p:nvPr/>
        </p:nvSpPr>
        <p:spPr>
          <a:xfrm>
            <a:off x="973571" y="2487311"/>
            <a:ext cx="1561821" cy="276999"/>
          </a:xfrm>
          <a:prstGeom prst="rect">
            <a:avLst/>
          </a:prstGeom>
        </p:spPr>
        <p:txBody>
          <a:bodyPr wrap="square" lIns="0" tIns="0" rIns="0" bIns="0">
            <a:spAutoFit/>
          </a:bodyPr>
          <a:lstStyle/>
          <a:p>
            <a:pPr algn="ctr"/>
            <a:r>
              <a:rPr lang="fa-IR" b="1" dirty="0">
                <a:solidFill>
                  <a:schemeClr val="bg1"/>
                </a:solidFill>
                <a:latin typeface="IRANSans" panose="02040503050201020203" pitchFamily="18" charset="-78"/>
                <a:cs typeface="IRANSans" panose="02040503050201020203" pitchFamily="18" charset="-78"/>
              </a:rPr>
              <a:t>مواد رادیواکتیو</a:t>
            </a:r>
            <a:endParaRPr lang="en-US" b="1" dirty="0">
              <a:solidFill>
                <a:schemeClr val="bg1"/>
              </a:solidFill>
              <a:latin typeface="IRANSans" panose="02040503050201020203" pitchFamily="18" charset="-78"/>
              <a:cs typeface="IRANSans" panose="02040503050201020203" pitchFamily="18" charset="-78"/>
            </a:endParaRPr>
          </a:p>
        </p:txBody>
      </p:sp>
      <p:sp>
        <p:nvSpPr>
          <p:cNvPr id="47" name="Rectangle 46">
            <a:extLst>
              <a:ext uri="{FF2B5EF4-FFF2-40B4-BE49-F238E27FC236}">
                <a16:creationId xmlns:a16="http://schemas.microsoft.com/office/drawing/2014/main" id="{1751D31D-3535-411D-8BAC-95CCC90AB185}"/>
              </a:ext>
            </a:extLst>
          </p:cNvPr>
          <p:cNvSpPr/>
          <p:nvPr/>
        </p:nvSpPr>
        <p:spPr>
          <a:xfrm>
            <a:off x="3243403" y="2719133"/>
            <a:ext cx="1371600" cy="276999"/>
          </a:xfrm>
          <a:prstGeom prst="rect">
            <a:avLst/>
          </a:prstGeom>
        </p:spPr>
        <p:txBody>
          <a:bodyPr wrap="square" lIns="0" tIns="0" rIns="0" bIns="0">
            <a:spAutoFit/>
          </a:bodyPr>
          <a:lstStyle/>
          <a:p>
            <a:pPr algn="ctr"/>
            <a:r>
              <a:rPr lang="fa-IR" b="1" dirty="0">
                <a:solidFill>
                  <a:schemeClr val="bg1"/>
                </a:solidFill>
                <a:latin typeface="IRANSans" panose="02040503050201020203" pitchFamily="18" charset="-78"/>
                <a:cs typeface="IRANSans" panose="02040503050201020203" pitchFamily="18" charset="-78"/>
              </a:rPr>
              <a:t>ترکیبات نفتی</a:t>
            </a:r>
            <a:endParaRPr lang="en-US" b="1" dirty="0">
              <a:solidFill>
                <a:schemeClr val="bg1"/>
              </a:solidFill>
              <a:latin typeface="IRANSans" panose="02040503050201020203" pitchFamily="18" charset="-78"/>
              <a:cs typeface="IRANSans" panose="02040503050201020203" pitchFamily="18" charset="-78"/>
            </a:endParaRPr>
          </a:p>
        </p:txBody>
      </p:sp>
      <p:sp>
        <p:nvSpPr>
          <p:cNvPr id="48" name="Rectangle 47">
            <a:extLst>
              <a:ext uri="{FF2B5EF4-FFF2-40B4-BE49-F238E27FC236}">
                <a16:creationId xmlns:a16="http://schemas.microsoft.com/office/drawing/2014/main" id="{FA4D735A-8F75-4E2A-8F1A-CC303B0718BA}"/>
              </a:ext>
            </a:extLst>
          </p:cNvPr>
          <p:cNvSpPr/>
          <p:nvPr/>
        </p:nvSpPr>
        <p:spPr>
          <a:xfrm>
            <a:off x="5410201" y="2847923"/>
            <a:ext cx="1371600" cy="276999"/>
          </a:xfrm>
          <a:prstGeom prst="rect">
            <a:avLst/>
          </a:prstGeom>
        </p:spPr>
        <p:txBody>
          <a:bodyPr wrap="square" lIns="0" tIns="0" rIns="0" bIns="0">
            <a:spAutoFit/>
          </a:bodyPr>
          <a:lstStyle/>
          <a:p>
            <a:pPr algn="ctr"/>
            <a:r>
              <a:rPr lang="fa-IR" b="1" dirty="0">
                <a:solidFill>
                  <a:schemeClr val="bg1"/>
                </a:solidFill>
                <a:latin typeface="IRANSans" panose="02040503050201020203" pitchFamily="18" charset="-78"/>
                <a:cs typeface="IRANSans" panose="02040503050201020203" pitchFamily="18" charset="-78"/>
              </a:rPr>
              <a:t>مواد شیمیایی</a:t>
            </a:r>
            <a:endParaRPr lang="en-US" b="1" dirty="0">
              <a:solidFill>
                <a:schemeClr val="bg1"/>
              </a:solidFill>
              <a:latin typeface="IRANSans" panose="02040503050201020203" pitchFamily="18" charset="-78"/>
              <a:cs typeface="IRANSans" panose="02040503050201020203" pitchFamily="18" charset="-78"/>
            </a:endParaRPr>
          </a:p>
        </p:txBody>
      </p:sp>
      <p:sp>
        <p:nvSpPr>
          <p:cNvPr id="49" name="Rectangle 48">
            <a:extLst>
              <a:ext uri="{FF2B5EF4-FFF2-40B4-BE49-F238E27FC236}">
                <a16:creationId xmlns:a16="http://schemas.microsoft.com/office/drawing/2014/main" id="{54AB9282-0505-49EB-AABF-998083225E3A}"/>
              </a:ext>
            </a:extLst>
          </p:cNvPr>
          <p:cNvSpPr/>
          <p:nvPr/>
        </p:nvSpPr>
        <p:spPr>
          <a:xfrm>
            <a:off x="7577000" y="2410042"/>
            <a:ext cx="1371600" cy="246221"/>
          </a:xfrm>
          <a:prstGeom prst="rect">
            <a:avLst/>
          </a:prstGeom>
        </p:spPr>
        <p:txBody>
          <a:bodyPr wrap="square" lIns="0" tIns="0" rIns="0" bIns="0">
            <a:spAutoFit/>
          </a:bodyPr>
          <a:lstStyle/>
          <a:p>
            <a:pPr algn="ctr"/>
            <a:r>
              <a:rPr lang="fa-IR" sz="1600" b="1" dirty="0">
                <a:solidFill>
                  <a:schemeClr val="bg1"/>
                </a:solidFill>
                <a:latin typeface="IRANSans" panose="02040503050201020203" pitchFamily="18" charset="-78"/>
                <a:cs typeface="IRANSans" panose="02040503050201020203" pitchFamily="18" charset="-78"/>
              </a:rPr>
              <a:t>عوامل بیماری زا</a:t>
            </a:r>
            <a:endParaRPr lang="en-US" sz="1600" b="1" dirty="0">
              <a:solidFill>
                <a:schemeClr val="bg1"/>
              </a:solidFill>
              <a:latin typeface="IRANSans" panose="02040503050201020203" pitchFamily="18" charset="-78"/>
              <a:cs typeface="IRANSans" panose="02040503050201020203" pitchFamily="18" charset="-78"/>
            </a:endParaRPr>
          </a:p>
        </p:txBody>
      </p:sp>
      <p:sp>
        <p:nvSpPr>
          <p:cNvPr id="50" name="Rectangle 49">
            <a:extLst>
              <a:ext uri="{FF2B5EF4-FFF2-40B4-BE49-F238E27FC236}">
                <a16:creationId xmlns:a16="http://schemas.microsoft.com/office/drawing/2014/main" id="{D668C4B5-BCEC-465A-ADA5-6A054B15F7A3}"/>
              </a:ext>
            </a:extLst>
          </p:cNvPr>
          <p:cNvSpPr/>
          <p:nvPr/>
        </p:nvSpPr>
        <p:spPr>
          <a:xfrm>
            <a:off x="9668681" y="2513071"/>
            <a:ext cx="1561821" cy="246221"/>
          </a:xfrm>
          <a:prstGeom prst="rect">
            <a:avLst/>
          </a:prstGeom>
        </p:spPr>
        <p:txBody>
          <a:bodyPr wrap="square" lIns="0" tIns="0" rIns="0" bIns="0">
            <a:spAutoFit/>
          </a:bodyPr>
          <a:lstStyle/>
          <a:p>
            <a:pPr algn="ctr"/>
            <a:r>
              <a:rPr lang="fa-IR" sz="1600" b="1" dirty="0">
                <a:solidFill>
                  <a:schemeClr val="bg1"/>
                </a:solidFill>
                <a:latin typeface="IRANSans" panose="02040503050201020203" pitchFamily="18" charset="-78"/>
                <a:cs typeface="IRANSans" panose="02040503050201020203" pitchFamily="18" charset="-78"/>
              </a:rPr>
              <a:t>مواد غذایی گیاهی</a:t>
            </a:r>
            <a:endParaRPr lang="en-US" sz="1600" b="1" dirty="0">
              <a:solidFill>
                <a:schemeClr val="bg1"/>
              </a:solidFill>
              <a:latin typeface="IRANSans" panose="02040503050201020203" pitchFamily="18" charset="-78"/>
              <a:cs typeface="IRANSans" panose="02040503050201020203" pitchFamily="18" charset="-78"/>
            </a:endParaRPr>
          </a:p>
        </p:txBody>
      </p:sp>
      <p:sp>
        <p:nvSpPr>
          <p:cNvPr id="72" name="Freeform 2319" descr="Icon of leaf. ">
            <a:extLst>
              <a:ext uri="{FF2B5EF4-FFF2-40B4-BE49-F238E27FC236}">
                <a16:creationId xmlns:a16="http://schemas.microsoft.com/office/drawing/2014/main" id="{4C935A16-4F4C-4B17-B911-F1D554A088A8}"/>
              </a:ext>
            </a:extLst>
          </p:cNvPr>
          <p:cNvSpPr>
            <a:spLocks noEditPoints="1"/>
          </p:cNvSpPr>
          <p:nvPr/>
        </p:nvSpPr>
        <p:spPr bwMode="auto">
          <a:xfrm>
            <a:off x="10183532" y="1915875"/>
            <a:ext cx="576609" cy="523473"/>
          </a:xfrm>
          <a:custGeom>
            <a:avLst/>
            <a:gdLst>
              <a:gd name="T0" fmla="*/ 550 w 868"/>
              <a:gd name="T1" fmla="*/ 453 h 868"/>
              <a:gd name="T2" fmla="*/ 561 w 868"/>
              <a:gd name="T3" fmla="*/ 457 h 868"/>
              <a:gd name="T4" fmla="*/ 565 w 868"/>
              <a:gd name="T5" fmla="*/ 468 h 868"/>
              <a:gd name="T6" fmla="*/ 561 w 868"/>
              <a:gd name="T7" fmla="*/ 479 h 868"/>
              <a:gd name="T8" fmla="*/ 550 w 868"/>
              <a:gd name="T9" fmla="*/ 483 h 868"/>
              <a:gd name="T10" fmla="*/ 432 w 868"/>
              <a:gd name="T11" fmla="*/ 604 h 868"/>
              <a:gd name="T12" fmla="*/ 442 w 868"/>
              <a:gd name="T13" fmla="*/ 611 h 868"/>
              <a:gd name="T14" fmla="*/ 444 w 868"/>
              <a:gd name="T15" fmla="*/ 622 h 868"/>
              <a:gd name="T16" fmla="*/ 437 w 868"/>
              <a:gd name="T17" fmla="*/ 632 h 868"/>
              <a:gd name="T18" fmla="*/ 254 w 868"/>
              <a:gd name="T19" fmla="*/ 634 h 868"/>
              <a:gd name="T20" fmla="*/ 233 w 868"/>
              <a:gd name="T21" fmla="*/ 438 h 868"/>
              <a:gd name="T22" fmla="*/ 237 w 868"/>
              <a:gd name="T23" fmla="*/ 427 h 868"/>
              <a:gd name="T24" fmla="*/ 248 w 868"/>
              <a:gd name="T25" fmla="*/ 423 h 868"/>
              <a:gd name="T26" fmla="*/ 258 w 868"/>
              <a:gd name="T27" fmla="*/ 427 h 868"/>
              <a:gd name="T28" fmla="*/ 263 w 868"/>
              <a:gd name="T29" fmla="*/ 438 h 868"/>
              <a:gd name="T30" fmla="*/ 384 w 868"/>
              <a:gd name="T31" fmla="*/ 315 h 868"/>
              <a:gd name="T32" fmla="*/ 390 w 868"/>
              <a:gd name="T33" fmla="*/ 305 h 868"/>
              <a:gd name="T34" fmla="*/ 402 w 868"/>
              <a:gd name="T35" fmla="*/ 303 h 868"/>
              <a:gd name="T36" fmla="*/ 412 w 868"/>
              <a:gd name="T37" fmla="*/ 309 h 868"/>
              <a:gd name="T38" fmla="*/ 414 w 868"/>
              <a:gd name="T39" fmla="*/ 431 h 868"/>
              <a:gd name="T40" fmla="*/ 536 w 868"/>
              <a:gd name="T41" fmla="*/ 251 h 868"/>
              <a:gd name="T42" fmla="*/ 544 w 868"/>
              <a:gd name="T43" fmla="*/ 243 h 868"/>
              <a:gd name="T44" fmla="*/ 555 w 868"/>
              <a:gd name="T45" fmla="*/ 243 h 868"/>
              <a:gd name="T46" fmla="*/ 564 w 868"/>
              <a:gd name="T47" fmla="*/ 251 h 868"/>
              <a:gd name="T48" fmla="*/ 610 w 868"/>
              <a:gd name="T49" fmla="*/ 302 h 868"/>
              <a:gd name="T50" fmla="*/ 621 w 868"/>
              <a:gd name="T51" fmla="*/ 307 h 868"/>
              <a:gd name="T52" fmla="*/ 625 w 868"/>
              <a:gd name="T53" fmla="*/ 317 h 868"/>
              <a:gd name="T54" fmla="*/ 621 w 868"/>
              <a:gd name="T55" fmla="*/ 328 h 868"/>
              <a:gd name="T56" fmla="*/ 610 w 868"/>
              <a:gd name="T57" fmla="*/ 332 h 868"/>
              <a:gd name="T58" fmla="*/ 854 w 868"/>
              <a:gd name="T59" fmla="*/ 0 h 868"/>
              <a:gd name="T60" fmla="*/ 789 w 868"/>
              <a:gd name="T61" fmla="*/ 9 h 868"/>
              <a:gd name="T62" fmla="*/ 611 w 868"/>
              <a:gd name="T63" fmla="*/ 45 h 868"/>
              <a:gd name="T64" fmla="*/ 472 w 868"/>
              <a:gd name="T65" fmla="*/ 86 h 868"/>
              <a:gd name="T66" fmla="*/ 319 w 868"/>
              <a:gd name="T67" fmla="*/ 147 h 868"/>
              <a:gd name="T68" fmla="*/ 200 w 868"/>
              <a:gd name="T69" fmla="*/ 219 h 868"/>
              <a:gd name="T70" fmla="*/ 114 w 868"/>
              <a:gd name="T71" fmla="*/ 301 h 868"/>
              <a:gd name="T72" fmla="*/ 63 w 868"/>
              <a:gd name="T73" fmla="*/ 386 h 868"/>
              <a:gd name="T74" fmla="*/ 46 w 868"/>
              <a:gd name="T75" fmla="*/ 463 h 868"/>
              <a:gd name="T76" fmla="*/ 49 w 868"/>
              <a:gd name="T77" fmla="*/ 544 h 868"/>
              <a:gd name="T78" fmla="*/ 74 w 868"/>
              <a:gd name="T79" fmla="*/ 630 h 868"/>
              <a:gd name="T80" fmla="*/ 4 w 868"/>
              <a:gd name="T81" fmla="*/ 799 h 868"/>
              <a:gd name="T82" fmla="*/ 0 w 868"/>
              <a:gd name="T83" fmla="*/ 809 h 868"/>
              <a:gd name="T84" fmla="*/ 4 w 868"/>
              <a:gd name="T85" fmla="*/ 820 h 868"/>
              <a:gd name="T86" fmla="*/ 55 w 868"/>
              <a:gd name="T87" fmla="*/ 868 h 868"/>
              <a:gd name="T88" fmla="*/ 66 w 868"/>
              <a:gd name="T89" fmla="*/ 866 h 868"/>
              <a:gd name="T90" fmla="*/ 224 w 868"/>
              <a:gd name="T91" fmla="*/ 786 h 868"/>
              <a:gd name="T92" fmla="*/ 326 w 868"/>
              <a:gd name="T93" fmla="*/ 816 h 868"/>
              <a:gd name="T94" fmla="*/ 405 w 868"/>
              <a:gd name="T95" fmla="*/ 819 h 868"/>
              <a:gd name="T96" fmla="*/ 464 w 868"/>
              <a:gd name="T97" fmla="*/ 806 h 868"/>
              <a:gd name="T98" fmla="*/ 521 w 868"/>
              <a:gd name="T99" fmla="*/ 779 h 868"/>
              <a:gd name="T100" fmla="*/ 575 w 868"/>
              <a:gd name="T101" fmla="*/ 740 h 868"/>
              <a:gd name="T102" fmla="*/ 625 w 868"/>
              <a:gd name="T103" fmla="*/ 690 h 868"/>
              <a:gd name="T104" fmla="*/ 672 w 868"/>
              <a:gd name="T105" fmla="*/ 627 h 868"/>
              <a:gd name="T106" fmla="*/ 715 w 868"/>
              <a:gd name="T107" fmla="*/ 550 h 868"/>
              <a:gd name="T108" fmla="*/ 773 w 868"/>
              <a:gd name="T109" fmla="*/ 415 h 868"/>
              <a:gd name="T110" fmla="*/ 818 w 868"/>
              <a:gd name="T111" fmla="*/ 271 h 868"/>
              <a:gd name="T112" fmla="*/ 862 w 868"/>
              <a:gd name="T113" fmla="*/ 53 h 868"/>
              <a:gd name="T114" fmla="*/ 866 w 868"/>
              <a:gd name="T115" fmla="*/ 1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8" h="868">
                <a:moveTo>
                  <a:pt x="610" y="332"/>
                </a:moveTo>
                <a:lnTo>
                  <a:pt x="557" y="332"/>
                </a:lnTo>
                <a:lnTo>
                  <a:pt x="435" y="453"/>
                </a:lnTo>
                <a:lnTo>
                  <a:pt x="550" y="453"/>
                </a:lnTo>
                <a:lnTo>
                  <a:pt x="553" y="453"/>
                </a:lnTo>
                <a:lnTo>
                  <a:pt x="555" y="454"/>
                </a:lnTo>
                <a:lnTo>
                  <a:pt x="559" y="456"/>
                </a:lnTo>
                <a:lnTo>
                  <a:pt x="561" y="457"/>
                </a:lnTo>
                <a:lnTo>
                  <a:pt x="563" y="460"/>
                </a:lnTo>
                <a:lnTo>
                  <a:pt x="564" y="463"/>
                </a:lnTo>
                <a:lnTo>
                  <a:pt x="565" y="466"/>
                </a:lnTo>
                <a:lnTo>
                  <a:pt x="565" y="468"/>
                </a:lnTo>
                <a:lnTo>
                  <a:pt x="565" y="471"/>
                </a:lnTo>
                <a:lnTo>
                  <a:pt x="564" y="474"/>
                </a:lnTo>
                <a:lnTo>
                  <a:pt x="563" y="476"/>
                </a:lnTo>
                <a:lnTo>
                  <a:pt x="561" y="479"/>
                </a:lnTo>
                <a:lnTo>
                  <a:pt x="559" y="481"/>
                </a:lnTo>
                <a:lnTo>
                  <a:pt x="555" y="482"/>
                </a:lnTo>
                <a:lnTo>
                  <a:pt x="553" y="483"/>
                </a:lnTo>
                <a:lnTo>
                  <a:pt x="550" y="483"/>
                </a:lnTo>
                <a:lnTo>
                  <a:pt x="405" y="483"/>
                </a:lnTo>
                <a:lnTo>
                  <a:pt x="284" y="604"/>
                </a:lnTo>
                <a:lnTo>
                  <a:pt x="429" y="604"/>
                </a:lnTo>
                <a:lnTo>
                  <a:pt x="432" y="604"/>
                </a:lnTo>
                <a:lnTo>
                  <a:pt x="435" y="605"/>
                </a:lnTo>
                <a:lnTo>
                  <a:pt x="437" y="607"/>
                </a:lnTo>
                <a:lnTo>
                  <a:pt x="440" y="608"/>
                </a:lnTo>
                <a:lnTo>
                  <a:pt x="442" y="611"/>
                </a:lnTo>
                <a:lnTo>
                  <a:pt x="443" y="614"/>
                </a:lnTo>
                <a:lnTo>
                  <a:pt x="444" y="616"/>
                </a:lnTo>
                <a:lnTo>
                  <a:pt x="444" y="619"/>
                </a:lnTo>
                <a:lnTo>
                  <a:pt x="444" y="622"/>
                </a:lnTo>
                <a:lnTo>
                  <a:pt x="443" y="626"/>
                </a:lnTo>
                <a:lnTo>
                  <a:pt x="442" y="628"/>
                </a:lnTo>
                <a:lnTo>
                  <a:pt x="440" y="630"/>
                </a:lnTo>
                <a:lnTo>
                  <a:pt x="437" y="632"/>
                </a:lnTo>
                <a:lnTo>
                  <a:pt x="435" y="633"/>
                </a:lnTo>
                <a:lnTo>
                  <a:pt x="432" y="634"/>
                </a:lnTo>
                <a:lnTo>
                  <a:pt x="429" y="634"/>
                </a:lnTo>
                <a:lnTo>
                  <a:pt x="254" y="634"/>
                </a:lnTo>
                <a:lnTo>
                  <a:pt x="58" y="830"/>
                </a:lnTo>
                <a:lnTo>
                  <a:pt x="36" y="809"/>
                </a:lnTo>
                <a:lnTo>
                  <a:pt x="233" y="613"/>
                </a:lnTo>
                <a:lnTo>
                  <a:pt x="233" y="438"/>
                </a:lnTo>
                <a:lnTo>
                  <a:pt x="233" y="435"/>
                </a:lnTo>
                <a:lnTo>
                  <a:pt x="234" y="433"/>
                </a:lnTo>
                <a:lnTo>
                  <a:pt x="236" y="429"/>
                </a:lnTo>
                <a:lnTo>
                  <a:pt x="237" y="427"/>
                </a:lnTo>
                <a:lnTo>
                  <a:pt x="239" y="426"/>
                </a:lnTo>
                <a:lnTo>
                  <a:pt x="242" y="424"/>
                </a:lnTo>
                <a:lnTo>
                  <a:pt x="244" y="423"/>
                </a:lnTo>
                <a:lnTo>
                  <a:pt x="248" y="423"/>
                </a:lnTo>
                <a:lnTo>
                  <a:pt x="251" y="423"/>
                </a:lnTo>
                <a:lnTo>
                  <a:pt x="254" y="424"/>
                </a:lnTo>
                <a:lnTo>
                  <a:pt x="256" y="426"/>
                </a:lnTo>
                <a:lnTo>
                  <a:pt x="258" y="427"/>
                </a:lnTo>
                <a:lnTo>
                  <a:pt x="261" y="429"/>
                </a:lnTo>
                <a:lnTo>
                  <a:pt x="262" y="433"/>
                </a:lnTo>
                <a:lnTo>
                  <a:pt x="263" y="435"/>
                </a:lnTo>
                <a:lnTo>
                  <a:pt x="263" y="438"/>
                </a:lnTo>
                <a:lnTo>
                  <a:pt x="263" y="583"/>
                </a:lnTo>
                <a:lnTo>
                  <a:pt x="384" y="463"/>
                </a:lnTo>
                <a:lnTo>
                  <a:pt x="384" y="317"/>
                </a:lnTo>
                <a:lnTo>
                  <a:pt x="384" y="315"/>
                </a:lnTo>
                <a:lnTo>
                  <a:pt x="385" y="311"/>
                </a:lnTo>
                <a:lnTo>
                  <a:pt x="386" y="309"/>
                </a:lnTo>
                <a:lnTo>
                  <a:pt x="388" y="307"/>
                </a:lnTo>
                <a:lnTo>
                  <a:pt x="390" y="305"/>
                </a:lnTo>
                <a:lnTo>
                  <a:pt x="393" y="303"/>
                </a:lnTo>
                <a:lnTo>
                  <a:pt x="396" y="303"/>
                </a:lnTo>
                <a:lnTo>
                  <a:pt x="399" y="302"/>
                </a:lnTo>
                <a:lnTo>
                  <a:pt x="402" y="303"/>
                </a:lnTo>
                <a:lnTo>
                  <a:pt x="405" y="303"/>
                </a:lnTo>
                <a:lnTo>
                  <a:pt x="407" y="305"/>
                </a:lnTo>
                <a:lnTo>
                  <a:pt x="410" y="307"/>
                </a:lnTo>
                <a:lnTo>
                  <a:pt x="412" y="309"/>
                </a:lnTo>
                <a:lnTo>
                  <a:pt x="413" y="311"/>
                </a:lnTo>
                <a:lnTo>
                  <a:pt x="414" y="315"/>
                </a:lnTo>
                <a:lnTo>
                  <a:pt x="414" y="317"/>
                </a:lnTo>
                <a:lnTo>
                  <a:pt x="414" y="431"/>
                </a:lnTo>
                <a:lnTo>
                  <a:pt x="535" y="311"/>
                </a:lnTo>
                <a:lnTo>
                  <a:pt x="535" y="257"/>
                </a:lnTo>
                <a:lnTo>
                  <a:pt x="535" y="253"/>
                </a:lnTo>
                <a:lnTo>
                  <a:pt x="536" y="251"/>
                </a:lnTo>
                <a:lnTo>
                  <a:pt x="537" y="248"/>
                </a:lnTo>
                <a:lnTo>
                  <a:pt x="539" y="246"/>
                </a:lnTo>
                <a:lnTo>
                  <a:pt x="542" y="245"/>
                </a:lnTo>
                <a:lnTo>
                  <a:pt x="544" y="243"/>
                </a:lnTo>
                <a:lnTo>
                  <a:pt x="547" y="242"/>
                </a:lnTo>
                <a:lnTo>
                  <a:pt x="550" y="242"/>
                </a:lnTo>
                <a:lnTo>
                  <a:pt x="553" y="242"/>
                </a:lnTo>
                <a:lnTo>
                  <a:pt x="555" y="243"/>
                </a:lnTo>
                <a:lnTo>
                  <a:pt x="559" y="245"/>
                </a:lnTo>
                <a:lnTo>
                  <a:pt x="561" y="246"/>
                </a:lnTo>
                <a:lnTo>
                  <a:pt x="563" y="248"/>
                </a:lnTo>
                <a:lnTo>
                  <a:pt x="564" y="251"/>
                </a:lnTo>
                <a:lnTo>
                  <a:pt x="565" y="253"/>
                </a:lnTo>
                <a:lnTo>
                  <a:pt x="565" y="257"/>
                </a:lnTo>
                <a:lnTo>
                  <a:pt x="565" y="302"/>
                </a:lnTo>
                <a:lnTo>
                  <a:pt x="610" y="302"/>
                </a:lnTo>
                <a:lnTo>
                  <a:pt x="613" y="303"/>
                </a:lnTo>
                <a:lnTo>
                  <a:pt x="617" y="303"/>
                </a:lnTo>
                <a:lnTo>
                  <a:pt x="619" y="305"/>
                </a:lnTo>
                <a:lnTo>
                  <a:pt x="621" y="307"/>
                </a:lnTo>
                <a:lnTo>
                  <a:pt x="623" y="309"/>
                </a:lnTo>
                <a:lnTo>
                  <a:pt x="624" y="311"/>
                </a:lnTo>
                <a:lnTo>
                  <a:pt x="625" y="315"/>
                </a:lnTo>
                <a:lnTo>
                  <a:pt x="625" y="317"/>
                </a:lnTo>
                <a:lnTo>
                  <a:pt x="625" y="320"/>
                </a:lnTo>
                <a:lnTo>
                  <a:pt x="624" y="323"/>
                </a:lnTo>
                <a:lnTo>
                  <a:pt x="623" y="326"/>
                </a:lnTo>
                <a:lnTo>
                  <a:pt x="621" y="328"/>
                </a:lnTo>
                <a:lnTo>
                  <a:pt x="619" y="330"/>
                </a:lnTo>
                <a:lnTo>
                  <a:pt x="617" y="331"/>
                </a:lnTo>
                <a:lnTo>
                  <a:pt x="613" y="332"/>
                </a:lnTo>
                <a:lnTo>
                  <a:pt x="610" y="332"/>
                </a:lnTo>
                <a:close/>
                <a:moveTo>
                  <a:pt x="863" y="5"/>
                </a:moveTo>
                <a:lnTo>
                  <a:pt x="860" y="3"/>
                </a:lnTo>
                <a:lnTo>
                  <a:pt x="857" y="1"/>
                </a:lnTo>
                <a:lnTo>
                  <a:pt x="854" y="0"/>
                </a:lnTo>
                <a:lnTo>
                  <a:pt x="850" y="0"/>
                </a:lnTo>
                <a:lnTo>
                  <a:pt x="843" y="1"/>
                </a:lnTo>
                <a:lnTo>
                  <a:pt x="821" y="5"/>
                </a:lnTo>
                <a:lnTo>
                  <a:pt x="789" y="9"/>
                </a:lnTo>
                <a:lnTo>
                  <a:pt x="747" y="16"/>
                </a:lnTo>
                <a:lnTo>
                  <a:pt x="697" y="26"/>
                </a:lnTo>
                <a:lnTo>
                  <a:pt x="641" y="38"/>
                </a:lnTo>
                <a:lnTo>
                  <a:pt x="611" y="45"/>
                </a:lnTo>
                <a:lnTo>
                  <a:pt x="580" y="54"/>
                </a:lnTo>
                <a:lnTo>
                  <a:pt x="548" y="63"/>
                </a:lnTo>
                <a:lnTo>
                  <a:pt x="516" y="72"/>
                </a:lnTo>
                <a:lnTo>
                  <a:pt x="472" y="86"/>
                </a:lnTo>
                <a:lnTo>
                  <a:pt x="431" y="100"/>
                </a:lnTo>
                <a:lnTo>
                  <a:pt x="391" y="115"/>
                </a:lnTo>
                <a:lnTo>
                  <a:pt x="355" y="131"/>
                </a:lnTo>
                <a:lnTo>
                  <a:pt x="319" y="147"/>
                </a:lnTo>
                <a:lnTo>
                  <a:pt x="286" y="164"/>
                </a:lnTo>
                <a:lnTo>
                  <a:pt x="256" y="182"/>
                </a:lnTo>
                <a:lnTo>
                  <a:pt x="227" y="200"/>
                </a:lnTo>
                <a:lnTo>
                  <a:pt x="200" y="219"/>
                </a:lnTo>
                <a:lnTo>
                  <a:pt x="176" y="238"/>
                </a:lnTo>
                <a:lnTo>
                  <a:pt x="153" y="259"/>
                </a:lnTo>
                <a:lnTo>
                  <a:pt x="133" y="279"/>
                </a:lnTo>
                <a:lnTo>
                  <a:pt x="114" y="301"/>
                </a:lnTo>
                <a:lnTo>
                  <a:pt x="97" y="323"/>
                </a:lnTo>
                <a:lnTo>
                  <a:pt x="84" y="346"/>
                </a:lnTo>
                <a:lnTo>
                  <a:pt x="72" y="368"/>
                </a:lnTo>
                <a:lnTo>
                  <a:pt x="63" y="386"/>
                </a:lnTo>
                <a:lnTo>
                  <a:pt x="57" y="406"/>
                </a:lnTo>
                <a:lnTo>
                  <a:pt x="51" y="424"/>
                </a:lnTo>
                <a:lnTo>
                  <a:pt x="48" y="443"/>
                </a:lnTo>
                <a:lnTo>
                  <a:pt x="46" y="463"/>
                </a:lnTo>
                <a:lnTo>
                  <a:pt x="44" y="483"/>
                </a:lnTo>
                <a:lnTo>
                  <a:pt x="45" y="503"/>
                </a:lnTo>
                <a:lnTo>
                  <a:pt x="46" y="524"/>
                </a:lnTo>
                <a:lnTo>
                  <a:pt x="49" y="544"/>
                </a:lnTo>
                <a:lnTo>
                  <a:pt x="54" y="564"/>
                </a:lnTo>
                <a:lnTo>
                  <a:pt x="59" y="586"/>
                </a:lnTo>
                <a:lnTo>
                  <a:pt x="65" y="607"/>
                </a:lnTo>
                <a:lnTo>
                  <a:pt x="74" y="630"/>
                </a:lnTo>
                <a:lnTo>
                  <a:pt x="84" y="651"/>
                </a:lnTo>
                <a:lnTo>
                  <a:pt x="94" y="674"/>
                </a:lnTo>
                <a:lnTo>
                  <a:pt x="107" y="696"/>
                </a:lnTo>
                <a:lnTo>
                  <a:pt x="4" y="799"/>
                </a:lnTo>
                <a:lnTo>
                  <a:pt x="2" y="801"/>
                </a:lnTo>
                <a:lnTo>
                  <a:pt x="1" y="804"/>
                </a:lnTo>
                <a:lnTo>
                  <a:pt x="0" y="807"/>
                </a:lnTo>
                <a:lnTo>
                  <a:pt x="0" y="809"/>
                </a:lnTo>
                <a:lnTo>
                  <a:pt x="0" y="812"/>
                </a:lnTo>
                <a:lnTo>
                  <a:pt x="1" y="815"/>
                </a:lnTo>
                <a:lnTo>
                  <a:pt x="2" y="817"/>
                </a:lnTo>
                <a:lnTo>
                  <a:pt x="4" y="820"/>
                </a:lnTo>
                <a:lnTo>
                  <a:pt x="47" y="864"/>
                </a:lnTo>
                <a:lnTo>
                  <a:pt x="49" y="866"/>
                </a:lnTo>
                <a:lnTo>
                  <a:pt x="52" y="867"/>
                </a:lnTo>
                <a:lnTo>
                  <a:pt x="55" y="868"/>
                </a:lnTo>
                <a:lnTo>
                  <a:pt x="58" y="868"/>
                </a:lnTo>
                <a:lnTo>
                  <a:pt x="61" y="868"/>
                </a:lnTo>
                <a:lnTo>
                  <a:pt x="63" y="867"/>
                </a:lnTo>
                <a:lnTo>
                  <a:pt x="66" y="866"/>
                </a:lnTo>
                <a:lnTo>
                  <a:pt x="69" y="864"/>
                </a:lnTo>
                <a:lnTo>
                  <a:pt x="171" y="760"/>
                </a:lnTo>
                <a:lnTo>
                  <a:pt x="198" y="773"/>
                </a:lnTo>
                <a:lnTo>
                  <a:pt x="224" y="786"/>
                </a:lnTo>
                <a:lnTo>
                  <a:pt x="250" y="796"/>
                </a:lnTo>
                <a:lnTo>
                  <a:pt x="276" y="805"/>
                </a:lnTo>
                <a:lnTo>
                  <a:pt x="301" y="811"/>
                </a:lnTo>
                <a:lnTo>
                  <a:pt x="326" y="816"/>
                </a:lnTo>
                <a:lnTo>
                  <a:pt x="350" y="819"/>
                </a:lnTo>
                <a:lnTo>
                  <a:pt x="374" y="820"/>
                </a:lnTo>
                <a:lnTo>
                  <a:pt x="389" y="820"/>
                </a:lnTo>
                <a:lnTo>
                  <a:pt x="405" y="819"/>
                </a:lnTo>
                <a:lnTo>
                  <a:pt x="420" y="816"/>
                </a:lnTo>
                <a:lnTo>
                  <a:pt x="435" y="813"/>
                </a:lnTo>
                <a:lnTo>
                  <a:pt x="450" y="810"/>
                </a:lnTo>
                <a:lnTo>
                  <a:pt x="464" y="806"/>
                </a:lnTo>
                <a:lnTo>
                  <a:pt x="479" y="800"/>
                </a:lnTo>
                <a:lnTo>
                  <a:pt x="493" y="794"/>
                </a:lnTo>
                <a:lnTo>
                  <a:pt x="507" y="787"/>
                </a:lnTo>
                <a:lnTo>
                  <a:pt x="521" y="779"/>
                </a:lnTo>
                <a:lnTo>
                  <a:pt x="535" y="770"/>
                </a:lnTo>
                <a:lnTo>
                  <a:pt x="549" y="762"/>
                </a:lnTo>
                <a:lnTo>
                  <a:pt x="562" y="751"/>
                </a:lnTo>
                <a:lnTo>
                  <a:pt x="575" y="740"/>
                </a:lnTo>
                <a:lnTo>
                  <a:pt x="588" y="730"/>
                </a:lnTo>
                <a:lnTo>
                  <a:pt x="600" y="717"/>
                </a:lnTo>
                <a:lnTo>
                  <a:pt x="613" y="704"/>
                </a:lnTo>
                <a:lnTo>
                  <a:pt x="625" y="690"/>
                </a:lnTo>
                <a:lnTo>
                  <a:pt x="638" y="675"/>
                </a:lnTo>
                <a:lnTo>
                  <a:pt x="650" y="660"/>
                </a:lnTo>
                <a:lnTo>
                  <a:pt x="661" y="643"/>
                </a:lnTo>
                <a:lnTo>
                  <a:pt x="672" y="627"/>
                </a:lnTo>
                <a:lnTo>
                  <a:pt x="683" y="608"/>
                </a:lnTo>
                <a:lnTo>
                  <a:pt x="695" y="590"/>
                </a:lnTo>
                <a:lnTo>
                  <a:pt x="706" y="571"/>
                </a:lnTo>
                <a:lnTo>
                  <a:pt x="715" y="550"/>
                </a:lnTo>
                <a:lnTo>
                  <a:pt x="726" y="530"/>
                </a:lnTo>
                <a:lnTo>
                  <a:pt x="736" y="509"/>
                </a:lnTo>
                <a:lnTo>
                  <a:pt x="755" y="464"/>
                </a:lnTo>
                <a:lnTo>
                  <a:pt x="773" y="415"/>
                </a:lnTo>
                <a:lnTo>
                  <a:pt x="786" y="379"/>
                </a:lnTo>
                <a:lnTo>
                  <a:pt x="798" y="341"/>
                </a:lnTo>
                <a:lnTo>
                  <a:pt x="809" y="306"/>
                </a:lnTo>
                <a:lnTo>
                  <a:pt x="818" y="271"/>
                </a:lnTo>
                <a:lnTo>
                  <a:pt x="834" y="204"/>
                </a:lnTo>
                <a:lnTo>
                  <a:pt x="847" y="143"/>
                </a:lnTo>
                <a:lnTo>
                  <a:pt x="856" y="93"/>
                </a:lnTo>
                <a:lnTo>
                  <a:pt x="862" y="53"/>
                </a:lnTo>
                <a:lnTo>
                  <a:pt x="865" y="26"/>
                </a:lnTo>
                <a:lnTo>
                  <a:pt x="868" y="16"/>
                </a:lnTo>
                <a:lnTo>
                  <a:pt x="868" y="13"/>
                </a:lnTo>
                <a:lnTo>
                  <a:pt x="866" y="10"/>
                </a:lnTo>
                <a:lnTo>
                  <a:pt x="865" y="7"/>
                </a:lnTo>
                <a:lnTo>
                  <a:pt x="863" y="5"/>
                </a:ln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39" name="Group 38" descr="Icon of boxes. ">
            <a:extLst>
              <a:ext uri="{FF2B5EF4-FFF2-40B4-BE49-F238E27FC236}">
                <a16:creationId xmlns:a16="http://schemas.microsoft.com/office/drawing/2014/main" id="{75BF619E-615D-4C1A-A3A1-04DFC90E2F3F}"/>
              </a:ext>
            </a:extLst>
          </p:cNvPr>
          <p:cNvGrpSpPr/>
          <p:nvPr/>
        </p:nvGrpSpPr>
        <p:grpSpPr>
          <a:xfrm>
            <a:off x="8122588" y="1892768"/>
            <a:ext cx="422552" cy="465758"/>
            <a:chOff x="5465763" y="3068638"/>
            <a:chExt cx="287337" cy="285750"/>
          </a:xfrm>
          <a:solidFill>
            <a:srgbClr val="FFFF00"/>
          </a:solidFill>
        </p:grpSpPr>
        <p:sp>
          <p:nvSpPr>
            <p:cNvPr id="40" name="Freeform 617">
              <a:extLst>
                <a:ext uri="{FF2B5EF4-FFF2-40B4-BE49-F238E27FC236}">
                  <a16:creationId xmlns:a16="http://schemas.microsoft.com/office/drawing/2014/main" id="{01C5157B-D811-44C7-8E5F-D3F25F98966E}"/>
                </a:ext>
              </a:extLst>
            </p:cNvPr>
            <p:cNvSpPr>
              <a:spLocks/>
            </p:cNvSpPr>
            <p:nvPr/>
          </p:nvSpPr>
          <p:spPr bwMode="auto">
            <a:xfrm>
              <a:off x="5564188" y="3068638"/>
              <a:ext cx="119063" cy="38100"/>
            </a:xfrm>
            <a:custGeom>
              <a:avLst/>
              <a:gdLst>
                <a:gd name="T0" fmla="*/ 375 w 375"/>
                <a:gd name="T1" fmla="*/ 62 h 120"/>
                <a:gd name="T2" fmla="*/ 374 w 375"/>
                <a:gd name="T3" fmla="*/ 62 h 120"/>
                <a:gd name="T4" fmla="*/ 373 w 375"/>
                <a:gd name="T5" fmla="*/ 61 h 120"/>
                <a:gd name="T6" fmla="*/ 193 w 375"/>
                <a:gd name="T7" fmla="*/ 1 h 120"/>
                <a:gd name="T8" fmla="*/ 188 w 375"/>
                <a:gd name="T9" fmla="*/ 0 h 120"/>
                <a:gd name="T10" fmla="*/ 183 w 375"/>
                <a:gd name="T11" fmla="*/ 1 h 120"/>
                <a:gd name="T12" fmla="*/ 2 w 375"/>
                <a:gd name="T13" fmla="*/ 61 h 120"/>
                <a:gd name="T14" fmla="*/ 1 w 375"/>
                <a:gd name="T15" fmla="*/ 62 h 120"/>
                <a:gd name="T16" fmla="*/ 0 w 375"/>
                <a:gd name="T17" fmla="*/ 62 h 120"/>
                <a:gd name="T18" fmla="*/ 188 w 375"/>
                <a:gd name="T19" fmla="*/ 120 h 120"/>
                <a:gd name="T20" fmla="*/ 375 w 375"/>
                <a:gd name="T21"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120">
                  <a:moveTo>
                    <a:pt x="375" y="62"/>
                  </a:moveTo>
                  <a:lnTo>
                    <a:pt x="374" y="62"/>
                  </a:lnTo>
                  <a:lnTo>
                    <a:pt x="373" y="61"/>
                  </a:lnTo>
                  <a:lnTo>
                    <a:pt x="193" y="1"/>
                  </a:lnTo>
                  <a:lnTo>
                    <a:pt x="188" y="0"/>
                  </a:lnTo>
                  <a:lnTo>
                    <a:pt x="183" y="1"/>
                  </a:lnTo>
                  <a:lnTo>
                    <a:pt x="2" y="61"/>
                  </a:lnTo>
                  <a:lnTo>
                    <a:pt x="1" y="62"/>
                  </a:lnTo>
                  <a:lnTo>
                    <a:pt x="0" y="62"/>
                  </a:lnTo>
                  <a:lnTo>
                    <a:pt x="188" y="120"/>
                  </a:lnTo>
                  <a:lnTo>
                    <a:pt x="375"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618">
              <a:extLst>
                <a:ext uri="{FF2B5EF4-FFF2-40B4-BE49-F238E27FC236}">
                  <a16:creationId xmlns:a16="http://schemas.microsoft.com/office/drawing/2014/main" id="{90385080-F77C-4175-BA14-BE696271A7ED}"/>
                </a:ext>
              </a:extLst>
            </p:cNvPr>
            <p:cNvSpPr>
              <a:spLocks/>
            </p:cNvSpPr>
            <p:nvPr/>
          </p:nvSpPr>
          <p:spPr bwMode="auto">
            <a:xfrm>
              <a:off x="5629275" y="3097213"/>
              <a:ext cx="57150" cy="93663"/>
            </a:xfrm>
            <a:custGeom>
              <a:avLst/>
              <a:gdLst>
                <a:gd name="T0" fmla="*/ 181 w 181"/>
                <a:gd name="T1" fmla="*/ 210 h 295"/>
                <a:gd name="T2" fmla="*/ 181 w 181"/>
                <a:gd name="T3" fmla="*/ 0 h 295"/>
                <a:gd name="T4" fmla="*/ 0 w 181"/>
                <a:gd name="T5" fmla="*/ 56 h 295"/>
                <a:gd name="T6" fmla="*/ 0 w 181"/>
                <a:gd name="T7" fmla="*/ 295 h 295"/>
                <a:gd name="T8" fmla="*/ 171 w 181"/>
                <a:gd name="T9" fmla="*/ 224 h 295"/>
                <a:gd name="T10" fmla="*/ 174 w 181"/>
                <a:gd name="T11" fmla="*/ 222 h 295"/>
                <a:gd name="T12" fmla="*/ 178 w 181"/>
                <a:gd name="T13" fmla="*/ 219 h 295"/>
                <a:gd name="T14" fmla="*/ 180 w 181"/>
                <a:gd name="T15" fmla="*/ 215 h 295"/>
                <a:gd name="T16" fmla="*/ 181 w 181"/>
                <a:gd name="T17" fmla="*/ 2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95">
                  <a:moveTo>
                    <a:pt x="181" y="210"/>
                  </a:moveTo>
                  <a:lnTo>
                    <a:pt x="181" y="0"/>
                  </a:lnTo>
                  <a:lnTo>
                    <a:pt x="0" y="56"/>
                  </a:lnTo>
                  <a:lnTo>
                    <a:pt x="0" y="295"/>
                  </a:lnTo>
                  <a:lnTo>
                    <a:pt x="171" y="224"/>
                  </a:lnTo>
                  <a:lnTo>
                    <a:pt x="174" y="222"/>
                  </a:lnTo>
                  <a:lnTo>
                    <a:pt x="178" y="219"/>
                  </a:lnTo>
                  <a:lnTo>
                    <a:pt x="180" y="215"/>
                  </a:lnTo>
                  <a:lnTo>
                    <a:pt x="181" y="2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19">
              <a:extLst>
                <a:ext uri="{FF2B5EF4-FFF2-40B4-BE49-F238E27FC236}">
                  <a16:creationId xmlns:a16="http://schemas.microsoft.com/office/drawing/2014/main" id="{B5ABC7AD-DBA6-420E-8EDC-F8D70A03499B}"/>
                </a:ext>
              </a:extLst>
            </p:cNvPr>
            <p:cNvSpPr>
              <a:spLocks/>
            </p:cNvSpPr>
            <p:nvPr/>
          </p:nvSpPr>
          <p:spPr bwMode="auto">
            <a:xfrm>
              <a:off x="5562600" y="3097213"/>
              <a:ext cx="57150" cy="93663"/>
            </a:xfrm>
            <a:custGeom>
              <a:avLst/>
              <a:gdLst>
                <a:gd name="T0" fmla="*/ 9 w 181"/>
                <a:gd name="T1" fmla="*/ 224 h 295"/>
                <a:gd name="T2" fmla="*/ 181 w 181"/>
                <a:gd name="T3" fmla="*/ 295 h 295"/>
                <a:gd name="T4" fmla="*/ 181 w 181"/>
                <a:gd name="T5" fmla="*/ 56 h 295"/>
                <a:gd name="T6" fmla="*/ 0 w 181"/>
                <a:gd name="T7" fmla="*/ 0 h 295"/>
                <a:gd name="T8" fmla="*/ 0 w 181"/>
                <a:gd name="T9" fmla="*/ 210 h 295"/>
                <a:gd name="T10" fmla="*/ 0 w 181"/>
                <a:gd name="T11" fmla="*/ 215 h 295"/>
                <a:gd name="T12" fmla="*/ 2 w 181"/>
                <a:gd name="T13" fmla="*/ 219 h 295"/>
                <a:gd name="T14" fmla="*/ 6 w 181"/>
                <a:gd name="T15" fmla="*/ 222 h 295"/>
                <a:gd name="T16" fmla="*/ 9 w 181"/>
                <a:gd name="T17" fmla="*/ 2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1" h="295">
                  <a:moveTo>
                    <a:pt x="9" y="224"/>
                  </a:moveTo>
                  <a:lnTo>
                    <a:pt x="181" y="295"/>
                  </a:lnTo>
                  <a:lnTo>
                    <a:pt x="181" y="56"/>
                  </a:lnTo>
                  <a:lnTo>
                    <a:pt x="0" y="0"/>
                  </a:lnTo>
                  <a:lnTo>
                    <a:pt x="0" y="210"/>
                  </a:lnTo>
                  <a:lnTo>
                    <a:pt x="0" y="215"/>
                  </a:lnTo>
                  <a:lnTo>
                    <a:pt x="2" y="219"/>
                  </a:lnTo>
                  <a:lnTo>
                    <a:pt x="6" y="222"/>
                  </a:lnTo>
                  <a:lnTo>
                    <a:pt x="9" y="2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20">
              <a:extLst>
                <a:ext uri="{FF2B5EF4-FFF2-40B4-BE49-F238E27FC236}">
                  <a16:creationId xmlns:a16="http://schemas.microsoft.com/office/drawing/2014/main" id="{9AF2E18D-3033-4D0D-B36E-B08820967CFC}"/>
                </a:ext>
              </a:extLst>
            </p:cNvPr>
            <p:cNvSpPr>
              <a:spLocks/>
            </p:cNvSpPr>
            <p:nvPr/>
          </p:nvSpPr>
          <p:spPr bwMode="auto">
            <a:xfrm>
              <a:off x="5705475" y="3217863"/>
              <a:ext cx="47625" cy="77788"/>
            </a:xfrm>
            <a:custGeom>
              <a:avLst/>
              <a:gdLst>
                <a:gd name="T0" fmla="*/ 0 w 150"/>
                <a:gd name="T1" fmla="*/ 67 h 249"/>
                <a:gd name="T2" fmla="*/ 0 w 150"/>
                <a:gd name="T3" fmla="*/ 249 h 249"/>
                <a:gd name="T4" fmla="*/ 141 w 150"/>
                <a:gd name="T5" fmla="*/ 177 h 249"/>
                <a:gd name="T6" fmla="*/ 146 w 150"/>
                <a:gd name="T7" fmla="*/ 175 h 249"/>
                <a:gd name="T8" fmla="*/ 148 w 150"/>
                <a:gd name="T9" fmla="*/ 171 h 249"/>
                <a:gd name="T10" fmla="*/ 149 w 150"/>
                <a:gd name="T11" fmla="*/ 168 h 249"/>
                <a:gd name="T12" fmla="*/ 150 w 150"/>
                <a:gd name="T13" fmla="*/ 164 h 249"/>
                <a:gd name="T14" fmla="*/ 150 w 150"/>
                <a:gd name="T15" fmla="*/ 0 h 249"/>
                <a:gd name="T16" fmla="*/ 0 w 150"/>
                <a:gd name="T17" fmla="*/ 67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249">
                  <a:moveTo>
                    <a:pt x="0" y="67"/>
                  </a:moveTo>
                  <a:lnTo>
                    <a:pt x="0" y="249"/>
                  </a:lnTo>
                  <a:lnTo>
                    <a:pt x="141" y="177"/>
                  </a:lnTo>
                  <a:lnTo>
                    <a:pt x="146" y="175"/>
                  </a:lnTo>
                  <a:lnTo>
                    <a:pt x="148" y="171"/>
                  </a:lnTo>
                  <a:lnTo>
                    <a:pt x="149" y="168"/>
                  </a:lnTo>
                  <a:lnTo>
                    <a:pt x="150" y="164"/>
                  </a:lnTo>
                  <a:lnTo>
                    <a:pt x="150" y="0"/>
                  </a:lnTo>
                  <a:lnTo>
                    <a:pt x="0"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21">
              <a:extLst>
                <a:ext uri="{FF2B5EF4-FFF2-40B4-BE49-F238E27FC236}">
                  <a16:creationId xmlns:a16="http://schemas.microsoft.com/office/drawing/2014/main" id="{10DED026-CA17-4314-AA7F-A291474A64A7}"/>
                </a:ext>
              </a:extLst>
            </p:cNvPr>
            <p:cNvSpPr>
              <a:spLocks/>
            </p:cNvSpPr>
            <p:nvPr/>
          </p:nvSpPr>
          <p:spPr bwMode="auto">
            <a:xfrm>
              <a:off x="5656263" y="3192463"/>
              <a:ext cx="88900" cy="38100"/>
            </a:xfrm>
            <a:custGeom>
              <a:avLst/>
              <a:gdLst>
                <a:gd name="T0" fmla="*/ 146 w 281"/>
                <a:gd name="T1" fmla="*/ 2 h 120"/>
                <a:gd name="T2" fmla="*/ 143 w 281"/>
                <a:gd name="T3" fmla="*/ 0 h 120"/>
                <a:gd name="T4" fmla="*/ 141 w 281"/>
                <a:gd name="T5" fmla="*/ 0 h 120"/>
                <a:gd name="T6" fmla="*/ 138 w 281"/>
                <a:gd name="T7" fmla="*/ 0 h 120"/>
                <a:gd name="T8" fmla="*/ 134 w 281"/>
                <a:gd name="T9" fmla="*/ 2 h 120"/>
                <a:gd name="T10" fmla="*/ 0 w 281"/>
                <a:gd name="T11" fmla="*/ 55 h 120"/>
                <a:gd name="T12" fmla="*/ 141 w 281"/>
                <a:gd name="T13" fmla="*/ 120 h 120"/>
                <a:gd name="T14" fmla="*/ 281 w 281"/>
                <a:gd name="T15" fmla="*/ 55 h 120"/>
                <a:gd name="T16" fmla="*/ 146 w 281"/>
                <a:gd name="T17" fmla="*/ 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1" h="120">
                  <a:moveTo>
                    <a:pt x="146" y="2"/>
                  </a:moveTo>
                  <a:lnTo>
                    <a:pt x="143" y="0"/>
                  </a:lnTo>
                  <a:lnTo>
                    <a:pt x="141" y="0"/>
                  </a:lnTo>
                  <a:lnTo>
                    <a:pt x="138" y="0"/>
                  </a:lnTo>
                  <a:lnTo>
                    <a:pt x="134" y="2"/>
                  </a:lnTo>
                  <a:lnTo>
                    <a:pt x="0" y="55"/>
                  </a:lnTo>
                  <a:lnTo>
                    <a:pt x="141" y="120"/>
                  </a:lnTo>
                  <a:lnTo>
                    <a:pt x="281" y="55"/>
                  </a:lnTo>
                  <a:lnTo>
                    <a:pt x="14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622">
              <a:extLst>
                <a:ext uri="{FF2B5EF4-FFF2-40B4-BE49-F238E27FC236}">
                  <a16:creationId xmlns:a16="http://schemas.microsoft.com/office/drawing/2014/main" id="{AC238F9B-3904-4E03-9BCD-C8546D347A83}"/>
                </a:ext>
              </a:extLst>
            </p:cNvPr>
            <p:cNvSpPr>
              <a:spLocks/>
            </p:cNvSpPr>
            <p:nvPr/>
          </p:nvSpPr>
          <p:spPr bwMode="auto">
            <a:xfrm>
              <a:off x="5648325" y="3217863"/>
              <a:ext cx="47625" cy="77788"/>
            </a:xfrm>
            <a:custGeom>
              <a:avLst/>
              <a:gdLst>
                <a:gd name="T0" fmla="*/ 0 w 151"/>
                <a:gd name="T1" fmla="*/ 164 h 249"/>
                <a:gd name="T2" fmla="*/ 1 w 151"/>
                <a:gd name="T3" fmla="*/ 167 h 249"/>
                <a:gd name="T4" fmla="*/ 2 w 151"/>
                <a:gd name="T5" fmla="*/ 171 h 249"/>
                <a:gd name="T6" fmla="*/ 5 w 151"/>
                <a:gd name="T7" fmla="*/ 175 h 249"/>
                <a:gd name="T8" fmla="*/ 8 w 151"/>
                <a:gd name="T9" fmla="*/ 177 h 249"/>
                <a:gd name="T10" fmla="*/ 151 w 151"/>
                <a:gd name="T11" fmla="*/ 249 h 249"/>
                <a:gd name="T12" fmla="*/ 151 w 151"/>
                <a:gd name="T13" fmla="*/ 67 h 249"/>
                <a:gd name="T14" fmla="*/ 0 w 151"/>
                <a:gd name="T15" fmla="*/ 0 h 249"/>
                <a:gd name="T16" fmla="*/ 0 w 151"/>
                <a:gd name="T17" fmla="*/ 16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49">
                  <a:moveTo>
                    <a:pt x="0" y="164"/>
                  </a:moveTo>
                  <a:lnTo>
                    <a:pt x="1" y="167"/>
                  </a:lnTo>
                  <a:lnTo>
                    <a:pt x="2" y="171"/>
                  </a:lnTo>
                  <a:lnTo>
                    <a:pt x="5" y="175"/>
                  </a:lnTo>
                  <a:lnTo>
                    <a:pt x="8" y="177"/>
                  </a:lnTo>
                  <a:lnTo>
                    <a:pt x="151" y="249"/>
                  </a:lnTo>
                  <a:lnTo>
                    <a:pt x="151" y="67"/>
                  </a:lnTo>
                  <a:lnTo>
                    <a:pt x="0" y="0"/>
                  </a:ln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623">
              <a:extLst>
                <a:ext uri="{FF2B5EF4-FFF2-40B4-BE49-F238E27FC236}">
                  <a16:creationId xmlns:a16="http://schemas.microsoft.com/office/drawing/2014/main" id="{19E2AFFE-6F2F-4A41-BE44-30D95498EF5A}"/>
                </a:ext>
              </a:extLst>
            </p:cNvPr>
            <p:cNvSpPr>
              <a:spLocks/>
            </p:cNvSpPr>
            <p:nvPr/>
          </p:nvSpPr>
          <p:spPr bwMode="auto">
            <a:xfrm>
              <a:off x="5475288" y="3201988"/>
              <a:ext cx="144463" cy="47625"/>
            </a:xfrm>
            <a:custGeom>
              <a:avLst/>
              <a:gdLst>
                <a:gd name="T0" fmla="*/ 231 w 452"/>
                <a:gd name="T1" fmla="*/ 2 h 151"/>
                <a:gd name="T2" fmla="*/ 225 w 452"/>
                <a:gd name="T3" fmla="*/ 0 h 151"/>
                <a:gd name="T4" fmla="*/ 221 w 452"/>
                <a:gd name="T5" fmla="*/ 2 h 151"/>
                <a:gd name="T6" fmla="*/ 0 w 452"/>
                <a:gd name="T7" fmla="*/ 70 h 151"/>
                <a:gd name="T8" fmla="*/ 225 w 452"/>
                <a:gd name="T9" fmla="*/ 151 h 151"/>
                <a:gd name="T10" fmla="*/ 452 w 452"/>
                <a:gd name="T11" fmla="*/ 70 h 151"/>
                <a:gd name="T12" fmla="*/ 231 w 452"/>
                <a:gd name="T13" fmla="*/ 2 h 151"/>
              </a:gdLst>
              <a:ahLst/>
              <a:cxnLst>
                <a:cxn ang="0">
                  <a:pos x="T0" y="T1"/>
                </a:cxn>
                <a:cxn ang="0">
                  <a:pos x="T2" y="T3"/>
                </a:cxn>
                <a:cxn ang="0">
                  <a:pos x="T4" y="T5"/>
                </a:cxn>
                <a:cxn ang="0">
                  <a:pos x="T6" y="T7"/>
                </a:cxn>
                <a:cxn ang="0">
                  <a:pos x="T8" y="T9"/>
                </a:cxn>
                <a:cxn ang="0">
                  <a:pos x="T10" y="T11"/>
                </a:cxn>
                <a:cxn ang="0">
                  <a:pos x="T12" y="T13"/>
                </a:cxn>
              </a:cxnLst>
              <a:rect l="0" t="0" r="r" b="b"/>
              <a:pathLst>
                <a:path w="452" h="151">
                  <a:moveTo>
                    <a:pt x="231" y="2"/>
                  </a:moveTo>
                  <a:lnTo>
                    <a:pt x="225" y="0"/>
                  </a:lnTo>
                  <a:lnTo>
                    <a:pt x="221" y="2"/>
                  </a:lnTo>
                  <a:lnTo>
                    <a:pt x="0" y="70"/>
                  </a:lnTo>
                  <a:lnTo>
                    <a:pt x="225" y="151"/>
                  </a:lnTo>
                  <a:lnTo>
                    <a:pt x="452" y="70"/>
                  </a:lnTo>
                  <a:lnTo>
                    <a:pt x="231"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624">
              <a:extLst>
                <a:ext uri="{FF2B5EF4-FFF2-40B4-BE49-F238E27FC236}">
                  <a16:creationId xmlns:a16="http://schemas.microsoft.com/office/drawing/2014/main" id="{5BB7C855-93D5-43D5-9ED8-FD815B08E3D7}"/>
                </a:ext>
              </a:extLst>
            </p:cNvPr>
            <p:cNvSpPr>
              <a:spLocks/>
            </p:cNvSpPr>
            <p:nvPr/>
          </p:nvSpPr>
          <p:spPr bwMode="auto">
            <a:xfrm>
              <a:off x="5465763" y="3230563"/>
              <a:ext cx="76200" cy="123825"/>
            </a:xfrm>
            <a:custGeom>
              <a:avLst/>
              <a:gdLst>
                <a:gd name="T0" fmla="*/ 0 w 240"/>
                <a:gd name="T1" fmla="*/ 285 h 386"/>
                <a:gd name="T2" fmla="*/ 1 w 240"/>
                <a:gd name="T3" fmla="*/ 289 h 386"/>
                <a:gd name="T4" fmla="*/ 2 w 240"/>
                <a:gd name="T5" fmla="*/ 294 h 386"/>
                <a:gd name="T6" fmla="*/ 5 w 240"/>
                <a:gd name="T7" fmla="*/ 297 h 386"/>
                <a:gd name="T8" fmla="*/ 10 w 240"/>
                <a:gd name="T9" fmla="*/ 299 h 386"/>
                <a:gd name="T10" fmla="*/ 240 w 240"/>
                <a:gd name="T11" fmla="*/ 386 h 386"/>
                <a:gd name="T12" fmla="*/ 240 w 240"/>
                <a:gd name="T13" fmla="*/ 84 h 386"/>
                <a:gd name="T14" fmla="*/ 0 w 240"/>
                <a:gd name="T15" fmla="*/ 0 h 386"/>
                <a:gd name="T16" fmla="*/ 0 w 240"/>
                <a:gd name="T17" fmla="*/ 285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86">
                  <a:moveTo>
                    <a:pt x="0" y="285"/>
                  </a:moveTo>
                  <a:lnTo>
                    <a:pt x="1" y="289"/>
                  </a:lnTo>
                  <a:lnTo>
                    <a:pt x="2" y="294"/>
                  </a:lnTo>
                  <a:lnTo>
                    <a:pt x="5" y="297"/>
                  </a:lnTo>
                  <a:lnTo>
                    <a:pt x="10" y="299"/>
                  </a:lnTo>
                  <a:lnTo>
                    <a:pt x="240" y="386"/>
                  </a:lnTo>
                  <a:lnTo>
                    <a:pt x="240" y="84"/>
                  </a:lnTo>
                  <a:lnTo>
                    <a:pt x="0" y="0"/>
                  </a:lnTo>
                  <a:lnTo>
                    <a:pt x="0"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625">
              <a:extLst>
                <a:ext uri="{FF2B5EF4-FFF2-40B4-BE49-F238E27FC236}">
                  <a16:creationId xmlns:a16="http://schemas.microsoft.com/office/drawing/2014/main" id="{AE6F08CF-736A-40B8-AEB8-D64B67F37878}"/>
                </a:ext>
              </a:extLst>
            </p:cNvPr>
            <p:cNvSpPr>
              <a:spLocks/>
            </p:cNvSpPr>
            <p:nvPr/>
          </p:nvSpPr>
          <p:spPr bwMode="auto">
            <a:xfrm>
              <a:off x="5553075" y="3230563"/>
              <a:ext cx="76200" cy="123825"/>
            </a:xfrm>
            <a:custGeom>
              <a:avLst/>
              <a:gdLst>
                <a:gd name="T0" fmla="*/ 0 w 241"/>
                <a:gd name="T1" fmla="*/ 386 h 386"/>
                <a:gd name="T2" fmla="*/ 231 w 241"/>
                <a:gd name="T3" fmla="*/ 299 h 386"/>
                <a:gd name="T4" fmla="*/ 235 w 241"/>
                <a:gd name="T5" fmla="*/ 297 h 386"/>
                <a:gd name="T6" fmla="*/ 238 w 241"/>
                <a:gd name="T7" fmla="*/ 294 h 386"/>
                <a:gd name="T8" fmla="*/ 239 w 241"/>
                <a:gd name="T9" fmla="*/ 289 h 386"/>
                <a:gd name="T10" fmla="*/ 241 w 241"/>
                <a:gd name="T11" fmla="*/ 285 h 386"/>
                <a:gd name="T12" fmla="*/ 241 w 241"/>
                <a:gd name="T13" fmla="*/ 0 h 386"/>
                <a:gd name="T14" fmla="*/ 0 w 241"/>
                <a:gd name="T15" fmla="*/ 84 h 386"/>
                <a:gd name="T16" fmla="*/ 0 w 241"/>
                <a:gd name="T1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 h="386">
                  <a:moveTo>
                    <a:pt x="0" y="386"/>
                  </a:moveTo>
                  <a:lnTo>
                    <a:pt x="231" y="299"/>
                  </a:lnTo>
                  <a:lnTo>
                    <a:pt x="235" y="297"/>
                  </a:lnTo>
                  <a:lnTo>
                    <a:pt x="238" y="294"/>
                  </a:lnTo>
                  <a:lnTo>
                    <a:pt x="239" y="289"/>
                  </a:lnTo>
                  <a:lnTo>
                    <a:pt x="241" y="285"/>
                  </a:lnTo>
                  <a:lnTo>
                    <a:pt x="241" y="0"/>
                  </a:lnTo>
                  <a:lnTo>
                    <a:pt x="0" y="84"/>
                  </a:lnTo>
                  <a:lnTo>
                    <a:pt x="0" y="3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Rectangle 2"/>
          <p:cNvSpPr>
            <a:spLocks noChangeArrowheads="1"/>
          </p:cNvSpPr>
          <p:nvPr/>
        </p:nvSpPr>
        <p:spPr bwMode="auto">
          <a:xfrm>
            <a:off x="9426168" y="2796407"/>
            <a:ext cx="204684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2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مواد غذايي عامل محدود كننده مهمي در رشد همه گياهان است. در كنار عوامل ديگر سرعت و فراواني رشد گياهان متناسب با مقدار ماده غذايي در دسترس است. مشخص شده كه پانزده تا بيست عنصر براي رشد گياهان سبز مورد نياز است</a:t>
            </a:r>
            <a:r>
              <a:rPr kumimoji="0" lang="fa-IR" altLang="fa-IR" sz="12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a:t>
            </a:r>
            <a:endParaRPr kumimoji="0" lang="fa-IR" altLang="fa-IR" sz="105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2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بيش از 70 درصد از تركيبات فسفره در فاضلاب ها در اثر استفاده از شوينده هاي خانگي ايجاد مي شود</a:t>
            </a:r>
            <a:r>
              <a:rPr kumimoji="0" lang="fa-IR" altLang="fa-IR" sz="12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a:t>
            </a:r>
            <a:endParaRPr kumimoji="0" lang="fa-IR" altLang="fa-IR" sz="105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12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 </a:t>
            </a:r>
            <a:endParaRPr kumimoji="0" lang="fa-IR" altLang="fa-IR" sz="160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p:txBody>
      </p:sp>
      <p:sp>
        <p:nvSpPr>
          <p:cNvPr id="6" name="Rectangle 5"/>
          <p:cNvSpPr/>
          <p:nvPr/>
        </p:nvSpPr>
        <p:spPr>
          <a:xfrm>
            <a:off x="7240456" y="2752590"/>
            <a:ext cx="2044686" cy="2677656"/>
          </a:xfrm>
          <a:prstGeom prst="rect">
            <a:avLst/>
          </a:prstGeom>
        </p:spPr>
        <p:txBody>
          <a:bodyPr wrap="square">
            <a:spAutoFit/>
          </a:bodyPr>
          <a:lstStyle/>
          <a:p>
            <a:pPr algn="just" rtl="1"/>
            <a:r>
              <a:rPr lang="fa-IR" sz="1200" dirty="0">
                <a:solidFill>
                  <a:srgbClr val="000000"/>
                </a:solidFill>
                <a:latin typeface="IRANSans" panose="02040503050201020203" pitchFamily="18" charset="-78"/>
                <a:cs typeface="IRANSans" panose="02040503050201020203" pitchFamily="18" charset="-78"/>
              </a:rPr>
              <a:t>آب داراي پتانسيل حمل موجودات ريز بيماري زا كه سلامتي و زندگي را به خطر مي اندازند می باشد. ميكربهاي بيماري زا متناوبا در سراسر آب منتقل مي شوند و مي توانند باعث عفونت در ناحيه روده شوند و مسئوليت ايجاد بيماري فلج اطفال و يرقان را بر عهده دارند. از لحاظ تاريخي اولين دليل براي كنترل آلودگي آب ها، جلوگيري از بيماري هايي است كه مولد آنها در آب وجود دارد. </a:t>
            </a:r>
            <a:endParaRPr lang="fa-IR" sz="1200" dirty="0">
              <a:latin typeface="IRANSans" panose="02040503050201020203" pitchFamily="18" charset="-78"/>
              <a:cs typeface="IRANSans" panose="02040503050201020203" pitchFamily="18" charset="-78"/>
            </a:endParaRPr>
          </a:p>
        </p:txBody>
      </p:sp>
      <p:pic>
        <p:nvPicPr>
          <p:cNvPr id="7" name="Picture 6"/>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5671513" y="1983604"/>
            <a:ext cx="801359" cy="80135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861" y="1730633"/>
            <a:ext cx="719563" cy="71956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8" y="1906863"/>
            <a:ext cx="747876" cy="747876"/>
          </a:xfrm>
          <a:prstGeom prst="rect">
            <a:avLst/>
          </a:prstGeom>
        </p:spPr>
      </p:pic>
      <p:sp>
        <p:nvSpPr>
          <p:cNvPr id="13" name="Rectangle 3"/>
          <p:cNvSpPr>
            <a:spLocks noChangeArrowheads="1"/>
          </p:cNvSpPr>
          <p:nvPr/>
        </p:nvSpPr>
        <p:spPr bwMode="auto">
          <a:xfrm>
            <a:off x="5073657" y="3182170"/>
            <a:ext cx="204252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4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اين گروه از آلوده كننده هاي آب شامل نمك هاي معدني و اسيدهاي معدني و تركيبات فلزي است. حضور اين آلوده كننده ها در آب سه نتيجه عمومي شامل اسيديته، شوري و سمي بودن آب را فراهم مي آورد</a:t>
            </a:r>
            <a:r>
              <a:rPr kumimoji="0" lang="fa-IR" altLang="fa-IR" sz="14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a:t>
            </a:r>
            <a:endParaRPr kumimoji="0" lang="fa-IR" altLang="fa-IR" sz="120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p:txBody>
      </p:sp>
      <p:sp>
        <p:nvSpPr>
          <p:cNvPr id="15" name="Rectangle 4"/>
          <p:cNvSpPr>
            <a:spLocks noChangeArrowheads="1"/>
          </p:cNvSpPr>
          <p:nvPr/>
        </p:nvSpPr>
        <p:spPr bwMode="auto">
          <a:xfrm>
            <a:off x="737902" y="2705912"/>
            <a:ext cx="2044686"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بعضي از عناصر داراي هسته بسيار ناپايدارند كه خود به خود به اجزاء كوچك تر تجزيه مي شوند و انرژي تابشي زيادي توليد مي كنند</a:t>
            </a:r>
            <a:r>
              <a:rPr kumimoji="0" lang="fa-IR"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a:t>
            </a:r>
            <a:endParaRPr kumimoji="0" lang="fa-IR" altLang="fa-IR" sz="110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تشعشع اين فرايندهاي تجزيه اي مواد راديو اكتيو بسيار خطرناك و حتي مرگ آور است</a:t>
            </a:r>
            <a:r>
              <a:rPr kumimoji="0" lang="fa-IR"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a:t>
            </a:r>
            <a:endParaRPr kumimoji="0" lang="fa-IR" altLang="fa-IR" sz="110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خطرناك ترين هسته هاي راديو اكتيو، هسته هاي راديو اكتيو با نيمه عمر متوسط هستند. </a:t>
            </a:r>
            <a:endParaRPr kumimoji="0" lang="fa-IR" altLang="fa-IR" sz="180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p:txBody>
      </p:sp>
      <p:sp>
        <p:nvSpPr>
          <p:cNvPr id="16" name="Rectangle 5"/>
          <p:cNvSpPr>
            <a:spLocks noChangeArrowheads="1"/>
          </p:cNvSpPr>
          <p:nvPr/>
        </p:nvSpPr>
        <p:spPr bwMode="auto">
          <a:xfrm>
            <a:off x="2904700" y="3071435"/>
            <a:ext cx="204684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در سال 1859 اولين چاه نفت با استخراج موفقيت آميز در پنسيلوانيا بهره برداري شد. در حال حاضر سالانه بيش از چند ميليون بشكه نفت خام در دنيا مورد بهره برداري قرار مي گيرد. توليد، توزيع و استفاده سالانه از يك چنين مقدار زيادي نفت باعث ايجاد پي آمدهاي محيطي مي شود</a:t>
            </a:r>
            <a:r>
              <a:rPr kumimoji="0" lang="fa-IR"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a:t>
            </a:r>
            <a:endParaRPr kumimoji="0" lang="fa-IR" altLang="fa-IR" sz="110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altLang="fa-IR" sz="1300" b="0" i="0" u="none" strike="noStrike" cap="none" normalizeH="0" baseline="0" dirty="0">
                <a:ln>
                  <a:noFill/>
                </a:ln>
                <a:solidFill>
                  <a:srgbClr val="000000"/>
                </a:solidFill>
                <a:effectLst/>
                <a:latin typeface="IRANSans" panose="02040503050201020203" pitchFamily="18" charset="-78"/>
                <a:cs typeface="IRANSans" panose="02040503050201020203" pitchFamily="18" charset="-78"/>
              </a:rPr>
              <a:t> </a:t>
            </a:r>
            <a:endParaRPr kumimoji="0" lang="fa-IR" altLang="fa-IR" sz="1800" b="0" i="0" u="none" strike="noStrike" cap="none" normalizeH="0" baseline="0" dirty="0">
              <a:ln>
                <a:noFill/>
              </a:ln>
              <a:solidFill>
                <a:schemeClr val="tx1"/>
              </a:solidFill>
              <a:effectLst/>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82256913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2000"/>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0AEF-1595-4419-801B-6E36A33BB8CF}"/>
              </a:ext>
            </a:extLst>
          </p:cNvPr>
          <p:cNvSpPr>
            <a:spLocks noGrp="1"/>
          </p:cNvSpPr>
          <p:nvPr>
            <p:ph type="ctrTitle"/>
          </p:nvPr>
        </p:nvSpPr>
        <p:spPr>
          <a:xfrm>
            <a:off x="1524000" y="3358607"/>
            <a:ext cx="9144000" cy="1138773"/>
          </a:xfrm>
        </p:spPr>
        <p:txBody>
          <a:bodyPr lIns="0" tIns="0" rIns="0" bIns="0" anchor="t">
            <a:spAutoFit/>
          </a:bodyPr>
          <a:lstStyle/>
          <a:p>
            <a:r>
              <a:rPr lang="fa-IR" sz="8000" b="1" dirty="0">
                <a:ln w="38100">
                  <a:solidFill>
                    <a:schemeClr val="bg1"/>
                  </a:solidFill>
                </a:ln>
                <a:solidFill>
                  <a:schemeClr val="accent2">
                    <a:lumMod val="75000"/>
                  </a:schemeClr>
                </a:solidFill>
                <a:latin typeface="IRANSans Black" panose="020B0506030804020204" pitchFamily="34" charset="-78"/>
                <a:cs typeface="IRANSans Black" panose="020B0506030804020204" pitchFamily="34" charset="-78"/>
              </a:rPr>
              <a:t>مدیریت منابع آب</a:t>
            </a:r>
            <a:endParaRPr lang="en-US" sz="8000" dirty="0">
              <a:ln w="38100">
                <a:solidFill>
                  <a:schemeClr val="bg1"/>
                </a:solidFill>
              </a:ln>
              <a:solidFill>
                <a:schemeClr val="accent2">
                  <a:lumMod val="75000"/>
                </a:schemeClr>
              </a:solidFill>
              <a:latin typeface="IRANSans Black" panose="020B0506030804020204" pitchFamily="34" charset="-78"/>
              <a:cs typeface="IRANSans Black" panose="020B0506030804020204" pitchFamily="34" charset="-78"/>
            </a:endParaRPr>
          </a:p>
        </p:txBody>
      </p:sp>
      <p:sp>
        <p:nvSpPr>
          <p:cNvPr id="4" name="Diamond 3">
            <a:extLst>
              <a:ext uri="{FF2B5EF4-FFF2-40B4-BE49-F238E27FC236}">
                <a16:creationId xmlns:a16="http://schemas.microsoft.com/office/drawing/2014/main" id="{1C59176D-59A8-4C02-B448-EE01232FB3E7}"/>
              </a:ext>
              <a:ext uri="{C183D7F6-B498-43B3-948B-1728B52AA6E4}">
                <adec:decorative xmlns:adec="http://schemas.microsoft.com/office/drawing/2017/decorative" val="1"/>
              </a:ext>
            </a:extLst>
          </p:cNvPr>
          <p:cNvSpPr/>
          <p:nvPr/>
        </p:nvSpPr>
        <p:spPr>
          <a:xfrm>
            <a:off x="4792319" y="-608242"/>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iamond 4">
            <a:extLst>
              <a:ext uri="{FF2B5EF4-FFF2-40B4-BE49-F238E27FC236}">
                <a16:creationId xmlns:a16="http://schemas.microsoft.com/office/drawing/2014/main" id="{A50B1817-3C7F-41BC-8557-7A00C928EE16}"/>
              </a:ext>
              <a:ext uri="{C183D7F6-B498-43B3-948B-1728B52AA6E4}">
                <adec:decorative xmlns:adec="http://schemas.microsoft.com/office/drawing/2017/decorative" val="1"/>
              </a:ext>
            </a:extLst>
          </p:cNvPr>
          <p:cNvSpPr/>
          <p:nvPr/>
        </p:nvSpPr>
        <p:spPr>
          <a:xfrm>
            <a:off x="4325258" y="-1770743"/>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descr="Icon of chart. ">
            <a:extLst>
              <a:ext uri="{FF2B5EF4-FFF2-40B4-BE49-F238E27FC236}">
                <a16:creationId xmlns:a16="http://schemas.microsoft.com/office/drawing/2014/main" id="{B95DF07A-CE7E-4D89-9AA0-25F4FFF3B9C7}"/>
              </a:ext>
            </a:extLst>
          </p:cNvPr>
          <p:cNvGrpSpPr/>
          <p:nvPr/>
        </p:nvGrpSpPr>
        <p:grpSpPr>
          <a:xfrm>
            <a:off x="5619404" y="277442"/>
            <a:ext cx="953191" cy="1047565"/>
            <a:chOff x="2025650" y="4786313"/>
            <a:chExt cx="285750" cy="287338"/>
          </a:xfrm>
          <a:solidFill>
            <a:srgbClr val="FF0000"/>
          </a:solidFill>
        </p:grpSpPr>
        <p:sp>
          <p:nvSpPr>
            <p:cNvPr id="8" name="Freeform 565">
              <a:extLst>
                <a:ext uri="{FF2B5EF4-FFF2-40B4-BE49-F238E27FC236}">
                  <a16:creationId xmlns:a16="http://schemas.microsoft.com/office/drawing/2014/main" id="{548FC78B-EF83-4185-A63D-1A5A85640B62}"/>
                </a:ext>
              </a:extLst>
            </p:cNvPr>
            <p:cNvSpPr>
              <a:spLocks noEditPoints="1"/>
            </p:cNvSpPr>
            <p:nvPr/>
          </p:nvSpPr>
          <p:spPr bwMode="auto">
            <a:xfrm>
              <a:off x="2025650" y="4786313"/>
              <a:ext cx="285750" cy="287338"/>
            </a:xfrm>
            <a:custGeom>
              <a:avLst/>
              <a:gdLst>
                <a:gd name="T0" fmla="*/ 812 w 903"/>
                <a:gd name="T1" fmla="*/ 500 h 903"/>
                <a:gd name="T2" fmla="*/ 810 w 903"/>
                <a:gd name="T3" fmla="*/ 505 h 903"/>
                <a:gd name="T4" fmla="*/ 806 w 903"/>
                <a:gd name="T5" fmla="*/ 509 h 903"/>
                <a:gd name="T6" fmla="*/ 800 w 903"/>
                <a:gd name="T7" fmla="*/ 511 h 903"/>
                <a:gd name="T8" fmla="*/ 105 w 903"/>
                <a:gd name="T9" fmla="*/ 511 h 903"/>
                <a:gd name="T10" fmla="*/ 99 w 903"/>
                <a:gd name="T11" fmla="*/ 510 h 903"/>
                <a:gd name="T12" fmla="*/ 95 w 903"/>
                <a:gd name="T13" fmla="*/ 507 h 903"/>
                <a:gd name="T14" fmla="*/ 92 w 903"/>
                <a:gd name="T15" fmla="*/ 502 h 903"/>
                <a:gd name="T16" fmla="*/ 90 w 903"/>
                <a:gd name="T17" fmla="*/ 496 h 903"/>
                <a:gd name="T18" fmla="*/ 90 w 903"/>
                <a:gd name="T19" fmla="*/ 105 h 903"/>
                <a:gd name="T20" fmla="*/ 92 w 903"/>
                <a:gd name="T21" fmla="*/ 100 h 903"/>
                <a:gd name="T22" fmla="*/ 95 w 903"/>
                <a:gd name="T23" fmla="*/ 94 h 903"/>
                <a:gd name="T24" fmla="*/ 99 w 903"/>
                <a:gd name="T25" fmla="*/ 91 h 903"/>
                <a:gd name="T26" fmla="*/ 105 w 903"/>
                <a:gd name="T27" fmla="*/ 90 h 903"/>
                <a:gd name="T28" fmla="*/ 800 w 903"/>
                <a:gd name="T29" fmla="*/ 90 h 903"/>
                <a:gd name="T30" fmla="*/ 806 w 903"/>
                <a:gd name="T31" fmla="*/ 92 h 903"/>
                <a:gd name="T32" fmla="*/ 810 w 903"/>
                <a:gd name="T33" fmla="*/ 96 h 903"/>
                <a:gd name="T34" fmla="*/ 812 w 903"/>
                <a:gd name="T35" fmla="*/ 102 h 903"/>
                <a:gd name="T36" fmla="*/ 813 w 903"/>
                <a:gd name="T37" fmla="*/ 496 h 903"/>
                <a:gd name="T38" fmla="*/ 15 w 903"/>
                <a:gd name="T39" fmla="*/ 0 h 903"/>
                <a:gd name="T40" fmla="*/ 9 w 903"/>
                <a:gd name="T41" fmla="*/ 1 h 903"/>
                <a:gd name="T42" fmla="*/ 5 w 903"/>
                <a:gd name="T43" fmla="*/ 4 h 903"/>
                <a:gd name="T44" fmla="*/ 1 w 903"/>
                <a:gd name="T45" fmla="*/ 8 h 903"/>
                <a:gd name="T46" fmla="*/ 0 w 903"/>
                <a:gd name="T47" fmla="*/ 15 h 903"/>
                <a:gd name="T48" fmla="*/ 0 w 903"/>
                <a:gd name="T49" fmla="*/ 590 h 903"/>
                <a:gd name="T50" fmla="*/ 2 w 903"/>
                <a:gd name="T51" fmla="*/ 595 h 903"/>
                <a:gd name="T52" fmla="*/ 7 w 903"/>
                <a:gd name="T53" fmla="*/ 599 h 903"/>
                <a:gd name="T54" fmla="*/ 12 w 903"/>
                <a:gd name="T55" fmla="*/ 602 h 903"/>
                <a:gd name="T56" fmla="*/ 437 w 903"/>
                <a:gd name="T57" fmla="*/ 602 h 903"/>
                <a:gd name="T58" fmla="*/ 260 w 903"/>
                <a:gd name="T59" fmla="*/ 877 h 903"/>
                <a:gd name="T60" fmla="*/ 257 w 903"/>
                <a:gd name="T61" fmla="*/ 883 h 903"/>
                <a:gd name="T62" fmla="*/ 256 w 903"/>
                <a:gd name="T63" fmla="*/ 888 h 903"/>
                <a:gd name="T64" fmla="*/ 257 w 903"/>
                <a:gd name="T65" fmla="*/ 893 h 903"/>
                <a:gd name="T66" fmla="*/ 260 w 903"/>
                <a:gd name="T67" fmla="*/ 899 h 903"/>
                <a:gd name="T68" fmla="*/ 265 w 903"/>
                <a:gd name="T69" fmla="*/ 902 h 903"/>
                <a:gd name="T70" fmla="*/ 271 w 903"/>
                <a:gd name="T71" fmla="*/ 903 h 903"/>
                <a:gd name="T72" fmla="*/ 277 w 903"/>
                <a:gd name="T73" fmla="*/ 902 h 903"/>
                <a:gd name="T74" fmla="*/ 281 w 903"/>
                <a:gd name="T75" fmla="*/ 899 h 903"/>
                <a:gd name="T76" fmla="*/ 621 w 903"/>
                <a:gd name="T77" fmla="*/ 899 h 903"/>
                <a:gd name="T78" fmla="*/ 627 w 903"/>
                <a:gd name="T79" fmla="*/ 902 h 903"/>
                <a:gd name="T80" fmla="*/ 632 w 903"/>
                <a:gd name="T81" fmla="*/ 903 h 903"/>
                <a:gd name="T82" fmla="*/ 637 w 903"/>
                <a:gd name="T83" fmla="*/ 902 h 903"/>
                <a:gd name="T84" fmla="*/ 643 w 903"/>
                <a:gd name="T85" fmla="*/ 899 h 903"/>
                <a:gd name="T86" fmla="*/ 646 w 903"/>
                <a:gd name="T87" fmla="*/ 893 h 903"/>
                <a:gd name="T88" fmla="*/ 647 w 903"/>
                <a:gd name="T89" fmla="*/ 888 h 903"/>
                <a:gd name="T90" fmla="*/ 646 w 903"/>
                <a:gd name="T91" fmla="*/ 883 h 903"/>
                <a:gd name="T92" fmla="*/ 643 w 903"/>
                <a:gd name="T93" fmla="*/ 877 h 903"/>
                <a:gd name="T94" fmla="*/ 467 w 903"/>
                <a:gd name="T95" fmla="*/ 602 h 903"/>
                <a:gd name="T96" fmla="*/ 892 w 903"/>
                <a:gd name="T97" fmla="*/ 602 h 903"/>
                <a:gd name="T98" fmla="*/ 897 w 903"/>
                <a:gd name="T99" fmla="*/ 599 h 903"/>
                <a:gd name="T100" fmla="*/ 900 w 903"/>
                <a:gd name="T101" fmla="*/ 595 h 903"/>
                <a:gd name="T102" fmla="*/ 902 w 903"/>
                <a:gd name="T103" fmla="*/ 590 h 903"/>
                <a:gd name="T104" fmla="*/ 903 w 903"/>
                <a:gd name="T105" fmla="*/ 15 h 903"/>
                <a:gd name="T106" fmla="*/ 902 w 903"/>
                <a:gd name="T107" fmla="*/ 8 h 903"/>
                <a:gd name="T108" fmla="*/ 899 w 903"/>
                <a:gd name="T109" fmla="*/ 4 h 903"/>
                <a:gd name="T110" fmla="*/ 894 w 903"/>
                <a:gd name="T111" fmla="*/ 1 h 903"/>
                <a:gd name="T112" fmla="*/ 888 w 903"/>
                <a:gd name="T113"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3" h="903">
                  <a:moveTo>
                    <a:pt x="813" y="496"/>
                  </a:moveTo>
                  <a:lnTo>
                    <a:pt x="812" y="500"/>
                  </a:lnTo>
                  <a:lnTo>
                    <a:pt x="811" y="502"/>
                  </a:lnTo>
                  <a:lnTo>
                    <a:pt x="810" y="505"/>
                  </a:lnTo>
                  <a:lnTo>
                    <a:pt x="808" y="507"/>
                  </a:lnTo>
                  <a:lnTo>
                    <a:pt x="806" y="509"/>
                  </a:lnTo>
                  <a:lnTo>
                    <a:pt x="804" y="510"/>
                  </a:lnTo>
                  <a:lnTo>
                    <a:pt x="800" y="511"/>
                  </a:lnTo>
                  <a:lnTo>
                    <a:pt x="797" y="511"/>
                  </a:lnTo>
                  <a:lnTo>
                    <a:pt x="105" y="511"/>
                  </a:lnTo>
                  <a:lnTo>
                    <a:pt x="102" y="511"/>
                  </a:lnTo>
                  <a:lnTo>
                    <a:pt x="99" y="510"/>
                  </a:lnTo>
                  <a:lnTo>
                    <a:pt x="97" y="509"/>
                  </a:lnTo>
                  <a:lnTo>
                    <a:pt x="95" y="507"/>
                  </a:lnTo>
                  <a:lnTo>
                    <a:pt x="93" y="505"/>
                  </a:lnTo>
                  <a:lnTo>
                    <a:pt x="92" y="502"/>
                  </a:lnTo>
                  <a:lnTo>
                    <a:pt x="90" y="500"/>
                  </a:lnTo>
                  <a:lnTo>
                    <a:pt x="90" y="496"/>
                  </a:lnTo>
                  <a:lnTo>
                    <a:pt x="90" y="316"/>
                  </a:lnTo>
                  <a:lnTo>
                    <a:pt x="90" y="105"/>
                  </a:lnTo>
                  <a:lnTo>
                    <a:pt x="90" y="102"/>
                  </a:lnTo>
                  <a:lnTo>
                    <a:pt x="92" y="100"/>
                  </a:lnTo>
                  <a:lnTo>
                    <a:pt x="93" y="96"/>
                  </a:lnTo>
                  <a:lnTo>
                    <a:pt x="95" y="94"/>
                  </a:lnTo>
                  <a:lnTo>
                    <a:pt x="97" y="92"/>
                  </a:lnTo>
                  <a:lnTo>
                    <a:pt x="99" y="91"/>
                  </a:lnTo>
                  <a:lnTo>
                    <a:pt x="102" y="90"/>
                  </a:lnTo>
                  <a:lnTo>
                    <a:pt x="105" y="90"/>
                  </a:lnTo>
                  <a:lnTo>
                    <a:pt x="798" y="90"/>
                  </a:lnTo>
                  <a:lnTo>
                    <a:pt x="800" y="90"/>
                  </a:lnTo>
                  <a:lnTo>
                    <a:pt x="804" y="91"/>
                  </a:lnTo>
                  <a:lnTo>
                    <a:pt x="806" y="92"/>
                  </a:lnTo>
                  <a:lnTo>
                    <a:pt x="808" y="94"/>
                  </a:lnTo>
                  <a:lnTo>
                    <a:pt x="810" y="96"/>
                  </a:lnTo>
                  <a:lnTo>
                    <a:pt x="811" y="100"/>
                  </a:lnTo>
                  <a:lnTo>
                    <a:pt x="812" y="102"/>
                  </a:lnTo>
                  <a:lnTo>
                    <a:pt x="813" y="105"/>
                  </a:lnTo>
                  <a:lnTo>
                    <a:pt x="813" y="496"/>
                  </a:lnTo>
                  <a:close/>
                  <a:moveTo>
                    <a:pt x="888" y="0"/>
                  </a:moveTo>
                  <a:lnTo>
                    <a:pt x="15" y="0"/>
                  </a:lnTo>
                  <a:lnTo>
                    <a:pt x="12" y="0"/>
                  </a:lnTo>
                  <a:lnTo>
                    <a:pt x="9" y="1"/>
                  </a:lnTo>
                  <a:lnTo>
                    <a:pt x="7" y="2"/>
                  </a:lnTo>
                  <a:lnTo>
                    <a:pt x="5" y="4"/>
                  </a:lnTo>
                  <a:lnTo>
                    <a:pt x="2" y="6"/>
                  </a:lnTo>
                  <a:lnTo>
                    <a:pt x="1" y="8"/>
                  </a:lnTo>
                  <a:lnTo>
                    <a:pt x="0" y="12"/>
                  </a:lnTo>
                  <a:lnTo>
                    <a:pt x="0" y="15"/>
                  </a:lnTo>
                  <a:lnTo>
                    <a:pt x="0" y="587"/>
                  </a:lnTo>
                  <a:lnTo>
                    <a:pt x="0" y="590"/>
                  </a:lnTo>
                  <a:lnTo>
                    <a:pt x="1" y="593"/>
                  </a:lnTo>
                  <a:lnTo>
                    <a:pt x="2" y="595"/>
                  </a:lnTo>
                  <a:lnTo>
                    <a:pt x="5" y="597"/>
                  </a:lnTo>
                  <a:lnTo>
                    <a:pt x="7" y="599"/>
                  </a:lnTo>
                  <a:lnTo>
                    <a:pt x="9" y="601"/>
                  </a:lnTo>
                  <a:lnTo>
                    <a:pt x="12" y="602"/>
                  </a:lnTo>
                  <a:lnTo>
                    <a:pt x="15" y="602"/>
                  </a:lnTo>
                  <a:lnTo>
                    <a:pt x="437" y="602"/>
                  </a:lnTo>
                  <a:lnTo>
                    <a:pt x="437" y="701"/>
                  </a:lnTo>
                  <a:lnTo>
                    <a:pt x="260" y="877"/>
                  </a:lnTo>
                  <a:lnTo>
                    <a:pt x="259" y="879"/>
                  </a:lnTo>
                  <a:lnTo>
                    <a:pt x="257" y="883"/>
                  </a:lnTo>
                  <a:lnTo>
                    <a:pt x="256" y="885"/>
                  </a:lnTo>
                  <a:lnTo>
                    <a:pt x="256" y="888"/>
                  </a:lnTo>
                  <a:lnTo>
                    <a:pt x="256" y="891"/>
                  </a:lnTo>
                  <a:lnTo>
                    <a:pt x="257" y="893"/>
                  </a:lnTo>
                  <a:lnTo>
                    <a:pt x="259" y="897"/>
                  </a:lnTo>
                  <a:lnTo>
                    <a:pt x="260" y="899"/>
                  </a:lnTo>
                  <a:lnTo>
                    <a:pt x="263" y="901"/>
                  </a:lnTo>
                  <a:lnTo>
                    <a:pt x="265" y="902"/>
                  </a:lnTo>
                  <a:lnTo>
                    <a:pt x="268" y="903"/>
                  </a:lnTo>
                  <a:lnTo>
                    <a:pt x="271" y="903"/>
                  </a:lnTo>
                  <a:lnTo>
                    <a:pt x="274" y="903"/>
                  </a:lnTo>
                  <a:lnTo>
                    <a:pt x="277" y="902"/>
                  </a:lnTo>
                  <a:lnTo>
                    <a:pt x="279" y="901"/>
                  </a:lnTo>
                  <a:lnTo>
                    <a:pt x="281" y="899"/>
                  </a:lnTo>
                  <a:lnTo>
                    <a:pt x="452" y="728"/>
                  </a:lnTo>
                  <a:lnTo>
                    <a:pt x="621" y="899"/>
                  </a:lnTo>
                  <a:lnTo>
                    <a:pt x="623" y="901"/>
                  </a:lnTo>
                  <a:lnTo>
                    <a:pt x="627" y="902"/>
                  </a:lnTo>
                  <a:lnTo>
                    <a:pt x="629" y="903"/>
                  </a:lnTo>
                  <a:lnTo>
                    <a:pt x="632" y="903"/>
                  </a:lnTo>
                  <a:lnTo>
                    <a:pt x="635" y="903"/>
                  </a:lnTo>
                  <a:lnTo>
                    <a:pt x="637" y="902"/>
                  </a:lnTo>
                  <a:lnTo>
                    <a:pt x="641" y="901"/>
                  </a:lnTo>
                  <a:lnTo>
                    <a:pt x="643" y="899"/>
                  </a:lnTo>
                  <a:lnTo>
                    <a:pt x="645" y="897"/>
                  </a:lnTo>
                  <a:lnTo>
                    <a:pt x="646" y="893"/>
                  </a:lnTo>
                  <a:lnTo>
                    <a:pt x="647" y="891"/>
                  </a:lnTo>
                  <a:lnTo>
                    <a:pt x="647" y="888"/>
                  </a:lnTo>
                  <a:lnTo>
                    <a:pt x="647" y="885"/>
                  </a:lnTo>
                  <a:lnTo>
                    <a:pt x="646" y="883"/>
                  </a:lnTo>
                  <a:lnTo>
                    <a:pt x="645" y="879"/>
                  </a:lnTo>
                  <a:lnTo>
                    <a:pt x="643" y="877"/>
                  </a:lnTo>
                  <a:lnTo>
                    <a:pt x="467" y="701"/>
                  </a:lnTo>
                  <a:lnTo>
                    <a:pt x="467" y="602"/>
                  </a:lnTo>
                  <a:lnTo>
                    <a:pt x="888" y="602"/>
                  </a:lnTo>
                  <a:lnTo>
                    <a:pt x="892" y="602"/>
                  </a:lnTo>
                  <a:lnTo>
                    <a:pt x="894" y="601"/>
                  </a:lnTo>
                  <a:lnTo>
                    <a:pt x="897" y="599"/>
                  </a:lnTo>
                  <a:lnTo>
                    <a:pt x="899" y="597"/>
                  </a:lnTo>
                  <a:lnTo>
                    <a:pt x="900" y="595"/>
                  </a:lnTo>
                  <a:lnTo>
                    <a:pt x="902" y="593"/>
                  </a:lnTo>
                  <a:lnTo>
                    <a:pt x="902" y="590"/>
                  </a:lnTo>
                  <a:lnTo>
                    <a:pt x="903" y="587"/>
                  </a:lnTo>
                  <a:lnTo>
                    <a:pt x="903" y="15"/>
                  </a:lnTo>
                  <a:lnTo>
                    <a:pt x="902" y="12"/>
                  </a:lnTo>
                  <a:lnTo>
                    <a:pt x="902" y="8"/>
                  </a:lnTo>
                  <a:lnTo>
                    <a:pt x="900" y="6"/>
                  </a:lnTo>
                  <a:lnTo>
                    <a:pt x="899" y="4"/>
                  </a:lnTo>
                  <a:lnTo>
                    <a:pt x="897" y="2"/>
                  </a:lnTo>
                  <a:lnTo>
                    <a:pt x="894" y="1"/>
                  </a:lnTo>
                  <a:lnTo>
                    <a:pt x="892" y="0"/>
                  </a:lnTo>
                  <a:lnTo>
                    <a:pt x="888" y="0"/>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sp>
          <p:nvSpPr>
            <p:cNvPr id="9" name="Freeform 566">
              <a:extLst>
                <a:ext uri="{FF2B5EF4-FFF2-40B4-BE49-F238E27FC236}">
                  <a16:creationId xmlns:a16="http://schemas.microsoft.com/office/drawing/2014/main" id="{B7B50F87-A3AA-4FB6-9692-24BF5512FC5B}"/>
                </a:ext>
              </a:extLst>
            </p:cNvPr>
            <p:cNvSpPr>
              <a:spLocks/>
            </p:cNvSpPr>
            <p:nvPr/>
          </p:nvSpPr>
          <p:spPr bwMode="auto">
            <a:xfrm>
              <a:off x="2054225" y="4843463"/>
              <a:ext cx="200025" cy="73025"/>
            </a:xfrm>
            <a:custGeom>
              <a:avLst/>
              <a:gdLst>
                <a:gd name="T0" fmla="*/ 151 w 632"/>
                <a:gd name="T1" fmla="*/ 151 h 226"/>
                <a:gd name="T2" fmla="*/ 157 w 632"/>
                <a:gd name="T3" fmla="*/ 149 h 226"/>
                <a:gd name="T4" fmla="*/ 161 w 632"/>
                <a:gd name="T5" fmla="*/ 146 h 226"/>
                <a:gd name="T6" fmla="*/ 288 w 632"/>
                <a:gd name="T7" fmla="*/ 217 h 226"/>
                <a:gd name="T8" fmla="*/ 292 w 632"/>
                <a:gd name="T9" fmla="*/ 223 h 226"/>
                <a:gd name="T10" fmla="*/ 299 w 632"/>
                <a:gd name="T11" fmla="*/ 226 h 226"/>
                <a:gd name="T12" fmla="*/ 302 w 632"/>
                <a:gd name="T13" fmla="*/ 226 h 226"/>
                <a:gd name="T14" fmla="*/ 307 w 632"/>
                <a:gd name="T15" fmla="*/ 225 h 226"/>
                <a:gd name="T16" fmla="*/ 313 w 632"/>
                <a:gd name="T17" fmla="*/ 222 h 226"/>
                <a:gd name="T18" fmla="*/ 471 w 632"/>
                <a:gd name="T19" fmla="*/ 191 h 226"/>
                <a:gd name="T20" fmla="*/ 477 w 632"/>
                <a:gd name="T21" fmla="*/ 195 h 226"/>
                <a:gd name="T22" fmla="*/ 483 w 632"/>
                <a:gd name="T23" fmla="*/ 196 h 226"/>
                <a:gd name="T24" fmla="*/ 488 w 632"/>
                <a:gd name="T25" fmla="*/ 194 h 226"/>
                <a:gd name="T26" fmla="*/ 494 w 632"/>
                <a:gd name="T27" fmla="*/ 191 h 226"/>
                <a:gd name="T28" fmla="*/ 631 w 632"/>
                <a:gd name="T29" fmla="*/ 23 h 226"/>
                <a:gd name="T30" fmla="*/ 632 w 632"/>
                <a:gd name="T31" fmla="*/ 16 h 226"/>
                <a:gd name="T32" fmla="*/ 632 w 632"/>
                <a:gd name="T33" fmla="*/ 11 h 226"/>
                <a:gd name="T34" fmla="*/ 629 w 632"/>
                <a:gd name="T35" fmla="*/ 5 h 226"/>
                <a:gd name="T36" fmla="*/ 625 w 632"/>
                <a:gd name="T37" fmla="*/ 2 h 226"/>
                <a:gd name="T38" fmla="*/ 619 w 632"/>
                <a:gd name="T39" fmla="*/ 0 h 226"/>
                <a:gd name="T40" fmla="*/ 613 w 632"/>
                <a:gd name="T41" fmla="*/ 1 h 226"/>
                <a:gd name="T42" fmla="*/ 607 w 632"/>
                <a:gd name="T43" fmla="*/ 3 h 226"/>
                <a:gd name="T44" fmla="*/ 481 w 632"/>
                <a:gd name="T45" fmla="*/ 159 h 226"/>
                <a:gd name="T46" fmla="*/ 415 w 632"/>
                <a:gd name="T47" fmla="*/ 93 h 226"/>
                <a:gd name="T48" fmla="*/ 409 w 632"/>
                <a:gd name="T49" fmla="*/ 91 h 226"/>
                <a:gd name="T50" fmla="*/ 404 w 632"/>
                <a:gd name="T51" fmla="*/ 91 h 226"/>
                <a:gd name="T52" fmla="*/ 398 w 632"/>
                <a:gd name="T53" fmla="*/ 93 h 226"/>
                <a:gd name="T54" fmla="*/ 307 w 632"/>
                <a:gd name="T55" fmla="*/ 185 h 226"/>
                <a:gd name="T56" fmla="*/ 247 w 632"/>
                <a:gd name="T57" fmla="*/ 39 h 226"/>
                <a:gd name="T58" fmla="*/ 242 w 632"/>
                <a:gd name="T59" fmla="*/ 34 h 226"/>
                <a:gd name="T60" fmla="*/ 234 w 632"/>
                <a:gd name="T61" fmla="*/ 33 h 226"/>
                <a:gd name="T62" fmla="*/ 227 w 632"/>
                <a:gd name="T63" fmla="*/ 35 h 226"/>
                <a:gd name="T64" fmla="*/ 144 w 632"/>
                <a:gd name="T65" fmla="*/ 121 h 226"/>
                <a:gd name="T66" fmla="*/ 12 w 632"/>
                <a:gd name="T67" fmla="*/ 121 h 226"/>
                <a:gd name="T68" fmla="*/ 7 w 632"/>
                <a:gd name="T69" fmla="*/ 123 h 226"/>
                <a:gd name="T70" fmla="*/ 3 w 632"/>
                <a:gd name="T71" fmla="*/ 128 h 226"/>
                <a:gd name="T72" fmla="*/ 0 w 632"/>
                <a:gd name="T73" fmla="*/ 133 h 226"/>
                <a:gd name="T74" fmla="*/ 0 w 632"/>
                <a:gd name="T75" fmla="*/ 138 h 226"/>
                <a:gd name="T76" fmla="*/ 3 w 632"/>
                <a:gd name="T77" fmla="*/ 144 h 226"/>
                <a:gd name="T78" fmla="*/ 7 w 632"/>
                <a:gd name="T79" fmla="*/ 148 h 226"/>
                <a:gd name="T80" fmla="*/ 12 w 632"/>
                <a:gd name="T81" fmla="*/ 150 h 226"/>
                <a:gd name="T82" fmla="*/ 15 w 632"/>
                <a:gd name="T83" fmla="*/ 15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32" h="226">
                  <a:moveTo>
                    <a:pt x="15" y="151"/>
                  </a:moveTo>
                  <a:lnTo>
                    <a:pt x="151" y="151"/>
                  </a:lnTo>
                  <a:lnTo>
                    <a:pt x="154" y="150"/>
                  </a:lnTo>
                  <a:lnTo>
                    <a:pt x="157" y="149"/>
                  </a:lnTo>
                  <a:lnTo>
                    <a:pt x="159" y="148"/>
                  </a:lnTo>
                  <a:lnTo>
                    <a:pt x="161" y="146"/>
                  </a:lnTo>
                  <a:lnTo>
                    <a:pt x="230" y="75"/>
                  </a:lnTo>
                  <a:lnTo>
                    <a:pt x="288" y="217"/>
                  </a:lnTo>
                  <a:lnTo>
                    <a:pt x="289" y="220"/>
                  </a:lnTo>
                  <a:lnTo>
                    <a:pt x="292" y="223"/>
                  </a:lnTo>
                  <a:lnTo>
                    <a:pt x="294" y="224"/>
                  </a:lnTo>
                  <a:lnTo>
                    <a:pt x="299" y="226"/>
                  </a:lnTo>
                  <a:lnTo>
                    <a:pt x="300" y="226"/>
                  </a:lnTo>
                  <a:lnTo>
                    <a:pt x="302" y="226"/>
                  </a:lnTo>
                  <a:lnTo>
                    <a:pt x="304" y="226"/>
                  </a:lnTo>
                  <a:lnTo>
                    <a:pt x="307" y="225"/>
                  </a:lnTo>
                  <a:lnTo>
                    <a:pt x="309" y="223"/>
                  </a:lnTo>
                  <a:lnTo>
                    <a:pt x="313" y="222"/>
                  </a:lnTo>
                  <a:lnTo>
                    <a:pt x="407" y="127"/>
                  </a:lnTo>
                  <a:lnTo>
                    <a:pt x="471" y="191"/>
                  </a:lnTo>
                  <a:lnTo>
                    <a:pt x="473" y="193"/>
                  </a:lnTo>
                  <a:lnTo>
                    <a:pt x="477" y="195"/>
                  </a:lnTo>
                  <a:lnTo>
                    <a:pt x="480" y="196"/>
                  </a:lnTo>
                  <a:lnTo>
                    <a:pt x="483" y="196"/>
                  </a:lnTo>
                  <a:lnTo>
                    <a:pt x="486" y="195"/>
                  </a:lnTo>
                  <a:lnTo>
                    <a:pt x="488" y="194"/>
                  </a:lnTo>
                  <a:lnTo>
                    <a:pt x="492" y="193"/>
                  </a:lnTo>
                  <a:lnTo>
                    <a:pt x="494" y="191"/>
                  </a:lnTo>
                  <a:lnTo>
                    <a:pt x="629" y="25"/>
                  </a:lnTo>
                  <a:lnTo>
                    <a:pt x="631" y="23"/>
                  </a:lnTo>
                  <a:lnTo>
                    <a:pt x="632" y="19"/>
                  </a:lnTo>
                  <a:lnTo>
                    <a:pt x="632" y="16"/>
                  </a:lnTo>
                  <a:lnTo>
                    <a:pt x="632" y="14"/>
                  </a:lnTo>
                  <a:lnTo>
                    <a:pt x="632" y="11"/>
                  </a:lnTo>
                  <a:lnTo>
                    <a:pt x="631" y="9"/>
                  </a:lnTo>
                  <a:lnTo>
                    <a:pt x="629" y="5"/>
                  </a:lnTo>
                  <a:lnTo>
                    <a:pt x="627" y="3"/>
                  </a:lnTo>
                  <a:lnTo>
                    <a:pt x="625" y="2"/>
                  </a:lnTo>
                  <a:lnTo>
                    <a:pt x="621" y="1"/>
                  </a:lnTo>
                  <a:lnTo>
                    <a:pt x="619" y="0"/>
                  </a:lnTo>
                  <a:lnTo>
                    <a:pt x="616" y="0"/>
                  </a:lnTo>
                  <a:lnTo>
                    <a:pt x="613" y="1"/>
                  </a:lnTo>
                  <a:lnTo>
                    <a:pt x="611" y="2"/>
                  </a:lnTo>
                  <a:lnTo>
                    <a:pt x="607" y="3"/>
                  </a:lnTo>
                  <a:lnTo>
                    <a:pt x="605" y="5"/>
                  </a:lnTo>
                  <a:lnTo>
                    <a:pt x="481" y="159"/>
                  </a:lnTo>
                  <a:lnTo>
                    <a:pt x="418" y="95"/>
                  </a:lnTo>
                  <a:lnTo>
                    <a:pt x="415" y="93"/>
                  </a:lnTo>
                  <a:lnTo>
                    <a:pt x="412" y="91"/>
                  </a:lnTo>
                  <a:lnTo>
                    <a:pt x="409" y="91"/>
                  </a:lnTo>
                  <a:lnTo>
                    <a:pt x="407" y="90"/>
                  </a:lnTo>
                  <a:lnTo>
                    <a:pt x="404" y="91"/>
                  </a:lnTo>
                  <a:lnTo>
                    <a:pt x="400" y="91"/>
                  </a:lnTo>
                  <a:lnTo>
                    <a:pt x="398" y="93"/>
                  </a:lnTo>
                  <a:lnTo>
                    <a:pt x="396" y="95"/>
                  </a:lnTo>
                  <a:lnTo>
                    <a:pt x="307" y="185"/>
                  </a:lnTo>
                  <a:lnTo>
                    <a:pt x="249" y="42"/>
                  </a:lnTo>
                  <a:lnTo>
                    <a:pt x="247" y="39"/>
                  </a:lnTo>
                  <a:lnTo>
                    <a:pt x="244" y="36"/>
                  </a:lnTo>
                  <a:lnTo>
                    <a:pt x="242" y="34"/>
                  </a:lnTo>
                  <a:lnTo>
                    <a:pt x="237" y="33"/>
                  </a:lnTo>
                  <a:lnTo>
                    <a:pt x="234" y="33"/>
                  </a:lnTo>
                  <a:lnTo>
                    <a:pt x="230" y="33"/>
                  </a:lnTo>
                  <a:lnTo>
                    <a:pt x="227" y="35"/>
                  </a:lnTo>
                  <a:lnTo>
                    <a:pt x="224" y="38"/>
                  </a:lnTo>
                  <a:lnTo>
                    <a:pt x="144" y="121"/>
                  </a:lnTo>
                  <a:lnTo>
                    <a:pt x="15" y="121"/>
                  </a:lnTo>
                  <a:lnTo>
                    <a:pt x="12" y="121"/>
                  </a:lnTo>
                  <a:lnTo>
                    <a:pt x="9" y="122"/>
                  </a:lnTo>
                  <a:lnTo>
                    <a:pt x="7" y="123"/>
                  </a:lnTo>
                  <a:lnTo>
                    <a:pt x="5" y="126"/>
                  </a:lnTo>
                  <a:lnTo>
                    <a:pt x="3" y="128"/>
                  </a:lnTo>
                  <a:lnTo>
                    <a:pt x="2" y="130"/>
                  </a:lnTo>
                  <a:lnTo>
                    <a:pt x="0" y="133"/>
                  </a:lnTo>
                  <a:lnTo>
                    <a:pt x="0" y="136"/>
                  </a:lnTo>
                  <a:lnTo>
                    <a:pt x="0" y="138"/>
                  </a:lnTo>
                  <a:lnTo>
                    <a:pt x="2" y="142"/>
                  </a:lnTo>
                  <a:lnTo>
                    <a:pt x="3" y="144"/>
                  </a:lnTo>
                  <a:lnTo>
                    <a:pt x="5" y="146"/>
                  </a:lnTo>
                  <a:lnTo>
                    <a:pt x="7" y="148"/>
                  </a:lnTo>
                  <a:lnTo>
                    <a:pt x="9" y="150"/>
                  </a:lnTo>
                  <a:lnTo>
                    <a:pt x="12" y="150"/>
                  </a:lnTo>
                  <a:lnTo>
                    <a:pt x="15" y="151"/>
                  </a:lnTo>
                  <a:lnTo>
                    <a:pt x="15" y="151"/>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p>
          </p:txBody>
        </p:sp>
      </p:grpSp>
      <p:sp>
        <p:nvSpPr>
          <p:cNvPr id="12" name="Title 1">
            <a:extLst>
              <a:ext uri="{FF2B5EF4-FFF2-40B4-BE49-F238E27FC236}">
                <a16:creationId xmlns:a16="http://schemas.microsoft.com/office/drawing/2014/main" id="{C4300AEF-1595-4419-801B-6E36A33BB8CF}"/>
              </a:ext>
            </a:extLst>
          </p:cNvPr>
          <p:cNvSpPr txBox="1">
            <a:spLocks/>
          </p:cNvSpPr>
          <p:nvPr/>
        </p:nvSpPr>
        <p:spPr>
          <a:xfrm>
            <a:off x="1524000" y="5373511"/>
            <a:ext cx="9144000" cy="683264"/>
          </a:xfrm>
          <a:prstGeom prst="rect">
            <a:avLst/>
          </a:prstGeom>
        </p:spPr>
        <p:txBody>
          <a:bodyPr vert="horz" lIns="0" tIns="0" rIns="0" bIns="0" rtlCol="0" anchor="t">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fa-IR" sz="4800" dirty="0">
                <a:solidFill>
                  <a:schemeClr val="accent4"/>
                </a:solidFill>
                <a:effectLst>
                  <a:outerShdw blurRad="38100" dist="38100" dir="2700000" algn="tl">
                    <a:srgbClr val="000000">
                      <a:alpha val="43137"/>
                    </a:srgbClr>
                  </a:outerShdw>
                </a:effectLst>
                <a:latin typeface="IRANSans Black" panose="020B0506030804020204" pitchFamily="34" charset="-78"/>
                <a:cs typeface="IRANSans Black" panose="020B0506030804020204" pitchFamily="34" charset="-78"/>
              </a:rPr>
              <a:t>گروه یازدهم تجربی</a:t>
            </a:r>
            <a:endParaRPr lang="en-US" sz="4800" dirty="0">
              <a:solidFill>
                <a:schemeClr val="accent4"/>
              </a:solidFill>
              <a:effectLst>
                <a:outerShdw blurRad="38100" dist="38100" dir="2700000" algn="tl">
                  <a:srgbClr val="000000">
                    <a:alpha val="43137"/>
                  </a:srgbClr>
                </a:outerShdw>
              </a:effectLst>
              <a:latin typeface="IRANSans Black" panose="020B0506030804020204" pitchFamily="34" charset="-78"/>
              <a:cs typeface="IRANSans Black" panose="020B0506030804020204" pitchFamily="34" charset="-78"/>
            </a:endParaRPr>
          </a:p>
        </p:txBody>
      </p:sp>
    </p:spTree>
    <p:extLst>
      <p:ext uri="{BB962C8B-B14F-4D97-AF65-F5344CB8AC3E}">
        <p14:creationId xmlns:p14="http://schemas.microsoft.com/office/powerpoint/2010/main" val="2029044413"/>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12931"/>
            <a:ext cx="10515600" cy="5829233"/>
          </a:xfrm>
        </p:spPr>
        <p:txBody>
          <a:bodyPr>
            <a:normAutofit lnSpcReduction="10000"/>
          </a:bodyPr>
          <a:lstStyle/>
          <a:p>
            <a:pPr marL="0" indent="0" algn="just">
              <a:lnSpc>
                <a:spcPct val="100000"/>
              </a:lnSpc>
              <a:buNone/>
            </a:pPr>
            <a:r>
              <a:rPr lang="fa-IR" sz="3200" dirty="0">
                <a:ln w="6350">
                  <a:solidFill>
                    <a:sysClr val="windowText" lastClr="000000"/>
                  </a:solidFill>
                </a:ln>
                <a:solidFill>
                  <a:schemeClr val="bg1"/>
                </a:solidFill>
                <a:latin typeface="IRANSans Black" panose="020B0506030804020204" pitchFamily="34" charset="-78"/>
                <a:cs typeface="IRANSans Black" panose="020B0506030804020204" pitchFamily="34" charset="-78"/>
              </a:rPr>
              <a:t>منابع اصلی آب موجود در ایران، باران و برف هستند. 70 درصد از این را باران و 30 درصد از آن را برف تشکیل می دهد. مقدار آب حاصله از بارش حدوداً 417 میلیارد مترمکعب است. در ایران که میزان </a:t>
            </a:r>
            <a:r>
              <a:rPr lang="fa-IR" sz="3200" dirty="0">
                <a:ln w="6350">
                  <a:solidFill>
                    <a:sysClr val="windowText" lastClr="000000"/>
                  </a:solidFill>
                </a:ln>
                <a:solidFill>
                  <a:srgbClr val="FF0000"/>
                </a:solidFill>
                <a:latin typeface="IRANSans Black" panose="020B0506030804020204" pitchFamily="34" charset="-78"/>
                <a:cs typeface="IRANSans Black" panose="020B0506030804020204" pitchFamily="34" charset="-78"/>
              </a:rPr>
              <a:t>تبخیر آب </a:t>
            </a:r>
            <a:r>
              <a:rPr lang="fa-IR" sz="3200" dirty="0">
                <a:ln w="6350">
                  <a:solidFill>
                    <a:sysClr val="windowText" lastClr="000000"/>
                  </a:solidFill>
                </a:ln>
                <a:solidFill>
                  <a:schemeClr val="bg1"/>
                </a:solidFill>
                <a:latin typeface="IRANSans Black" panose="020B0506030804020204" pitchFamily="34" charset="-78"/>
                <a:cs typeface="IRANSans Black" panose="020B0506030804020204" pitchFamily="34" charset="-78"/>
              </a:rPr>
              <a:t>بسیار زیاد است، </a:t>
            </a:r>
            <a:r>
              <a:rPr lang="fa-IR" sz="3200" dirty="0">
                <a:ln w="6350">
                  <a:solidFill>
                    <a:sysClr val="windowText" lastClr="000000"/>
                  </a:solidFill>
                </a:ln>
                <a:solidFill>
                  <a:srgbClr val="FF0000"/>
                </a:solidFill>
                <a:latin typeface="IRANSans Black" panose="020B0506030804020204" pitchFamily="34" charset="-78"/>
                <a:cs typeface="IRANSans Black" panose="020B0506030804020204" pitchFamily="34" charset="-78"/>
              </a:rPr>
              <a:t>72 درصد </a:t>
            </a:r>
            <a:r>
              <a:rPr lang="fa-IR" sz="3200" dirty="0">
                <a:ln w="6350">
                  <a:solidFill>
                    <a:sysClr val="windowText" lastClr="000000"/>
                  </a:solidFill>
                </a:ln>
                <a:solidFill>
                  <a:schemeClr val="bg1"/>
                </a:solidFill>
                <a:latin typeface="IRANSans Black" panose="020B0506030804020204" pitchFamily="34" charset="-78"/>
                <a:cs typeface="IRANSans Black" panose="020B0506030804020204" pitchFamily="34" charset="-78"/>
              </a:rPr>
              <a:t>از این مقدار یعنی 299 میلیارد متر مکعب تبخیر می شود. در حالیکه 92 میلیارد مترمکعب از مجموع کل آب بر روی خاک جاری می شود، 25 میلیارد مترمکعب به زیر زمین نفوذ می کند. مقدار آب بدست آمده، 117 میلیارد متر مکعب است. بعلاوه 13 میلیارد متر مکعب آب از خارج از مرزهای ایران به این کشور جاری شده و به میزان آب ایران افزوده می شود. این آب ها، از رودخانه هیرمند افغانستان، رودخانه ارس که مرز ایران و آذربایجان را تشکیل می دهد و جویبار و نهرهای کوچک هستند. میزان </a:t>
            </a:r>
            <a:r>
              <a:rPr lang="fa-IR" sz="3200" dirty="0">
                <a:ln w="6350">
                  <a:solidFill>
                    <a:sysClr val="windowText" lastClr="000000"/>
                  </a:solidFill>
                </a:ln>
                <a:solidFill>
                  <a:srgbClr val="FF0000"/>
                </a:solidFill>
                <a:latin typeface="IRANSans Black" panose="020B0506030804020204" pitchFamily="34" charset="-78"/>
                <a:cs typeface="IRANSans Black" panose="020B0506030804020204" pitchFamily="34" charset="-78"/>
              </a:rPr>
              <a:t>آب شرب </a:t>
            </a:r>
            <a:r>
              <a:rPr lang="fa-IR" sz="3200" dirty="0">
                <a:ln w="6350">
                  <a:solidFill>
                    <a:sysClr val="windowText" lastClr="000000"/>
                  </a:solidFill>
                </a:ln>
                <a:solidFill>
                  <a:schemeClr val="bg1"/>
                </a:solidFill>
                <a:latin typeface="IRANSans Black" panose="020B0506030804020204" pitchFamily="34" charset="-78"/>
                <a:cs typeface="IRANSans Black" panose="020B0506030804020204" pitchFamily="34" charset="-78"/>
              </a:rPr>
              <a:t>ایران </a:t>
            </a:r>
            <a:r>
              <a:rPr lang="fa-IR" sz="3200" dirty="0">
                <a:ln w="6350">
                  <a:solidFill>
                    <a:sysClr val="windowText" lastClr="000000"/>
                  </a:solidFill>
                </a:ln>
                <a:solidFill>
                  <a:srgbClr val="FF0000"/>
                </a:solidFill>
                <a:latin typeface="IRANSans Black" panose="020B0506030804020204" pitchFamily="34" charset="-78"/>
                <a:cs typeface="IRANSans Black" panose="020B0506030804020204" pitchFamily="34" charset="-78"/>
              </a:rPr>
              <a:t>130 میلیارد متر مکعب </a:t>
            </a:r>
            <a:r>
              <a:rPr lang="fa-IR" sz="3200" dirty="0">
                <a:ln w="6350">
                  <a:solidFill>
                    <a:sysClr val="windowText" lastClr="000000"/>
                  </a:solidFill>
                </a:ln>
                <a:solidFill>
                  <a:schemeClr val="bg1"/>
                </a:solidFill>
                <a:latin typeface="IRANSans Black" panose="020B0506030804020204" pitchFamily="34" charset="-78"/>
                <a:cs typeface="IRANSans Black" panose="020B0506030804020204" pitchFamily="34" charset="-78"/>
              </a:rPr>
              <a:t>تخمین زده می شود. </a:t>
            </a:r>
          </a:p>
        </p:txBody>
      </p:sp>
      <p:sp>
        <p:nvSpPr>
          <p:cNvPr id="4" name="Title 1">
            <a:extLst>
              <a:ext uri="{FF2B5EF4-FFF2-40B4-BE49-F238E27FC236}">
                <a16:creationId xmlns:a16="http://schemas.microsoft.com/office/drawing/2014/main" id="{68BE8401-166C-4301-853B-52EE689FAF76}"/>
              </a:ext>
            </a:extLst>
          </p:cNvPr>
          <p:cNvSpPr>
            <a:spLocks noGrp="1"/>
          </p:cNvSpPr>
          <p:nvPr>
            <p:ph type="title"/>
          </p:nvPr>
        </p:nvSpPr>
        <p:spPr>
          <a:xfrm>
            <a:off x="838200" y="-81322"/>
            <a:ext cx="10515600" cy="1325563"/>
          </a:xfrm>
        </p:spPr>
        <p:txBody>
          <a:bodyPr>
            <a:normAutofit/>
          </a:bodyPr>
          <a:lstStyle/>
          <a:p>
            <a:pPr algn="r"/>
            <a:r>
              <a:rPr lang="fa-IR" sz="5400" dirty="0">
                <a:ln w="38100">
                  <a:solidFill>
                    <a:srgbClr val="FF0000"/>
                  </a:solidFill>
                </a:ln>
                <a:latin typeface="IRANSans Black" panose="020B0506030804020204" pitchFamily="34" charset="-78"/>
                <a:cs typeface="IRANSans Black" panose="020B0506030804020204" pitchFamily="34" charset="-78"/>
              </a:rPr>
              <a:t>منابع اصلی آب</a:t>
            </a:r>
          </a:p>
        </p:txBody>
      </p:sp>
    </p:spTree>
    <p:extLst>
      <p:ext uri="{BB962C8B-B14F-4D97-AF65-F5344CB8AC3E}">
        <p14:creationId xmlns:p14="http://schemas.microsoft.com/office/powerpoint/2010/main" val="409976535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21"/>
          <p:cNvGraphicFramePr>
            <a:graphicFrameLocks noGrp="1"/>
          </p:cNvGraphicFramePr>
          <p:nvPr>
            <p:ph idx="1"/>
            <p:extLst>
              <p:ext uri="{D42A27DB-BD31-4B8C-83A1-F6EECF244321}">
                <p14:modId xmlns:p14="http://schemas.microsoft.com/office/powerpoint/2010/main" val="239500557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764122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3000"/>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66F84-900E-484B-8083-FF8E42314C8B}"/>
              </a:ext>
            </a:extLst>
          </p:cNvPr>
          <p:cNvSpPr>
            <a:spLocks noGrp="1"/>
          </p:cNvSpPr>
          <p:nvPr>
            <p:ph type="title"/>
          </p:nvPr>
        </p:nvSpPr>
        <p:spPr/>
        <p:txBody>
          <a:bodyPr/>
          <a:lstStyle/>
          <a:p>
            <a:pPr algn="r"/>
            <a:r>
              <a:rPr lang="fa-IR" dirty="0">
                <a:ln w="38100">
                  <a:solidFill>
                    <a:srgbClr val="00B0F0"/>
                  </a:solidFill>
                </a:ln>
                <a:latin typeface="IRANSans Black" panose="020B0506030804020204" pitchFamily="34" charset="-78"/>
                <a:cs typeface="IRANSans Black" panose="020B0506030804020204" pitchFamily="34" charset="-78"/>
              </a:rPr>
              <a:t>مدیریت منابع آب</a:t>
            </a:r>
          </a:p>
        </p:txBody>
      </p:sp>
      <p:sp>
        <p:nvSpPr>
          <p:cNvPr id="3" name="Content Placeholder 2">
            <a:extLst>
              <a:ext uri="{FF2B5EF4-FFF2-40B4-BE49-F238E27FC236}">
                <a16:creationId xmlns:a16="http://schemas.microsoft.com/office/drawing/2014/main" id="{723AD760-7FB1-42F1-A134-DDE984FC3EBE}"/>
              </a:ext>
            </a:extLst>
          </p:cNvPr>
          <p:cNvSpPr>
            <a:spLocks noGrp="1"/>
          </p:cNvSpPr>
          <p:nvPr>
            <p:ph idx="1"/>
          </p:nvPr>
        </p:nvSpPr>
        <p:spPr>
          <a:xfrm>
            <a:off x="546847" y="1574612"/>
            <a:ext cx="11152094" cy="4288305"/>
          </a:xfrm>
        </p:spPr>
        <p:txBody>
          <a:bodyPr>
            <a:normAutofit/>
          </a:bodyPr>
          <a:lstStyle/>
          <a:p>
            <a:pPr marL="0" indent="0" algn="just">
              <a:lnSpc>
                <a:spcPct val="120000"/>
              </a:lnSpc>
              <a:buNone/>
            </a:pPr>
            <a:r>
              <a:rPr lang="fa-IR" sz="2000" dirty="0">
                <a:latin typeface="IRANSans Black" panose="020B0506030804020204" pitchFamily="34" charset="-78"/>
                <a:cs typeface="IRANSans Black" panose="020B0506030804020204" pitchFamily="34" charset="-78"/>
              </a:rPr>
              <a:t>- جلوگیری از تخریب منابع آب و حفظ  و احیاء و توسعه بهره برداری بهینه از آن ها</a:t>
            </a:r>
          </a:p>
          <a:p>
            <a:pPr marL="0" indent="0" algn="just">
              <a:lnSpc>
                <a:spcPct val="120000"/>
              </a:lnSpc>
              <a:buNone/>
            </a:pPr>
            <a:r>
              <a:rPr lang="fa-IR" sz="2000" dirty="0">
                <a:latin typeface="IRANSans Black" panose="020B0506030804020204" pitchFamily="34" charset="-78"/>
                <a:cs typeface="IRANSans Black" panose="020B0506030804020204" pitchFamily="34" charset="-78"/>
              </a:rPr>
              <a:t>  - بهره برداری بهینه از آب های مرزی کشور</a:t>
            </a:r>
          </a:p>
          <a:p>
            <a:pPr marL="0" indent="0" algn="just">
              <a:lnSpc>
                <a:spcPct val="120000"/>
              </a:lnSpc>
              <a:buNone/>
            </a:pPr>
            <a:r>
              <a:rPr lang="fa-IR" sz="2000" dirty="0">
                <a:latin typeface="IRANSans Black" panose="020B0506030804020204" pitchFamily="34" charset="-78"/>
                <a:cs typeface="IRANSans Black" panose="020B0506030804020204" pitchFamily="34" charset="-78"/>
              </a:rPr>
              <a:t>    - اعمال الگوی مصرف آب در بخش کشاورزی  و صنعت و شرب با شرایط اقلیمی</a:t>
            </a:r>
          </a:p>
          <a:p>
            <a:pPr marL="0" indent="0" algn="just">
              <a:lnSpc>
                <a:spcPct val="120000"/>
              </a:lnSpc>
              <a:buNone/>
            </a:pPr>
            <a:r>
              <a:rPr lang="fa-IR" sz="2000" dirty="0">
                <a:latin typeface="IRANSans Black" panose="020B0506030804020204" pitchFamily="34" charset="-78"/>
                <a:cs typeface="IRANSans Black" panose="020B0506030804020204" pitchFamily="34" charset="-78"/>
              </a:rPr>
              <a:t>  - تعیین حریم بهداشتی و زیست محیطی برای منابع تامین کننده آب شرب</a:t>
            </a:r>
          </a:p>
          <a:p>
            <a:pPr marL="0" indent="0" algn="just">
              <a:lnSpc>
                <a:spcPct val="120000"/>
              </a:lnSpc>
              <a:buNone/>
            </a:pPr>
            <a:r>
              <a:rPr lang="fa-IR" sz="2000" dirty="0">
                <a:latin typeface="IRANSans Black" panose="020B0506030804020204" pitchFamily="34" charset="-78"/>
                <a:cs typeface="IRANSans Black" panose="020B0506030804020204" pitchFamily="34" charset="-78"/>
              </a:rPr>
              <a:t>  - تدوین روش های مدیریت برای مقابله با </a:t>
            </a:r>
            <a:r>
              <a:rPr lang="fa-IR" sz="2000" dirty="0">
                <a:solidFill>
                  <a:srgbClr val="FF0000"/>
                </a:solidFill>
                <a:latin typeface="IRANSans Black" panose="020B0506030804020204" pitchFamily="34" charset="-78"/>
                <a:cs typeface="IRANSans Black" panose="020B0506030804020204" pitchFamily="34" charset="-78"/>
              </a:rPr>
              <a:t>خشکسالی و سیل </a:t>
            </a:r>
          </a:p>
          <a:p>
            <a:pPr marL="0" indent="0" algn="just">
              <a:lnSpc>
                <a:spcPct val="120000"/>
              </a:lnSpc>
              <a:buNone/>
            </a:pPr>
            <a:r>
              <a:rPr lang="fa-IR" sz="2000" dirty="0">
                <a:latin typeface="IRANSans Black" panose="020B0506030804020204" pitchFamily="34" charset="-78"/>
                <a:cs typeface="IRANSans Black" panose="020B0506030804020204" pitchFamily="34" charset="-78"/>
              </a:rPr>
              <a:t>    - تهیه برنامه جامع ملی به منظور </a:t>
            </a:r>
            <a:r>
              <a:rPr lang="fa-IR" sz="2000" dirty="0">
                <a:solidFill>
                  <a:srgbClr val="FF0000"/>
                </a:solidFill>
                <a:latin typeface="IRANSans Black" panose="020B0506030804020204" pitchFamily="34" charset="-78"/>
                <a:cs typeface="IRANSans Black" panose="020B0506030804020204" pitchFamily="34" charset="-78"/>
              </a:rPr>
              <a:t>جلوگیری از ورود آب های آلوده </a:t>
            </a:r>
            <a:r>
              <a:rPr lang="fa-IR" sz="2000" dirty="0">
                <a:latin typeface="IRANSans Black" panose="020B0506030804020204" pitchFamily="34" charset="-78"/>
                <a:cs typeface="IRANSans Black" panose="020B0506030804020204" pitchFamily="34" charset="-78"/>
              </a:rPr>
              <a:t>به چرخه طبیعی</a:t>
            </a:r>
          </a:p>
          <a:p>
            <a:pPr marL="0" indent="0" algn="just">
              <a:lnSpc>
                <a:spcPct val="120000"/>
              </a:lnSpc>
              <a:buNone/>
            </a:pPr>
            <a:r>
              <a:rPr lang="fa-IR" sz="2000" dirty="0">
                <a:latin typeface="IRANSans Black" panose="020B0506030804020204" pitchFamily="34" charset="-78"/>
                <a:cs typeface="IRANSans Black" panose="020B0506030804020204" pitchFamily="34" charset="-78"/>
              </a:rPr>
              <a:t>  - ارزیابی اثرات زیست محیطی طرح های مهم توسعه منابع آب به منظور کاهش اثرات منفی بر محیط زیست </a:t>
            </a:r>
          </a:p>
          <a:p>
            <a:pPr marL="0" indent="0">
              <a:lnSpc>
                <a:spcPct val="120000"/>
              </a:lnSpc>
              <a:buNone/>
            </a:pPr>
            <a:r>
              <a:rPr lang="fa-IR" sz="2000" dirty="0">
                <a:latin typeface="IRANSans Black" panose="020B0506030804020204" pitchFamily="34" charset="-78"/>
                <a:cs typeface="IRANSans Black" panose="020B0506030804020204" pitchFamily="34" charset="-78"/>
              </a:rPr>
              <a:t> </a:t>
            </a:r>
          </a:p>
          <a:p>
            <a:pPr marL="0" indent="0">
              <a:lnSpc>
                <a:spcPct val="120000"/>
              </a:lnSpc>
              <a:buNone/>
            </a:pPr>
            <a:endParaRPr lang="fa-IR" sz="2000" dirty="0">
              <a:latin typeface="IRANSans Black" panose="020B0506030804020204" pitchFamily="34" charset="-78"/>
              <a:cs typeface="IRANSans Black" panose="020B0506030804020204" pitchFamily="34" charset="-78"/>
            </a:endParaRPr>
          </a:p>
        </p:txBody>
      </p:sp>
    </p:spTree>
    <p:extLst>
      <p:ext uri="{BB962C8B-B14F-4D97-AF65-F5344CB8AC3E}">
        <p14:creationId xmlns:p14="http://schemas.microsoft.com/office/powerpoint/2010/main" val="222978183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accent3">
              <a:lumMod val="75000"/>
            </a:schemeClr>
          </a:fgClr>
          <a:bgClr>
            <a:schemeClr val="accent3">
              <a:lumMod val="50000"/>
            </a:schemeClr>
          </a:bgClr>
        </a:patt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A21665-C64F-4BDA-B2DE-442D70605718}"/>
              </a:ext>
              <a:ext uri="{C183D7F6-B498-43B3-948B-1728B52AA6E4}">
                <adec:decorative xmlns:adec="http://schemas.microsoft.com/office/drawing/2017/decorative" val="1"/>
              </a:ext>
            </a:extLst>
          </p:cNvPr>
          <p:cNvGrpSpPr/>
          <p:nvPr/>
        </p:nvGrpSpPr>
        <p:grpSpPr>
          <a:xfrm>
            <a:off x="4325258" y="1544068"/>
            <a:ext cx="3541486" cy="3769865"/>
            <a:chOff x="4325258" y="1229517"/>
            <a:chExt cx="3541486" cy="3769865"/>
          </a:xfrm>
        </p:grpSpPr>
        <p:sp>
          <p:nvSpPr>
            <p:cNvPr id="12" name="Diamond 11">
              <a:extLst>
                <a:ext uri="{FF2B5EF4-FFF2-40B4-BE49-F238E27FC236}">
                  <a16:creationId xmlns:a16="http://schemas.microsoft.com/office/drawing/2014/main" id="{7DC8B409-5FAC-4539-B25A-26BE925A48AF}"/>
                </a:ext>
              </a:extLst>
            </p:cNvPr>
            <p:cNvSpPr/>
            <p:nvPr/>
          </p:nvSpPr>
          <p:spPr>
            <a:xfrm>
              <a:off x="4792319" y="2392018"/>
              <a:ext cx="2607364" cy="260736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12">
              <a:extLst>
                <a:ext uri="{FF2B5EF4-FFF2-40B4-BE49-F238E27FC236}">
                  <a16:creationId xmlns:a16="http://schemas.microsoft.com/office/drawing/2014/main" id="{91498E2F-539C-46D3-AF7C-BB1DAE76B114}"/>
                </a:ext>
              </a:extLst>
            </p:cNvPr>
            <p:cNvSpPr/>
            <p:nvPr/>
          </p:nvSpPr>
          <p:spPr>
            <a:xfrm>
              <a:off x="4325258" y="1229517"/>
              <a:ext cx="3541486" cy="3541486"/>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FA061601-468D-486D-B8EE-42BD1BE3ADCC}"/>
              </a:ext>
            </a:extLst>
          </p:cNvPr>
          <p:cNvSpPr>
            <a:spLocks noGrp="1"/>
          </p:cNvSpPr>
          <p:nvPr>
            <p:ph type="ctrTitle"/>
          </p:nvPr>
        </p:nvSpPr>
        <p:spPr>
          <a:xfrm>
            <a:off x="1524000" y="2916553"/>
            <a:ext cx="9144000" cy="1024896"/>
          </a:xfrm>
        </p:spPr>
        <p:txBody>
          <a:bodyPr lIns="0" tIns="0" rIns="0" bIns="0" anchor="ctr">
            <a:spAutoFit/>
          </a:bodyPr>
          <a:lstStyle/>
          <a:p>
            <a:r>
              <a:rPr lang="fa-IR" sz="7200" b="1" dirty="0">
                <a:solidFill>
                  <a:schemeClr val="bg1"/>
                </a:solidFill>
                <a:latin typeface="IRANSans" panose="02040503050201020203" pitchFamily="18" charset="-78"/>
                <a:cs typeface="IRANSans" panose="02040503050201020203" pitchFamily="18" charset="-78"/>
              </a:rPr>
              <a:t>با تشکراز توجه شما</a:t>
            </a:r>
            <a:endParaRPr lang="en-US" sz="7200" dirty="0">
              <a:solidFill>
                <a:schemeClr val="accent4"/>
              </a:solidFill>
              <a:latin typeface="IRANSans" panose="02040503050201020203" pitchFamily="18" charset="-78"/>
              <a:cs typeface="IRANSans" panose="02040503050201020203" pitchFamily="18" charset="-78"/>
            </a:endParaRPr>
          </a:p>
        </p:txBody>
      </p:sp>
    </p:spTree>
    <p:extLst>
      <p:ext uri="{BB962C8B-B14F-4D97-AF65-F5344CB8AC3E}">
        <p14:creationId xmlns:p14="http://schemas.microsoft.com/office/powerpoint/2010/main" val="19230381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78455520_Project analysis, from 24Slides_SL_V1.potx" id="{55E7247F-78B2-40DB-9AFE-D4DD42FA8F09}" vid="{22E2FD65-A32D-4798-AF43-CE42F250BD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A00BBF-EEBB-4E18-B8CB-F926EAAC4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609EDA-869E-4BE5-AE5D-B898C584B6FF}">
  <ds:schemaRefs>
    <ds:schemaRef ds:uri="http://schemas.microsoft.com/office/2006/metadata/properties"/>
    <ds:schemaRef ds:uri="http://purl.org/dc/dcmitype/"/>
    <ds:schemaRef ds:uri="16c05727-aa75-4e4a-9b5f-8a80a1165891"/>
    <ds:schemaRef ds:uri="http://schemas.microsoft.com/office/2006/documentManagement/types"/>
    <ds:schemaRef ds:uri="71af3243-3dd4-4a8d-8c0d-dd76da1f02a5"/>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FD05317-60D6-4B3A-8545-888496D1A8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0</TotalTime>
  <Words>691</Words>
  <Application>Microsoft Office PowerPoint</Application>
  <PresentationFormat>Widescreen</PresentationFormat>
  <Paragraphs>53</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IRANSans Black</vt:lpstr>
      <vt:lpstr>Arial</vt:lpstr>
      <vt:lpstr>Calibri</vt:lpstr>
      <vt:lpstr>Segoe UI Light</vt:lpstr>
      <vt:lpstr>Century Gothic</vt:lpstr>
      <vt:lpstr>IRANSans</vt:lpstr>
      <vt:lpstr>Office Theme</vt:lpstr>
      <vt:lpstr>آلودگی منابع آب</vt:lpstr>
      <vt:lpstr>آلودگی چیست؟</vt:lpstr>
      <vt:lpstr>Project analysis slide 2</vt:lpstr>
      <vt:lpstr>Project analysis slide 3</vt:lpstr>
      <vt:lpstr>مدیریت منابع آب</vt:lpstr>
      <vt:lpstr>منابع اصلی آب</vt:lpstr>
      <vt:lpstr>PowerPoint Presentation</vt:lpstr>
      <vt:lpstr>مدیریت منابع آب</vt:lpstr>
      <vt:lpstr>با تشکراز توجه شما</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2019-12-02T16:14:57Z</dcterms:created>
  <dcterms:modified xsi:type="dcterms:W3CDTF">2019-12-03T11:51:13Z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