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7" d="100"/>
          <a:sy n="47" d="100"/>
        </p:scale>
        <p:origin x="2064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47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6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3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88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03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34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80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24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33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65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09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ktabkhooneh.org/mag/excel-applic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AB06D-47CC-61BD-E7F3-B4D576A46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734" y="1781125"/>
            <a:ext cx="8791575" cy="1119391"/>
          </a:xfrm>
        </p:spPr>
        <p:txBody>
          <a:bodyPr>
            <a:normAutofit fontScale="90000"/>
          </a:bodyPr>
          <a:lstStyle/>
          <a:p>
            <a:r>
              <a:rPr lang="fa-IR" dirty="0">
                <a:cs typeface="2  Aseman" panose="00000400000000000000" pitchFamily="2" charset="-78"/>
              </a:rPr>
              <a:t>به نام خدا      محمد عرفان داودی کلاس 8 ب   </a:t>
            </a:r>
            <a:endParaRPr lang="en-US" dirty="0">
              <a:cs typeface="2  Asema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53C64-B743-25AF-E8D2-F7345DC93C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sz="4800" dirty="0">
                <a:cs typeface="2  Karim" panose="00000400000000000000" pitchFamily="2" charset="-78"/>
              </a:rPr>
              <a:t>موضوع : کاربرد اکسل  </a:t>
            </a:r>
            <a:endParaRPr lang="en-US" sz="4800" dirty="0">
              <a:cs typeface="2  Kari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4489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5C3EC-30A9-0703-D4A8-10B9A3D1D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effectLst/>
              </a:rPr>
              <a:t>آیا می‌دانید نرم‌افزار صفحه گسترده چه نوع برنامه‌ای است؟ </a:t>
            </a:r>
            <a:endParaRPr lang="en-US" dirty="0">
              <a:cs typeface="2  Asema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D61A6-6385-BDE2-9C0B-3E7887BE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957" y="2249486"/>
            <a:ext cx="10098156" cy="4336843"/>
          </a:xfrm>
        </p:spPr>
        <p:txBody>
          <a:bodyPr>
            <a:normAutofit/>
          </a:bodyPr>
          <a:lstStyle/>
          <a:p>
            <a:pPr algn="just"/>
            <a:r>
              <a:rPr lang="fa-IR" sz="2800" dirty="0">
                <a:effectLst/>
              </a:rPr>
              <a:t>در واقع این برنامه همان اکسل است که همه روزه در حال استفاده و سر و کله زدن با آن هستید. معرفی اکسل و کاربردهای آن یکی از نیازهای روزمره انسان است که باید آن را برای به کار بردن در رشته‌های مختلف فرا بگیرد. در زبان انگلیسی به این نرم‌افزار </a:t>
            </a:r>
            <a:r>
              <a:rPr lang="en-US" sz="2800" dirty="0">
                <a:effectLst/>
              </a:rPr>
              <a:t>Spread sheet </a:t>
            </a:r>
            <a:r>
              <a:rPr lang="fa-IR" sz="2800" dirty="0">
                <a:effectLst/>
              </a:rPr>
              <a:t>نیز می‌گویند. </a:t>
            </a:r>
            <a:r>
              <a:rPr lang="fa-IR" sz="2800" b="1" dirty="0">
                <a:effectLst/>
              </a:rPr>
              <a:t>کاربرد اکسل</a:t>
            </a:r>
            <a:r>
              <a:rPr lang="fa-IR" sz="2800" dirty="0">
                <a:effectLst/>
              </a:rPr>
              <a:t> در رشته‌های مختلف،در اصل جمع‌آوری و مرتب سازی و پردازش اطلاعات می‌باشد. حال این اطلاعات می‌تواند به صورت متن، عدد، تاریخ، تصویر، فرمول و یا هر چیز دیگری باشد. </a:t>
            </a:r>
            <a:r>
              <a:rPr lang="fa-IR" sz="2800" b="1" dirty="0">
                <a:effectLst/>
                <a:hlinkClick r:id="rId2"/>
              </a:rPr>
              <a:t>کاربرد اکسل</a:t>
            </a:r>
            <a:r>
              <a:rPr lang="fa-IR" sz="2800" b="1" dirty="0">
                <a:effectLst/>
              </a:rPr>
              <a:t> </a:t>
            </a:r>
            <a:r>
              <a:rPr lang="fa-IR" sz="2800" dirty="0">
                <a:effectLst/>
              </a:rPr>
              <a:t>به این صورت است که اطلاعات مهم و کاربردی در این نرم‌افزار به صورت جدول ذخیره شده و حفظ شود</a:t>
            </a:r>
            <a:r>
              <a:rPr lang="fa-IR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36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44D2-E50A-8895-A561-FBD39FEA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برخی از کاربرد ها در نرم افزار اکسل عبارت اند از  :  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0B0F75-AD05-E33C-3DAB-197280753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704" y="1630016"/>
            <a:ext cx="8017565" cy="5227983"/>
          </a:xfrm>
        </p:spPr>
        <p:txBody>
          <a:bodyPr>
            <a:normAutofit lnSpcReduction="10000"/>
          </a:bodyPr>
          <a:lstStyle/>
          <a:p>
            <a:pPr algn="just" rtl="1">
              <a:buFont typeface="+mj-lt"/>
              <a:buAutoNum type="arabicPeriod"/>
            </a:pPr>
            <a:r>
              <a:rPr lang="fa-IR" sz="2800" dirty="0">
                <a:effectLst/>
              </a:rPr>
              <a:t>برگه یا </a:t>
            </a:r>
            <a:r>
              <a:rPr lang="en-US" sz="2800" dirty="0">
                <a:effectLst/>
              </a:rPr>
              <a:t>Sheet: </a:t>
            </a:r>
            <a:r>
              <a:rPr lang="fa-IR" sz="2800" dirty="0">
                <a:effectLst/>
              </a:rPr>
              <a:t>هر فایلی که در اکسل موجود است و در </a:t>
            </a:r>
            <a:r>
              <a:rPr lang="fa-IR" sz="2800" b="1" dirty="0">
                <a:effectLst/>
              </a:rPr>
              <a:t>کاربرد اکسل </a:t>
            </a:r>
            <a:r>
              <a:rPr lang="fa-IR" sz="2800" dirty="0">
                <a:effectLst/>
              </a:rPr>
              <a:t>نقش مهمی را دارد، شامل تعدادی برگه می‌باشد که در هر یک از این برگه‌ها می‌توانید اطلاعات مختلف و مهم را ذخیره کنید.</a:t>
            </a:r>
            <a:endParaRPr lang="fa-IR" sz="2800" dirty="0"/>
          </a:p>
          <a:p>
            <a:pPr algn="just" rtl="1">
              <a:buFont typeface="+mj-lt"/>
              <a:buAutoNum type="arabicPeriod"/>
            </a:pPr>
            <a:r>
              <a:rPr lang="fa-IR" sz="2800" dirty="0">
                <a:effectLst/>
              </a:rPr>
              <a:t>ردیف و ستون: هر جدول</a:t>
            </a:r>
            <a:r>
              <a:rPr lang="fa-IR" sz="2800" b="1" dirty="0">
                <a:effectLst/>
              </a:rPr>
              <a:t> </a:t>
            </a:r>
            <a:r>
              <a:rPr lang="fa-IR" sz="2800" dirty="0">
                <a:effectLst/>
              </a:rPr>
              <a:t>دارای تعداد دلخواه و مورد نیازی ردیف و ستون می‌باشد که هرچه اطلاعات تولید شده شما بیشتر باشد، این ردیف‌ها و ستون‎ها نیز افزایش پیدا می‌کند.</a:t>
            </a:r>
            <a:endParaRPr lang="fa-IR" sz="2800" dirty="0"/>
          </a:p>
          <a:p>
            <a:pPr algn="just" rtl="1">
              <a:buFont typeface="+mj-lt"/>
              <a:buAutoNum type="arabicPeriod"/>
            </a:pPr>
            <a:r>
              <a:rPr lang="fa-IR" sz="2800" dirty="0">
                <a:effectLst/>
              </a:rPr>
              <a:t>سلول یا </a:t>
            </a:r>
            <a:r>
              <a:rPr lang="en-US" sz="2800" dirty="0">
                <a:effectLst/>
              </a:rPr>
              <a:t>Cell:</a:t>
            </a:r>
            <a:r>
              <a:rPr lang="fa-IR" sz="2800" dirty="0">
                <a:effectLst/>
              </a:rPr>
              <a:t>به هر خانه‌ای که موجود باشد، یک سلول می‌گویند که با استفاده از قابلیت </a:t>
            </a:r>
            <a:r>
              <a:rPr lang="en-US" sz="2800" dirty="0">
                <a:effectLst/>
              </a:rPr>
              <a:t>Merge </a:t>
            </a:r>
            <a:r>
              <a:rPr lang="fa-IR" sz="2800" dirty="0">
                <a:effectLst/>
              </a:rPr>
              <a:t>می‌توان در صورت نیاز و دلخواه، چند سلول را به یکدیگر چسباند.</a:t>
            </a:r>
            <a:endParaRPr lang="fa-IR" sz="2800" dirty="0"/>
          </a:p>
        </p:txBody>
      </p:sp>
      <p:pic>
        <p:nvPicPr>
          <p:cNvPr id="11" name="Picture 10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ACD1672F-D108-D952-3ACA-008BC6493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9" y="1749287"/>
            <a:ext cx="4224095" cy="45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4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3594C-B842-D806-0149-F3C428C0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7030A0"/>
                </a:solidFill>
                <a:effectLst/>
              </a:rPr>
              <a:t>کاربرد اکسل (</a:t>
            </a:r>
            <a:r>
              <a:rPr lang="en-US" b="1" dirty="0">
                <a:solidFill>
                  <a:srgbClr val="7030A0"/>
                </a:solidFill>
                <a:effectLst/>
              </a:rPr>
              <a:t>excel) </a:t>
            </a:r>
            <a:r>
              <a:rPr lang="fa-IR" b="1" dirty="0">
                <a:solidFill>
                  <a:srgbClr val="7030A0"/>
                </a:solidFill>
                <a:effectLst/>
              </a:rPr>
              <a:t>در محیط کار :</a:t>
            </a:r>
            <a:br>
              <a:rPr lang="fa-IR" b="1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3084F-2AE4-9394-DB45-05C0EDD0C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مدیریت بودجه برای خانواده‌ها یا دارایی کسب و کارها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مدیریت فاکتورها و رسیدها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پیگیری پروژه‌ها، فروشنده‌ها و مشتری‌ها و سوابق سلامت اشخاص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مدیریت برنامه‌ها و تقویم‌ها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ایجاد چک لیست و لیست وظایف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محاسبات مالی، وام، بدهی و گرونامه‌ها</a:t>
            </a:r>
            <a:endParaRPr lang="fa-IR" dirty="0">
              <a:solidFill>
                <a:srgbClr val="0070C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fa-IR" dirty="0">
                <a:solidFill>
                  <a:srgbClr val="0070C0"/>
                </a:solidFill>
                <a:effectLst/>
              </a:rPr>
              <a:t>مدیریت اموال</a:t>
            </a:r>
            <a:endParaRPr lang="fa-IR" dirty="0">
              <a:solidFill>
                <a:srgbClr val="0070C0"/>
              </a:solidFill>
            </a:endParaRPr>
          </a:p>
          <a:p>
            <a:pPr algn="just" rt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3770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5FA6-E668-8F99-C4ED-D4E6BF29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sz="4400" b="1" dirty="0">
                <a:solidFill>
                  <a:srgbClr val="0070C0"/>
                </a:solidFill>
                <a:effectLst/>
              </a:rPr>
              <a:t>مزایای نرم افزار اکسل (</a:t>
            </a:r>
            <a:r>
              <a:rPr lang="en-US" sz="4400" b="1" dirty="0">
                <a:solidFill>
                  <a:srgbClr val="0070C0"/>
                </a:solidFill>
                <a:effectLst/>
              </a:rPr>
              <a:t>excel):</a:t>
            </a:r>
            <a:br>
              <a:rPr lang="en-US" sz="4400" b="1" dirty="0">
                <a:solidFill>
                  <a:srgbClr val="0070C0"/>
                </a:solidFill>
              </a:rPr>
            </a:b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2842A-DDC4-18D1-9260-302D33F0B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16765"/>
            <a:ext cx="9905999" cy="5075582"/>
          </a:xfrm>
        </p:spPr>
        <p:txBody>
          <a:bodyPr>
            <a:normAutofit/>
          </a:bodyPr>
          <a:lstStyle/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chemeClr val="bg1"/>
                </a:solidFill>
                <a:effectLst/>
              </a:rPr>
              <a:t>ا</a:t>
            </a:r>
            <a:r>
              <a:rPr lang="fa-IR" dirty="0">
                <a:solidFill>
                  <a:srgbClr val="002060"/>
                </a:solidFill>
                <a:effectLst/>
              </a:rPr>
              <a:t>مکان برقراری ارتباط با بقیه نرم‌افزارهای مجموعه آفیس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انعطاف‌پذیری بالا و قابلیت تطابق بالا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توان بالا در تجزیه و تحلیل داده‌ها و اطلاعات وارد شده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قابلیت استانداردسازی و فرموله کردن فرآیندها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قابلیت بی‌نظیر ساخت نمودارها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فرمت‌بندی متغیر یا </a:t>
            </a:r>
            <a:r>
              <a:rPr lang="en-US" dirty="0">
                <a:solidFill>
                  <a:srgbClr val="002060"/>
                </a:solidFill>
                <a:effectLst/>
              </a:rPr>
              <a:t>Conditional formatting</a:t>
            </a:r>
            <a:endParaRPr lang="en-US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استفاده آسان و در دسترس بودن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هوشمندی کافی در کمک به کاربر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قابلیت ماکرو نویسی و صرفه‌جویی در زمان</a:t>
            </a:r>
            <a:endParaRPr lang="fa-IR" dirty="0">
              <a:solidFill>
                <a:srgbClr val="002060"/>
              </a:solidFill>
            </a:endParaRPr>
          </a:p>
          <a:p>
            <a:pPr algn="just" rtl="1">
              <a:buFont typeface="+mj-lt"/>
              <a:buAutoNum type="arabicPeriod"/>
            </a:pPr>
            <a:r>
              <a:rPr lang="fa-IR" dirty="0">
                <a:solidFill>
                  <a:srgbClr val="002060"/>
                </a:solidFill>
                <a:effectLst/>
              </a:rPr>
              <a:t>قابلیت برنامه‌نویسی به کمک ویژوال بیسک</a:t>
            </a:r>
            <a:endParaRPr lang="fa-IR" dirty="0">
              <a:solidFill>
                <a:srgbClr val="002060"/>
              </a:solidFill>
            </a:endParaRPr>
          </a:p>
          <a:p>
            <a:pPr algn="just" rt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2747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1A1F-62ED-B095-E7E0-C9FAF4D3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097088"/>
          </a:xfrm>
        </p:spPr>
        <p:txBody>
          <a:bodyPr>
            <a:normAutofit/>
          </a:bodyPr>
          <a:lstStyle/>
          <a:p>
            <a:r>
              <a:rPr lang="fa-IR" sz="10000" dirty="0"/>
              <a:t>باتشکر از توجه شما     </a:t>
            </a:r>
            <a:endParaRPr lang="en-US" sz="1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D0A50-1446-AC41-8405-8D021C55C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97088"/>
            <a:ext cx="12039600" cy="4760911"/>
          </a:xfrm>
        </p:spPr>
        <p:txBody>
          <a:bodyPr>
            <a:noAutofit/>
          </a:bodyPr>
          <a:lstStyle/>
          <a:p>
            <a:r>
              <a:rPr lang="fa-IR" sz="30000" dirty="0"/>
              <a:t>پایان  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846674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1413</TotalTime>
  <Words>396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به نام خدا      محمد عرفان داودی کلاس 8 ب   </vt:lpstr>
      <vt:lpstr>آیا می‌دانید نرم‌افزار صفحه گسترده چه نوع برنامه‌ای است؟ </vt:lpstr>
      <vt:lpstr>برخی از کاربرد ها در نرم افزار اکسل عبارت اند از  :  </vt:lpstr>
      <vt:lpstr>کاربرد اکسل (excel) در محیط کار : </vt:lpstr>
      <vt:lpstr>مزایای نرم افزار اکسل (excel): </vt:lpstr>
      <vt:lpstr>باتشکر از توجه شما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     محمد عرفان داودی کلاس 8 ب</dc:title>
  <dc:creator>Lenovo</dc:creator>
  <cp:lastModifiedBy>Lenovo</cp:lastModifiedBy>
  <cp:revision>2</cp:revision>
  <dcterms:created xsi:type="dcterms:W3CDTF">2022-10-15T17:04:07Z</dcterms:created>
  <dcterms:modified xsi:type="dcterms:W3CDTF">2022-10-21T15:17:11Z</dcterms:modified>
</cp:coreProperties>
</file>