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2" autoAdjust="0"/>
    <p:restoredTop sz="94660"/>
  </p:normalViewPr>
  <p:slideViewPr>
    <p:cSldViewPr snapToGrid="0">
      <p:cViewPr varScale="1">
        <p:scale>
          <a:sx n="70" d="100"/>
          <a:sy n="70" d="100"/>
        </p:scale>
        <p:origin x="6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4/4/2019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a.wikipedia.org/wiki/%D8%AA%D9%85%D8%AF%D9%86_%D8%A7%D9%85%D9%84%D8%B4" TargetMode="External"/><Relationship Id="rId2" Type="http://schemas.openxmlformats.org/officeDocument/2006/relationships/hyperlink" Target="https://fa.wikipedia.org/wiki/%D9%85%D8%A7%D8%B1%D9%84%DB%8C%DA%A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fa.wikipedia.org/wiki/%D8%AF%D9%88%D8%B1%D9%87_%D8%B5%D9%81%D9%88%DB%8C" TargetMode="External"/><Relationship Id="rId2" Type="http://schemas.openxmlformats.org/officeDocument/2006/relationships/hyperlink" Target="https://fa.wikipedia.org/wiki/%D8%AF%D9%87%D8%B3%D8%AA%D8%A7%D9%86_%D8%AF%DB%8C%D9%86%D8%A7%DA%86%D8%A7%D9%84" TargetMode="External"/><Relationship Id="rId1" Type="http://schemas.openxmlformats.org/officeDocument/2006/relationships/slideLayout" Target="../slideLayouts/slideLayout2.xml"/><Relationship Id="rId5" Type="http://schemas.openxmlformats.org/officeDocument/2006/relationships/hyperlink" Target="https://fa.wikipedia.org/wiki/%D9%81%D9%87%D8%B1%D8%B3%D8%AA_%D8%A2%D8%AB%D8%A7%D8%B1_%D9%85%D9%84%DB%8C_%D8%A7%DB%8C%D8%B1%D8%A7%D9%86" TargetMode="External"/><Relationship Id="rId4" Type="http://schemas.openxmlformats.org/officeDocument/2006/relationships/hyperlink" Target="https://fa.wikipedia.org/wiki/%D8%B4%D9%87%D8%B1%D8%B3%D8%AA%D8%A7%D9%86_%D8%B1%D9%88%D8%AF%D8%B3%D8%B1"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hyperlink" Target="https://fa.wikipedia.org/wiki/%D8%B3%D8%A7%D8%B2%D9%85%D8%A7%D9%86_%D9%85%DB%8C%D8%B1%D8%A7%D8%AB_%D9%81%D8%B1%D9%87%D9%86%DA%AF%DB%8C%D8%8C_%D8%B5%D9%86%D8%A7%DB%8C%D8%B9_%D8%AF%D8%B3%D8%AA%DB%8C_%D9%88_%DA%AF%D8%B1%D8%AF%D8%B4%DA%AF%D8%B1%DB%8C" TargetMode="External"/><Relationship Id="rId3" Type="http://schemas.openxmlformats.org/officeDocument/2006/relationships/hyperlink" Target="https://fa.wikipedia.org/wiki/%D9%85%D9%88%D8%B2%D9%87_%D9%85%DB%8C%D8%B1%D8%A7%D8%AB_%D8%B1%D9%88%D8%B3%D8%AA%D8%A7%DB%8C%DB%8C_%DA%AF%DB%8C%D9%84%D8%A7%D9%86" TargetMode="External"/><Relationship Id="rId7" Type="http://schemas.openxmlformats.org/officeDocument/2006/relationships/hyperlink" Target="https://fa.wikipedia.org/wiki/%D9%81%D9%88%D9%85%D9%86" TargetMode="External"/><Relationship Id="rId2" Type="http://schemas.openxmlformats.org/officeDocument/2006/relationships/hyperlink" Target="https://fa.wikipedia.org/wiki/%D9%85%D9%88%D8%B2%D9%87_%D8%B1%D8%B4%D8%AA" TargetMode="External"/><Relationship Id="rId1" Type="http://schemas.openxmlformats.org/officeDocument/2006/relationships/slideLayout" Target="../slideLayouts/slideLayout2.xml"/><Relationship Id="rId6" Type="http://schemas.openxmlformats.org/officeDocument/2006/relationships/hyperlink" Target="https://fa.wikipedia.org/wiki/%D9%84%D8%A7%D9%87%DB%8C%D8%AC%D8%A7%D9%86" TargetMode="External"/><Relationship Id="rId5" Type="http://schemas.openxmlformats.org/officeDocument/2006/relationships/hyperlink" Target="https://fa.wikipedia.org/wiki/%D9%85%D9%88%D8%B2%D9%87_%D8%AA%D8%A7%D8%B1%DB%8C%D8%AE_%DA%86%D8%A7%DB%8C_%D8%A7%DB%8C%D8%B1%D8%A7%D9%86" TargetMode="External"/><Relationship Id="rId4" Type="http://schemas.openxmlformats.org/officeDocument/2006/relationships/hyperlink" Target="https://fa.wikipedia.org/wiki/%D8%B3%D8%B1%D8%A7%D9%88%D8%A7%D9%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anose="00000700000000000000" pitchFamily="2" charset="-78"/>
              </a:rPr>
              <a:t>تاریخ_ فرمایشی</a:t>
            </a:r>
            <a:endParaRPr lang="en-US" dirty="0">
              <a:cs typeface="B Titr" panose="00000700000000000000" pitchFamily="2" charset="-78"/>
            </a:endParaRPr>
          </a:p>
        </p:txBody>
      </p:sp>
      <p:sp>
        <p:nvSpPr>
          <p:cNvPr id="3" name="Subtitle 2"/>
          <p:cNvSpPr>
            <a:spLocks noGrp="1"/>
          </p:cNvSpPr>
          <p:nvPr>
            <p:ph type="subTitle" idx="1"/>
          </p:nvPr>
        </p:nvSpPr>
        <p:spPr/>
        <p:txBody>
          <a:bodyPr/>
          <a:lstStyle/>
          <a:p>
            <a:r>
              <a:rPr lang="fa-IR" dirty="0" smtClean="0"/>
              <a:t>رودسر</a:t>
            </a:r>
            <a:endParaRPr lang="en-US" dirty="0"/>
          </a:p>
        </p:txBody>
      </p:sp>
    </p:spTree>
    <p:extLst>
      <p:ext uri="{BB962C8B-B14F-4D97-AF65-F5344CB8AC3E}">
        <p14:creationId xmlns:p14="http://schemas.microsoft.com/office/powerpoint/2010/main" val="350957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anose="00000700000000000000" pitchFamily="2" charset="-78"/>
              </a:rPr>
              <a:t>پیشینه تاریخی</a:t>
            </a:r>
            <a:endParaRPr lang="en-US" dirty="0">
              <a:cs typeface="B Titr" panose="00000700000000000000" pitchFamily="2" charset="-78"/>
            </a:endParaRPr>
          </a:p>
        </p:txBody>
      </p:sp>
      <p:sp>
        <p:nvSpPr>
          <p:cNvPr id="3" name="Content Placeholder 2"/>
          <p:cNvSpPr>
            <a:spLocks noGrp="1"/>
          </p:cNvSpPr>
          <p:nvPr>
            <p:ph sz="quarter" idx="13"/>
          </p:nvPr>
        </p:nvSpPr>
        <p:spPr/>
        <p:txBody>
          <a:bodyPr/>
          <a:lstStyle/>
          <a:p>
            <a:pPr algn="r" rtl="1"/>
            <a:r>
              <a:rPr lang="fa-IR" dirty="0">
                <a:solidFill>
                  <a:srgbClr val="000000"/>
                </a:solidFill>
                <a:latin typeface="tahoma" panose="020B0604030504040204" pitchFamily="34" charset="0"/>
              </a:rPr>
              <a:t> رودسر در زمانهای قدیم به نامهای کوتم و هوسم نامیده می‌شود و دارای تاریخ بسیار دوری می‌‌باشد. یکی از روستاهای رودسر به نام تیمجان در زمان سلطنت شاه عباس اول دارای ضرابخانه بوده که سکه‌های ضرب شده در این محل موجود است مقدسی جغرافی دان معروف در سال 375 هجری قمری در کتاب (احسن التقاسیم فم معرفه الاقالیم) آورده هوسم را بازاری نیکو و مسجد جامعی نزدیک مقرحاکم است و یا حمداله مستوفی در سال 740 هجری قمری از هوسم به عنوان بندر و لنگرگاه کشتی‌هایی که از گرگان و طبرستان آذوقه حمل می‌‌کردند یا نموده مردم [رودسر] دارای عواطف و پایبند به اصول مذهبی می‌‌باشند.</a:t>
            </a:r>
            <a:endParaRPr lang="en-US" dirty="0"/>
          </a:p>
        </p:txBody>
      </p:sp>
    </p:spTree>
    <p:extLst>
      <p:ext uri="{BB962C8B-B14F-4D97-AF65-F5344CB8AC3E}">
        <p14:creationId xmlns:p14="http://schemas.microsoft.com/office/powerpoint/2010/main" val="429485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anose="00000700000000000000" pitchFamily="2" charset="-78"/>
              </a:rPr>
              <a:t>حکومت های شکل گرفته در منطقه</a:t>
            </a:r>
            <a:endParaRPr lang="en-US" dirty="0">
              <a:cs typeface="B Titr" panose="00000700000000000000" pitchFamily="2" charset="-78"/>
            </a:endParaRPr>
          </a:p>
        </p:txBody>
      </p:sp>
      <p:sp>
        <p:nvSpPr>
          <p:cNvPr id="3" name="Content Placeholder 2"/>
          <p:cNvSpPr>
            <a:spLocks noGrp="1"/>
          </p:cNvSpPr>
          <p:nvPr>
            <p:ph sz="quarter" idx="13"/>
          </p:nvPr>
        </p:nvSpPr>
        <p:spPr/>
        <p:txBody>
          <a:bodyPr/>
          <a:lstStyle/>
          <a:p>
            <a:pPr algn="r" rtl="1"/>
            <a:r>
              <a:rPr lang="fa-IR" dirty="0">
                <a:solidFill>
                  <a:srgbClr val="222222"/>
                </a:solidFill>
                <a:latin typeface="Tahoma" panose="020B0604030504040204" pitchFamily="34" charset="0"/>
              </a:rPr>
              <a:t>یافته‌های باستانشناسی در گیلان نشان دهنده وجود تمدن‌هایی سه هزار ساله چون </a:t>
            </a:r>
            <a:r>
              <a:rPr lang="fa-IR" dirty="0">
                <a:solidFill>
                  <a:srgbClr val="0B0080"/>
                </a:solidFill>
                <a:latin typeface="Tahoma" panose="020B0604030504040204" pitchFamily="34" charset="0"/>
                <a:hlinkClick r:id="rId2" tooltip="مارلیک"/>
              </a:rPr>
              <a:t>مارلیک</a:t>
            </a:r>
            <a:r>
              <a:rPr lang="fa-IR" dirty="0">
                <a:solidFill>
                  <a:srgbClr val="222222"/>
                </a:solidFill>
                <a:latin typeface="Tahoma" panose="020B0604030504040204" pitchFamily="34" charset="0"/>
              </a:rPr>
              <a:t> و </a:t>
            </a:r>
            <a:r>
              <a:rPr lang="fa-IR" dirty="0">
                <a:solidFill>
                  <a:srgbClr val="0B0080"/>
                </a:solidFill>
                <a:latin typeface="Tahoma" panose="020B0604030504040204" pitchFamily="34" charset="0"/>
                <a:hlinkClick r:id="rId3" tooltip="تمدن املش"/>
              </a:rPr>
              <a:t>املش</a:t>
            </a:r>
            <a:r>
              <a:rPr lang="fa-IR" dirty="0">
                <a:solidFill>
                  <a:srgbClr val="222222"/>
                </a:solidFill>
                <a:latin typeface="Tahoma" panose="020B0604030504040204" pitchFamily="34" charset="0"/>
              </a:rPr>
              <a:t> است که آثار باستانی خبر از خبرگی سازندگان و ثروتمندی مردمان این سرزمین می‌دهد. تا قرن هفتم پس از میلاد گیلان در حوزه نفوذ امپراطوری‌های پی در پی هخامنشی، سلوکی، پارتی و ساسانی که بر ایران حکم می‌راندند قرار داشت.</a:t>
            </a:r>
            <a:endParaRPr lang="en-US" dirty="0"/>
          </a:p>
        </p:txBody>
      </p:sp>
    </p:spTree>
    <p:extLst>
      <p:ext uri="{BB962C8B-B14F-4D97-AF65-F5344CB8AC3E}">
        <p14:creationId xmlns:p14="http://schemas.microsoft.com/office/powerpoint/2010/main" val="165130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0364451" cy="1023581"/>
          </a:xfrm>
        </p:spPr>
        <p:txBody>
          <a:bodyPr/>
          <a:lstStyle/>
          <a:p>
            <a:r>
              <a:rPr lang="fa-IR" dirty="0" smtClean="0">
                <a:cs typeface="B Titr" panose="00000700000000000000" pitchFamily="2" charset="-78"/>
              </a:rPr>
              <a:t>آثار تاریخی رودسر</a:t>
            </a:r>
            <a:endParaRPr lang="en-US" dirty="0">
              <a:cs typeface="B Titr" panose="00000700000000000000" pitchFamily="2" charset="-78"/>
            </a:endParaRPr>
          </a:p>
        </p:txBody>
      </p:sp>
      <p:sp>
        <p:nvSpPr>
          <p:cNvPr id="3" name="Content Placeholder 2"/>
          <p:cNvSpPr>
            <a:spLocks noGrp="1"/>
          </p:cNvSpPr>
          <p:nvPr>
            <p:ph sz="quarter" idx="13"/>
          </p:nvPr>
        </p:nvSpPr>
        <p:spPr>
          <a:xfrm>
            <a:off x="0" y="1023582"/>
            <a:ext cx="12192000" cy="5834418"/>
          </a:xfrm>
        </p:spPr>
        <p:txBody>
          <a:bodyPr/>
          <a:lstStyle/>
          <a:p>
            <a:pPr marL="0" indent="0" algn="r" rtl="1">
              <a:buNone/>
            </a:pPr>
            <a:r>
              <a:rPr lang="fa-IR" dirty="0"/>
              <a:t>محوطه سیاه </a:t>
            </a:r>
            <a:r>
              <a:rPr lang="fa-IR" dirty="0" smtClean="0"/>
              <a:t>خانکش </a:t>
            </a:r>
            <a:r>
              <a:rPr lang="fa-IR" dirty="0"/>
              <a:t>مربوط به سده‌های ۲ و ۳ ه.ق است و در شهرستان رودسر، بخش رحیم آباد، دهستان اشکور علیا، روستای سارم واقع </a:t>
            </a:r>
            <a:r>
              <a:rPr lang="fa-IR" dirty="0" smtClean="0"/>
              <a:t>شده</a:t>
            </a:r>
          </a:p>
          <a:p>
            <a:pPr marL="0" indent="0" algn="r" rtl="1">
              <a:buNone/>
            </a:pPr>
            <a:r>
              <a:rPr lang="fa-IR" dirty="0" smtClean="0"/>
              <a:t> </a:t>
            </a:r>
            <a:r>
              <a:rPr lang="fa-IR" dirty="0">
                <a:solidFill>
                  <a:srgbClr val="222222"/>
                </a:solidFill>
                <a:latin typeface="Tahoma" panose="020B0604030504040204" pitchFamily="34" charset="0"/>
              </a:rPr>
              <a:t>تمیجان، از روستاهای </a:t>
            </a:r>
            <a:r>
              <a:rPr lang="fa-IR" b="1" dirty="0">
                <a:solidFill>
                  <a:srgbClr val="222222"/>
                </a:solidFill>
                <a:latin typeface="Tahoma" panose="020B0604030504040204" pitchFamily="34" charset="0"/>
              </a:rPr>
              <a:t>تاریخی</a:t>
            </a:r>
            <a:r>
              <a:rPr lang="fa-IR" dirty="0">
                <a:solidFill>
                  <a:srgbClr val="222222"/>
                </a:solidFill>
                <a:latin typeface="Tahoma" panose="020B0604030504040204" pitchFamily="34" charset="0"/>
              </a:rPr>
              <a:t> بخش مرکزی شهرستان </a:t>
            </a:r>
            <a:r>
              <a:rPr lang="fa-IR" b="1" dirty="0">
                <a:solidFill>
                  <a:srgbClr val="222222"/>
                </a:solidFill>
                <a:latin typeface="Tahoma" panose="020B0604030504040204" pitchFamily="34" charset="0"/>
              </a:rPr>
              <a:t>رودسر</a:t>
            </a:r>
            <a:r>
              <a:rPr lang="fa-IR" dirty="0">
                <a:solidFill>
                  <a:srgbClr val="222222"/>
                </a:solidFill>
                <a:latin typeface="Tahoma" panose="020B0604030504040204" pitchFamily="34" charset="0"/>
              </a:rPr>
              <a:t> و دارای پل خشتی تمیجان می‌باشد</a:t>
            </a:r>
            <a:r>
              <a:rPr lang="fa-IR" dirty="0" smtClean="0">
                <a:solidFill>
                  <a:srgbClr val="222222"/>
                </a:solidFill>
                <a:latin typeface="Tahoma" panose="020B0604030504040204" pitchFamily="34" charset="0"/>
              </a:rPr>
              <a:t>.</a:t>
            </a:r>
          </a:p>
          <a:p>
            <a:pPr marL="0" indent="0" algn="r" rtl="1">
              <a:buNone/>
            </a:pPr>
            <a:r>
              <a:rPr lang="fa-IR" dirty="0">
                <a:solidFill>
                  <a:srgbClr val="222222"/>
                </a:solidFill>
                <a:latin typeface="Tahoma" panose="020B0604030504040204" pitchFamily="34" charset="0"/>
              </a:rPr>
              <a:t>روستای کومونی بخش سمام شهر </a:t>
            </a:r>
            <a:r>
              <a:rPr lang="fa-IR" b="1" dirty="0">
                <a:solidFill>
                  <a:srgbClr val="222222"/>
                </a:solidFill>
                <a:latin typeface="Tahoma" panose="020B0604030504040204" pitchFamily="34" charset="0"/>
              </a:rPr>
              <a:t>رودسر</a:t>
            </a:r>
            <a:r>
              <a:rPr lang="fa-IR" dirty="0">
                <a:solidFill>
                  <a:srgbClr val="222222"/>
                </a:solidFill>
                <a:latin typeface="Tahoma" panose="020B0604030504040204" pitchFamily="34" charset="0"/>
              </a:rPr>
              <a:t>. تاریخ ساختمان ۱۰۴۸ هجری، بر مرمری بر دیوار آن حک شده‌است. به نظر می‌رسد بر روی معبدی باستانی </a:t>
            </a:r>
            <a:r>
              <a:rPr lang="fa-IR" b="1" dirty="0">
                <a:solidFill>
                  <a:srgbClr val="222222"/>
                </a:solidFill>
                <a:latin typeface="Tahoma" panose="020B0604030504040204" pitchFamily="34" charset="0"/>
              </a:rPr>
              <a:t>بنا</a:t>
            </a:r>
            <a:r>
              <a:rPr lang="fa-IR" dirty="0">
                <a:solidFill>
                  <a:srgbClr val="222222"/>
                </a:solidFill>
                <a:latin typeface="Tahoma" panose="020B0604030504040204" pitchFamily="34" charset="0"/>
              </a:rPr>
              <a:t> شده باشد</a:t>
            </a:r>
            <a:r>
              <a:rPr lang="fa-IR" dirty="0" smtClean="0">
                <a:solidFill>
                  <a:srgbClr val="222222"/>
                </a:solidFill>
                <a:latin typeface="Tahoma" panose="020B0604030504040204" pitchFamily="34" charset="0"/>
              </a:rPr>
              <a:t>.</a:t>
            </a:r>
          </a:p>
          <a:p>
            <a:pPr marL="0" indent="0" algn="r">
              <a:buNone/>
            </a:pPr>
            <a:r>
              <a:rPr lang="fa-IR" dirty="0">
                <a:solidFill>
                  <a:srgbClr val="0B0080"/>
                </a:solidFill>
                <a:latin typeface="Tahoma" panose="020B0604030504040204" pitchFamily="34" charset="0"/>
                <a:hlinkClick r:id="rId2" tooltip="دهستان دیناچال"/>
              </a:rPr>
              <a:t>دهستان دیناچال</a:t>
            </a:r>
            <a:endParaRPr lang="fa-IR" dirty="0">
              <a:solidFill>
                <a:srgbClr val="222222"/>
              </a:solidFill>
              <a:latin typeface="Tahoma" panose="020B0604030504040204" pitchFamily="34" charset="0"/>
            </a:endParaRPr>
          </a:p>
          <a:p>
            <a:pPr marL="0" indent="0" algn="r">
              <a:buNone/>
            </a:pPr>
            <a:r>
              <a:rPr lang="fa-IR" dirty="0" smtClean="0">
                <a:solidFill>
                  <a:srgbClr val="222222"/>
                </a:solidFill>
                <a:latin typeface="Tahoma" panose="020B0604030504040204" pitchFamily="34" charset="0"/>
              </a:rPr>
              <a:t>مشخص شده </a:t>
            </a:r>
            <a:r>
              <a:rPr lang="fa-IR" dirty="0">
                <a:solidFill>
                  <a:srgbClr val="222222"/>
                </a:solidFill>
                <a:latin typeface="Tahoma" panose="020B0604030504040204" pitchFamily="34" charset="0"/>
              </a:rPr>
              <a:t>که قدمت این </a:t>
            </a:r>
            <a:r>
              <a:rPr lang="fa-IR" b="1" dirty="0">
                <a:solidFill>
                  <a:srgbClr val="222222"/>
                </a:solidFill>
                <a:latin typeface="Tahoma" panose="020B0604030504040204" pitchFamily="34" charset="0"/>
              </a:rPr>
              <a:t>بنا</a:t>
            </a:r>
            <a:r>
              <a:rPr lang="fa-IR" dirty="0">
                <a:solidFill>
                  <a:srgbClr val="222222"/>
                </a:solidFill>
                <a:latin typeface="Tahoma" panose="020B0604030504040204" pitchFamily="34" charset="0"/>
              </a:rPr>
              <a:t> به پیش از اسلام باز می‌گرددنیازمند منبع و در واقع به عنوان آتشکده مورد استفاده قرار می‌گرفته‌است</a:t>
            </a:r>
            <a:r>
              <a:rPr lang="fa-IR" dirty="0" smtClean="0">
                <a:solidFill>
                  <a:srgbClr val="222222"/>
                </a:solidFill>
                <a:latin typeface="Tahoma" panose="020B0604030504040204" pitchFamily="34" charset="0"/>
              </a:rPr>
              <a:t>.</a:t>
            </a:r>
          </a:p>
          <a:p>
            <a:pPr marL="0" indent="0" algn="r">
              <a:buNone/>
            </a:pPr>
            <a:r>
              <a:rPr lang="fa-IR" b="1" dirty="0">
                <a:solidFill>
                  <a:srgbClr val="222222"/>
                </a:solidFill>
                <a:latin typeface="Tahoma" panose="020B0604030504040204" pitchFamily="34" charset="0"/>
              </a:rPr>
              <a:t>بقعه پیر محله</a:t>
            </a:r>
            <a:r>
              <a:rPr lang="fa-IR" dirty="0">
                <a:solidFill>
                  <a:srgbClr val="222222"/>
                </a:solidFill>
                <a:latin typeface="Tahoma" panose="020B0604030504040204" pitchFamily="34" charset="0"/>
              </a:rPr>
              <a:t> مربوط به </a:t>
            </a:r>
            <a:r>
              <a:rPr lang="fa-IR" dirty="0">
                <a:solidFill>
                  <a:srgbClr val="0B0080"/>
                </a:solidFill>
                <a:latin typeface="Tahoma" panose="020B0604030504040204" pitchFamily="34" charset="0"/>
                <a:hlinkClick r:id="rId3" tooltip="دوره صفوی"/>
              </a:rPr>
              <a:t>دوره صفوی</a:t>
            </a:r>
            <a:r>
              <a:rPr lang="fa-IR" dirty="0">
                <a:solidFill>
                  <a:srgbClr val="222222"/>
                </a:solidFill>
                <a:latin typeface="Tahoma" panose="020B0604030504040204" pitchFamily="34" charset="0"/>
              </a:rPr>
              <a:t> است و در </a:t>
            </a:r>
            <a:r>
              <a:rPr lang="fa-IR" dirty="0">
                <a:solidFill>
                  <a:srgbClr val="0B0080"/>
                </a:solidFill>
                <a:latin typeface="Tahoma" panose="020B0604030504040204" pitchFamily="34" charset="0"/>
                <a:hlinkClick r:id="rId4" tooltip="شهرستان رودسر"/>
              </a:rPr>
              <a:t>شهرستان رودسر</a:t>
            </a:r>
            <a:r>
              <a:rPr lang="fa-IR" dirty="0">
                <a:solidFill>
                  <a:srgbClr val="222222"/>
                </a:solidFill>
                <a:latin typeface="Tahoma" panose="020B0604030504040204" pitchFamily="34" charset="0"/>
              </a:rPr>
              <a:t>، روستای پیرمحله واقع شده و این اثر در تاریخ ۵ دی ۱۳۵۶ با شمارهٔ ثبت ۱۵۴۲ به‌عنوان یکی از </a:t>
            </a:r>
            <a:r>
              <a:rPr lang="fa-IR" dirty="0">
                <a:solidFill>
                  <a:srgbClr val="0B0080"/>
                </a:solidFill>
                <a:latin typeface="Tahoma" panose="020B0604030504040204" pitchFamily="34" charset="0"/>
                <a:hlinkClick r:id="rId5" tooltip="فهرست آثار ملی ایران"/>
              </a:rPr>
              <a:t>آثار ملی ایران</a:t>
            </a:r>
            <a:r>
              <a:rPr lang="fa-IR" dirty="0">
                <a:solidFill>
                  <a:srgbClr val="222222"/>
                </a:solidFill>
                <a:latin typeface="Tahoma" panose="020B0604030504040204" pitchFamily="34" charset="0"/>
              </a:rPr>
              <a:t> به ثبت رسیده است.</a:t>
            </a:r>
          </a:p>
          <a:p>
            <a:pPr marL="0" indent="0" algn="r" rtl="1">
              <a:buNone/>
            </a:pPr>
            <a:endParaRPr lang="en-US" dirty="0"/>
          </a:p>
        </p:txBody>
      </p:sp>
    </p:spTree>
    <p:extLst>
      <p:ext uri="{BB962C8B-B14F-4D97-AF65-F5344CB8AC3E}">
        <p14:creationId xmlns:p14="http://schemas.microsoft.com/office/powerpoint/2010/main" val="240553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anose="00000700000000000000" pitchFamily="2" charset="-78"/>
              </a:rPr>
              <a:t>اشیاء تاریخی رودسر</a:t>
            </a:r>
            <a:endParaRPr lang="en-US" dirty="0">
              <a:cs typeface="B Titr" panose="00000700000000000000" pitchFamily="2" charset="-78"/>
            </a:endParaRP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748448" y="4236136"/>
            <a:ext cx="2619375" cy="174307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9" y="2493060"/>
            <a:ext cx="2619376" cy="180747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6624" y="2493060"/>
            <a:ext cx="2619375" cy="177762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4236136"/>
            <a:ext cx="2619375" cy="174307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0869" y="2510332"/>
            <a:ext cx="2815754" cy="1743075"/>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76623" y="4270679"/>
            <a:ext cx="2619375" cy="1708531"/>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15375" y="2493061"/>
            <a:ext cx="2652448" cy="1743074"/>
          </a:xfrm>
          <a:prstGeom prst="rect">
            <a:avLst/>
          </a:prstGeom>
        </p:spPr>
      </p:pic>
      <p:pic>
        <p:nvPicPr>
          <p:cNvPr id="1026" name="Picture 2" descr="Image result for ‫اشیاء تاریخی گیلان‬‎"/>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9122" y="4307572"/>
            <a:ext cx="2857500" cy="1671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45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anose="00000700000000000000" pitchFamily="2" charset="-78"/>
              </a:rPr>
              <a:t>موزه ها</a:t>
            </a:r>
            <a:endParaRPr lang="en-US" dirty="0">
              <a:cs typeface="B Titr" panose="00000700000000000000" pitchFamily="2" charset="-78"/>
            </a:endParaRPr>
          </a:p>
        </p:txBody>
      </p:sp>
      <p:sp>
        <p:nvSpPr>
          <p:cNvPr id="3" name="Content Placeholder 2"/>
          <p:cNvSpPr>
            <a:spLocks noGrp="1"/>
          </p:cNvSpPr>
          <p:nvPr>
            <p:ph sz="quarter" idx="13"/>
          </p:nvPr>
        </p:nvSpPr>
        <p:spPr/>
        <p:txBody>
          <a:bodyPr/>
          <a:lstStyle/>
          <a:p>
            <a:pPr algn="r"/>
            <a:r>
              <a:rPr lang="fa-IR" dirty="0">
                <a:solidFill>
                  <a:srgbClr val="222222"/>
                </a:solidFill>
                <a:latin typeface="Tahoma" panose="020B0604030504040204" pitchFamily="34" charset="0"/>
              </a:rPr>
              <a:t>درحال حاضر، در گیلان </a:t>
            </a:r>
            <a:r>
              <a:rPr lang="fa-IR" dirty="0">
                <a:solidFill>
                  <a:srgbClr val="0B0080"/>
                </a:solidFill>
                <a:latin typeface="Tahoma" panose="020B0604030504040204" pitchFamily="34" charset="0"/>
                <a:hlinkClick r:id="rId2" tooltip="موزه رشت"/>
              </a:rPr>
              <a:t>موزه رشت</a:t>
            </a:r>
            <a:r>
              <a:rPr lang="fa-IR" dirty="0">
                <a:solidFill>
                  <a:srgbClr val="222222"/>
                </a:solidFill>
                <a:latin typeface="Tahoma" panose="020B0604030504040204" pitchFamily="34" charset="0"/>
              </a:rPr>
              <a:t>، </a:t>
            </a:r>
            <a:r>
              <a:rPr lang="fa-IR" dirty="0">
                <a:solidFill>
                  <a:srgbClr val="0B0080"/>
                </a:solidFill>
                <a:latin typeface="Tahoma" panose="020B0604030504040204" pitchFamily="34" charset="0"/>
                <a:hlinkClick r:id="rId3" tooltip="موزه میراث روستایی گیلان"/>
              </a:rPr>
              <a:t>موزه میراث روستایی گیلان</a:t>
            </a:r>
            <a:r>
              <a:rPr lang="fa-IR" dirty="0">
                <a:solidFill>
                  <a:srgbClr val="222222"/>
                </a:solidFill>
                <a:latin typeface="Tahoma" panose="020B0604030504040204" pitchFamily="34" charset="0"/>
              </a:rPr>
              <a:t> در </a:t>
            </a:r>
            <a:r>
              <a:rPr lang="fa-IR" dirty="0">
                <a:solidFill>
                  <a:srgbClr val="0B0080"/>
                </a:solidFill>
                <a:latin typeface="Tahoma" panose="020B0604030504040204" pitchFamily="34" charset="0"/>
                <a:hlinkClick r:id="rId4" tooltip="سراوان"/>
              </a:rPr>
              <a:t>سراوان</a:t>
            </a:r>
            <a:r>
              <a:rPr lang="fa-IR" dirty="0">
                <a:solidFill>
                  <a:srgbClr val="222222"/>
                </a:solidFill>
                <a:latin typeface="Tahoma" panose="020B0604030504040204" pitchFamily="34" charset="0"/>
              </a:rPr>
              <a:t>، </a:t>
            </a:r>
            <a:r>
              <a:rPr lang="fa-IR" dirty="0">
                <a:solidFill>
                  <a:srgbClr val="0B0080"/>
                </a:solidFill>
                <a:latin typeface="Tahoma" panose="020B0604030504040204" pitchFamily="34" charset="0"/>
                <a:hlinkClick r:id="rId5" tooltip="موزه تاریخ چای ایران"/>
              </a:rPr>
              <a:t>موزه تاریخ چای ایران</a:t>
            </a:r>
            <a:r>
              <a:rPr lang="fa-IR" dirty="0">
                <a:solidFill>
                  <a:srgbClr val="222222"/>
                </a:solidFill>
                <a:latin typeface="Tahoma" panose="020B0604030504040204" pitchFamily="34" charset="0"/>
              </a:rPr>
              <a:t> در </a:t>
            </a:r>
            <a:r>
              <a:rPr lang="fa-IR" dirty="0">
                <a:solidFill>
                  <a:srgbClr val="0B0080"/>
                </a:solidFill>
                <a:latin typeface="Tahoma" panose="020B0604030504040204" pitchFamily="34" charset="0"/>
                <a:hlinkClick r:id="rId6" tooltip="لاهیجان"/>
              </a:rPr>
              <a:t>لاهیجان</a:t>
            </a:r>
            <a:r>
              <a:rPr lang="fa-IR" dirty="0">
                <a:solidFill>
                  <a:srgbClr val="222222"/>
                </a:solidFill>
                <a:latin typeface="Tahoma" panose="020B0604030504040204" pitchFamily="34" charset="0"/>
              </a:rPr>
              <a:t>، موزه رودبار و موزه مردم‌شناسی </a:t>
            </a:r>
            <a:r>
              <a:rPr lang="fa-IR" dirty="0">
                <a:solidFill>
                  <a:srgbClr val="0B0080"/>
                </a:solidFill>
                <a:latin typeface="Tahoma" panose="020B0604030504040204" pitchFamily="34" charset="0"/>
                <a:hlinkClick r:id="rId7" tooltip="فومن"/>
              </a:rPr>
              <a:t>فومن</a:t>
            </a:r>
            <a:r>
              <a:rPr lang="fa-IR" dirty="0">
                <a:solidFill>
                  <a:srgbClr val="222222"/>
                </a:solidFill>
                <a:latin typeface="Tahoma" panose="020B0604030504040204" pitchFamily="34" charset="0"/>
              </a:rPr>
              <a:t> زیر نظر </a:t>
            </a:r>
            <a:r>
              <a:rPr lang="fa-IR" dirty="0">
                <a:solidFill>
                  <a:srgbClr val="0B0080"/>
                </a:solidFill>
                <a:latin typeface="Tahoma" panose="020B0604030504040204" pitchFamily="34" charset="0"/>
                <a:hlinkClick r:id="rId8" tooltip="سازمان میراث فرهنگی، صنایع دستی و گردشگری"/>
              </a:rPr>
              <a:t>سازمان میراث فرهنگی، صنایع دستی و گردشگری</a:t>
            </a:r>
            <a:r>
              <a:rPr lang="fa-IR" dirty="0">
                <a:solidFill>
                  <a:srgbClr val="222222"/>
                </a:solidFill>
                <a:latin typeface="Tahoma" panose="020B0604030504040204" pitchFamily="34" charset="0"/>
              </a:rPr>
              <a:t> مشغول فعالیت هستند. بقیه موزه‌ها با مشارکت دیگر سازمان‌ها نظیر بنیاد شهید، وزارت کشاورزی، سازمان شیلات و … و همچنین بخش خصوصی اداره می‌گردند.</a:t>
            </a:r>
            <a:endParaRPr lang="en-US" dirty="0"/>
          </a:p>
        </p:txBody>
      </p:sp>
    </p:spTree>
    <p:extLst>
      <p:ext uri="{BB962C8B-B14F-4D97-AF65-F5344CB8AC3E}">
        <p14:creationId xmlns:p14="http://schemas.microsoft.com/office/powerpoint/2010/main" val="297062541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32</TotalTime>
  <Words>70</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 Titr</vt:lpstr>
      <vt:lpstr>Tahoma</vt:lpstr>
      <vt:lpstr>Tahoma</vt:lpstr>
      <vt:lpstr>Tw Cen MT</vt:lpstr>
      <vt:lpstr>Droplet</vt:lpstr>
      <vt:lpstr>تاریخ_ فرمایشی</vt:lpstr>
      <vt:lpstr>پیشینه تاریخی</vt:lpstr>
      <vt:lpstr>حکومت های شکل گرفته در منطقه</vt:lpstr>
      <vt:lpstr>آثار تاریخی رودسر</vt:lpstr>
      <vt:lpstr>اشیاء تاریخی رودسر</vt:lpstr>
      <vt:lpstr>موزه ها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تاریخ_ فرمایشی</dc:title>
  <dc:creator>Lenovo</dc:creator>
  <cp:lastModifiedBy>Lenovo</cp:lastModifiedBy>
  <cp:revision>5</cp:revision>
  <dcterms:created xsi:type="dcterms:W3CDTF">2019-03-25T06:35:14Z</dcterms:created>
  <dcterms:modified xsi:type="dcterms:W3CDTF">2019-04-04T12:17:54Z</dcterms:modified>
</cp:coreProperties>
</file>