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varScale="1">
        <p:scale>
          <a:sx n="70" d="100"/>
          <a:sy n="70" d="100"/>
        </p:scale>
        <p:origin x="6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a.wikipedia.org/wiki/%DA%A9%D9%88%D9%87%D8%B3%D8%AA%D8%A7%D9%86" TargetMode="External"/><Relationship Id="rId13" Type="http://schemas.openxmlformats.org/officeDocument/2006/relationships/hyperlink" Target="https://fa.wikipedia.org/wiki/%D8%AF%D8%B1%DB%8C%D8%A7" TargetMode="External"/><Relationship Id="rId3" Type="http://schemas.openxmlformats.org/officeDocument/2006/relationships/hyperlink" Target="https://fa.wikipedia.org/wiki/%D8%B1%D8%B4%D8%AA%D9%87_%DA%A9%D9%88%D9%87" TargetMode="External"/><Relationship Id="rId7" Type="http://schemas.openxmlformats.org/officeDocument/2006/relationships/hyperlink" Target="https://fa.wikipedia.org/wiki/%D9%84%D9%86%DA%AF%D8%B1%D9%88%D8%AF" TargetMode="External"/><Relationship Id="rId12" Type="http://schemas.openxmlformats.org/officeDocument/2006/relationships/hyperlink" Target="https://fa.wikipedia.org/wiki/%D8%B3%D8%B1%D8%AF" TargetMode="External"/><Relationship Id="rId2" Type="http://schemas.openxmlformats.org/officeDocument/2006/relationships/hyperlink" Target="https://fa.wikipedia.org/wiki/%D8%AF%D8%B1%DB%8C%D8%A7%DB%8C_%D8%AE%D8%B2%D8%B1" TargetMode="External"/><Relationship Id="rId16" Type="http://schemas.openxmlformats.org/officeDocument/2006/relationships/hyperlink" Target="https://fa.wikipedia.org/wiki/%D8%B1%D9%88%D8%AF" TargetMode="External"/><Relationship Id="rId1" Type="http://schemas.openxmlformats.org/officeDocument/2006/relationships/slideLayout" Target="../slideLayouts/slideLayout2.xml"/><Relationship Id="rId6" Type="http://schemas.openxmlformats.org/officeDocument/2006/relationships/hyperlink" Target="https://fa.wikipedia.org/wiki/%D8%A7%D9%85%D9%84%D8%B4" TargetMode="External"/><Relationship Id="rId11" Type="http://schemas.openxmlformats.org/officeDocument/2006/relationships/hyperlink" Target="https://fa.wikipedia.org/wiki/%D8%A2%D8%A8_%D9%88_%D9%87%D9%88%D8%A7" TargetMode="External"/><Relationship Id="rId5" Type="http://schemas.openxmlformats.org/officeDocument/2006/relationships/hyperlink" Target="https://fa.wikipedia.org/wiki/%D8%B1%D8%A7%D9%85%D8%B3%D8%B1" TargetMode="External"/><Relationship Id="rId15" Type="http://schemas.openxmlformats.org/officeDocument/2006/relationships/hyperlink" Target="https://fa.wikipedia.org/wiki/%D8%AC%D9%84%DA%AF%D9%87" TargetMode="External"/><Relationship Id="rId10" Type="http://schemas.openxmlformats.org/officeDocument/2006/relationships/hyperlink" Target="https://fa.wikipedia.org/wiki/%D8%B1%D9%88%D8%AF%D8%B3%D8%B1" TargetMode="External"/><Relationship Id="rId4" Type="http://schemas.openxmlformats.org/officeDocument/2006/relationships/hyperlink" Target="https://fa.wikipedia.org/wiki/%D8%A7%D9%84%D8%A8%D8%B1%D8%B2" TargetMode="External"/><Relationship Id="rId9" Type="http://schemas.openxmlformats.org/officeDocument/2006/relationships/hyperlink" Target="https://fa.wikipedia.org/wiki/%D8%B4%D9%87%D8%B1%D8%B3%D8%AA%D8%A7%D9%86" TargetMode="External"/><Relationship Id="rId14" Type="http://schemas.openxmlformats.org/officeDocument/2006/relationships/hyperlink" Target="https://fa.wikipedia.org/wiki/%D8%AE%D8%B2%D8%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36728"/>
            <a:ext cx="8825658" cy="1446663"/>
          </a:xfrm>
        </p:spPr>
        <p:txBody>
          <a:bodyPr/>
          <a:lstStyle/>
          <a:p>
            <a:pPr algn="ctr"/>
            <a:r>
              <a:rPr lang="fa-IR" dirty="0" smtClean="0"/>
              <a:t>رودسر_گیلان</a:t>
            </a:r>
            <a:endParaRPr lang="en-US" dirty="0"/>
          </a:p>
        </p:txBody>
      </p:sp>
      <p:sp>
        <p:nvSpPr>
          <p:cNvPr id="3" name="Subtitle 2"/>
          <p:cNvSpPr>
            <a:spLocks noGrp="1"/>
          </p:cNvSpPr>
          <p:nvPr>
            <p:ph type="subTitle" idx="1"/>
          </p:nvPr>
        </p:nvSpPr>
        <p:spPr>
          <a:xfrm>
            <a:off x="1154955" y="1883391"/>
            <a:ext cx="8825658" cy="3755409"/>
          </a:xfrm>
        </p:spPr>
        <p:txBody>
          <a:bodyPr>
            <a:normAutofit/>
          </a:bodyPr>
          <a:lstStyle/>
          <a:p>
            <a:pPr algn="ctr"/>
            <a:r>
              <a:rPr lang="fa-IR" sz="2800" dirty="0" smtClean="0"/>
              <a:t>جغرافیا</a:t>
            </a:r>
          </a:p>
        </p:txBody>
      </p:sp>
    </p:spTree>
    <p:extLst>
      <p:ext uri="{BB962C8B-B14F-4D97-AF65-F5344CB8AC3E}">
        <p14:creationId xmlns:p14="http://schemas.microsoft.com/office/powerpoint/2010/main" val="254024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موقعییت جغرافی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r"/>
            <a:r>
              <a:rPr lang="fa-IR" b="1" dirty="0">
                <a:cs typeface="+mn-cs"/>
              </a:rPr>
              <a:t>موقعیت جغرافیائی</a:t>
            </a:r>
          </a:p>
          <a:p>
            <a:pPr algn="r"/>
            <a:r>
              <a:rPr lang="fa-IR" b="1" dirty="0">
                <a:cs typeface="+mn-cs"/>
              </a:rPr>
              <a:t>رودسر</a:t>
            </a:r>
            <a:r>
              <a:rPr lang="fa-IR" dirty="0">
                <a:cs typeface="+mn-cs"/>
              </a:rPr>
              <a:t>، از شمال به </a:t>
            </a:r>
            <a:r>
              <a:rPr lang="fa-IR" dirty="0">
                <a:cs typeface="+mn-cs"/>
                <a:hlinkClick r:id="rId2" tooltip="دریای خزر"/>
              </a:rPr>
              <a:t>دریای خزر</a:t>
            </a:r>
            <a:r>
              <a:rPr lang="fa-IR" dirty="0">
                <a:cs typeface="+mn-cs"/>
              </a:rPr>
              <a:t>، از جنوب به </a:t>
            </a:r>
            <a:r>
              <a:rPr lang="fa-IR" dirty="0">
                <a:cs typeface="+mn-cs"/>
                <a:hlinkClick r:id="rId3" tooltip="رشته کوه"/>
              </a:rPr>
              <a:t>رشته کوه‌های</a:t>
            </a:r>
            <a:r>
              <a:rPr lang="fa-IR" dirty="0">
                <a:cs typeface="+mn-cs"/>
              </a:rPr>
              <a:t> </a:t>
            </a:r>
            <a:r>
              <a:rPr lang="fa-IR" dirty="0">
                <a:cs typeface="+mn-cs"/>
                <a:hlinkClick r:id="rId4" tooltip="البرز"/>
              </a:rPr>
              <a:t>البرز</a:t>
            </a:r>
            <a:r>
              <a:rPr lang="fa-IR" dirty="0">
                <a:cs typeface="+mn-cs"/>
              </a:rPr>
              <a:t>، از خاور به </a:t>
            </a:r>
            <a:r>
              <a:rPr lang="fa-IR" dirty="0">
                <a:cs typeface="+mn-cs"/>
                <a:hlinkClick r:id="rId5" tooltip="رامسر"/>
              </a:rPr>
              <a:t>رامسر</a:t>
            </a:r>
            <a:r>
              <a:rPr lang="fa-IR" dirty="0">
                <a:cs typeface="+mn-cs"/>
              </a:rPr>
              <a:t> و از باختر به </a:t>
            </a:r>
            <a:r>
              <a:rPr lang="fa-IR" dirty="0">
                <a:cs typeface="+mn-cs"/>
                <a:hlinkClick r:id="rId6" tooltip="املش"/>
              </a:rPr>
              <a:t>املش</a:t>
            </a:r>
            <a:r>
              <a:rPr lang="fa-IR" dirty="0">
                <a:cs typeface="+mn-cs"/>
              </a:rPr>
              <a:t> و </a:t>
            </a:r>
            <a:r>
              <a:rPr lang="fa-IR" dirty="0">
                <a:cs typeface="+mn-cs"/>
                <a:hlinkClick r:id="rId7" tooltip="لنگرود"/>
              </a:rPr>
              <a:t>لنگرود</a:t>
            </a:r>
            <a:r>
              <a:rPr lang="fa-IR" dirty="0">
                <a:cs typeface="+mn-cs"/>
              </a:rPr>
              <a:t> منتهی می‌شود. </a:t>
            </a:r>
          </a:p>
          <a:p>
            <a:pPr algn="r"/>
            <a:r>
              <a:rPr lang="fa-IR" dirty="0">
                <a:cs typeface="+mn-cs"/>
              </a:rPr>
              <a:t>قسمت </a:t>
            </a:r>
            <a:r>
              <a:rPr lang="fa-IR" dirty="0">
                <a:cs typeface="+mn-cs"/>
                <a:hlinkClick r:id="rId8" tooltip="کوهستان"/>
              </a:rPr>
              <a:t>کوهستانی</a:t>
            </a:r>
            <a:r>
              <a:rPr lang="fa-IR" dirty="0">
                <a:cs typeface="+mn-cs"/>
              </a:rPr>
              <a:t> </a:t>
            </a:r>
            <a:r>
              <a:rPr lang="fa-IR" dirty="0">
                <a:cs typeface="+mn-cs"/>
                <a:hlinkClick r:id="rId9" tooltip="شهرستان"/>
              </a:rPr>
              <a:t>شهرستان</a:t>
            </a:r>
            <a:r>
              <a:rPr lang="fa-IR" dirty="0">
                <a:cs typeface="+mn-cs"/>
              </a:rPr>
              <a:t> </a:t>
            </a:r>
            <a:r>
              <a:rPr lang="fa-IR" dirty="0">
                <a:cs typeface="+mn-cs"/>
                <a:hlinkClick r:id="rId10" tooltip="رودسر"/>
              </a:rPr>
              <a:t>رودسر</a:t>
            </a:r>
            <a:r>
              <a:rPr lang="fa-IR" dirty="0">
                <a:cs typeface="+mn-cs"/>
              </a:rPr>
              <a:t>، خوش </a:t>
            </a:r>
            <a:r>
              <a:rPr lang="fa-IR" dirty="0">
                <a:cs typeface="+mn-cs"/>
                <a:hlinkClick r:id="rId11" tooltip="آب و هوا"/>
              </a:rPr>
              <a:t>آب و هوا</a:t>
            </a:r>
            <a:r>
              <a:rPr lang="fa-IR" dirty="0">
                <a:cs typeface="+mn-cs"/>
              </a:rPr>
              <a:t> و </a:t>
            </a:r>
            <a:r>
              <a:rPr lang="fa-IR" dirty="0">
                <a:cs typeface="+mn-cs"/>
                <a:hlinkClick r:id="rId12" tooltip="سرد"/>
              </a:rPr>
              <a:t>سردسیر</a:t>
            </a:r>
            <a:r>
              <a:rPr lang="fa-IR" dirty="0">
                <a:cs typeface="+mn-cs"/>
              </a:rPr>
              <a:t> است. قسمت شمالی این شهرستان که در قسمت حاشیه جنوبی </a:t>
            </a:r>
            <a:r>
              <a:rPr lang="fa-IR" dirty="0">
                <a:cs typeface="+mn-cs"/>
                <a:hlinkClick r:id="rId13" tooltip="دریا"/>
              </a:rPr>
              <a:t>دریای</a:t>
            </a:r>
            <a:r>
              <a:rPr lang="fa-IR" dirty="0">
                <a:cs typeface="+mn-cs"/>
              </a:rPr>
              <a:t> </a:t>
            </a:r>
            <a:r>
              <a:rPr lang="fa-IR" dirty="0">
                <a:cs typeface="+mn-cs"/>
                <a:hlinkClick r:id="rId14" tooltip="خزر"/>
              </a:rPr>
              <a:t>خزر</a:t>
            </a:r>
            <a:r>
              <a:rPr lang="fa-IR" dirty="0">
                <a:cs typeface="+mn-cs"/>
              </a:rPr>
              <a:t> و منطقه </a:t>
            </a:r>
            <a:r>
              <a:rPr lang="fa-IR" dirty="0">
                <a:cs typeface="+mn-cs"/>
                <a:hlinkClick r:id="rId15" tooltip="جلگه"/>
              </a:rPr>
              <a:t>جلگه ای</a:t>
            </a:r>
            <a:r>
              <a:rPr lang="fa-IR" dirty="0">
                <a:cs typeface="+mn-cs"/>
              </a:rPr>
              <a:t> قرار گرفته‌است، ناحیه‌ای مرطوب است. </a:t>
            </a:r>
            <a:r>
              <a:rPr lang="fa-IR" dirty="0">
                <a:cs typeface="+mn-cs"/>
                <a:hlinkClick r:id="rId16" tooltip="رود"/>
              </a:rPr>
              <a:t>رود</a:t>
            </a:r>
            <a:r>
              <a:rPr lang="fa-IR" dirty="0">
                <a:cs typeface="+mn-cs"/>
              </a:rPr>
              <a:t> پلرود، با شاخه‌های کیارود و شیرارود، در این </a:t>
            </a:r>
            <a:r>
              <a:rPr lang="fa-IR" dirty="0">
                <a:cs typeface="+mn-cs"/>
                <a:hlinkClick r:id="rId9" tooltip="شهرستان"/>
              </a:rPr>
              <a:t>شهرستان</a:t>
            </a:r>
            <a:r>
              <a:rPr lang="fa-IR" dirty="0">
                <a:cs typeface="+mn-cs"/>
              </a:rPr>
              <a:t> جریان دارد. </a:t>
            </a:r>
          </a:p>
          <a:p>
            <a:pPr algn="r"/>
            <a:endParaRPr lang="en-US" dirty="0">
              <a:cs typeface="+mn-cs"/>
            </a:endParaRPr>
          </a:p>
        </p:txBody>
      </p:sp>
    </p:spTree>
    <p:extLst>
      <p:ext uri="{BB962C8B-B14F-4D97-AF65-F5344CB8AC3E}">
        <p14:creationId xmlns:p14="http://schemas.microsoft.com/office/powerpoint/2010/main" val="403167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پوشش گیاهی</a:t>
            </a:r>
            <a:endParaRPr lang="en-US" dirty="0"/>
          </a:p>
        </p:txBody>
      </p:sp>
      <p:sp>
        <p:nvSpPr>
          <p:cNvPr id="3" name="Content Placeholder 2"/>
          <p:cNvSpPr>
            <a:spLocks noGrp="1"/>
          </p:cNvSpPr>
          <p:nvPr>
            <p:ph idx="1"/>
          </p:nvPr>
        </p:nvSpPr>
        <p:spPr/>
        <p:txBody>
          <a:bodyPr>
            <a:normAutofit/>
          </a:bodyPr>
          <a:lstStyle/>
          <a:p>
            <a:pPr algn="r" rtl="1"/>
            <a:r>
              <a:rPr lang="fa-IR" sz="2400" dirty="0">
                <a:cs typeface="B Titr" panose="00000700000000000000" pitchFamily="2" charset="-78"/>
              </a:rPr>
              <a:t>گونه هایی که در جنگل های گیلان یافت می شوند، بسیار متنوع اند. برخی از مهم ترین آن ها عبارتند از مازو (بلند مازو)، آزاد (ازدار سیادار)، انجیلی (آسون دار)، توسکا (توسه)، سفید پلت (پلت)، لرک (کوچی – کهل)، شمشاد (کیش)، افرا، زبان گنجشک (تل کوچی)، کَلهو (اربه)، لیلکی، شب خُسب (هزار ولک)، نارون. درخت زربین (سروناز) تنها در ناحیه ی کوچکی از گیلان، در حاشیه ی دره ی سفیدرود در شهرستان رودبار در کوه های عمارلو و دیلمان و اطراف منجیل به صورت طبیعی روییده است. سرو معروف روستای هرزویل که سازمان حفاظت محیط زیست ایران آن را اثر طبیعی ملی انتخاب کرده، از همین نوع است و قدمتی بیش از هزار سال دارد.</a:t>
            </a:r>
            <a:endParaRPr lang="en-US" sz="2400" dirty="0">
              <a:cs typeface="B Titr" panose="00000700000000000000" pitchFamily="2" charset="-78"/>
            </a:endParaRPr>
          </a:p>
        </p:txBody>
      </p:sp>
    </p:spTree>
    <p:extLst>
      <p:ext uri="{BB962C8B-B14F-4D97-AF65-F5344CB8AC3E}">
        <p14:creationId xmlns:p14="http://schemas.microsoft.com/office/powerpoint/2010/main" val="140669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اقتصاد (بیشترین شغل)</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cs typeface="B Titr" panose="00000700000000000000" pitchFamily="2" charset="-78"/>
              </a:rPr>
              <a:t>در رودسر همانطور که خودتان میدانید  بدلیل سرسبز بودن و زمین های کشاورزی حاصلیز وبارندگی فراوان بیشترین شغل کشاورزی میباشد(باغداری،زراعت و...)</a:t>
            </a:r>
          </a:p>
          <a:p>
            <a:pPr marL="0" indent="0" algn="r">
              <a:buNone/>
            </a:pPr>
            <a:r>
              <a:rPr lang="fa-IR" dirty="0" smtClean="0">
                <a:cs typeface="B Titr" panose="00000700000000000000" pitchFamily="2" charset="-78"/>
              </a:rPr>
              <a:t>البته ماهیگیری وماهی فروشی هم شغل پرجمعیتی است</a:t>
            </a:r>
          </a:p>
          <a:p>
            <a:pPr marL="0" indent="0" algn="r">
              <a:buNone/>
            </a:pPr>
            <a:r>
              <a:rPr lang="fa-IR" dirty="0" smtClean="0">
                <a:cs typeface="B Titr" panose="00000700000000000000" pitchFamily="2" charset="-78"/>
              </a:rPr>
              <a:t>فروش صنایع دستی ومیوه و... در بازار های رودسر نیز رواج دارد</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879" y="4505324"/>
            <a:ext cx="3310852"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60" y="4505324"/>
            <a:ext cx="2819400" cy="16811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0" y="4505324"/>
            <a:ext cx="2628900" cy="1743075"/>
          </a:xfrm>
          <a:prstGeom prst="rect">
            <a:avLst/>
          </a:prstGeom>
        </p:spPr>
      </p:pic>
    </p:spTree>
    <p:extLst>
      <p:ext uri="{BB962C8B-B14F-4D97-AF65-F5344CB8AC3E}">
        <p14:creationId xmlns:p14="http://schemas.microsoft.com/office/powerpoint/2010/main" val="402727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صنایع رودسر</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cs typeface="B Titr" panose="00000700000000000000" pitchFamily="2" charset="-78"/>
              </a:rPr>
              <a:t>فرشبافی ،سفالگری ،لوکوموتیو ،صنایع برنج و کشاورزی ،گوشکوب چوبی، صنایع دستی جزء صنایع بزرگ رودسر می باشد</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877" y="2637859"/>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940" y="4980654"/>
            <a:ext cx="2667000" cy="171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855" y="5113506"/>
            <a:ext cx="2705100" cy="1685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40" y="2766870"/>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733" y="3592383"/>
            <a:ext cx="2447925" cy="18669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0823" y="2769149"/>
            <a:ext cx="1565466" cy="2211505"/>
          </a:xfrm>
          <a:prstGeom prst="rect">
            <a:avLst/>
          </a:prstGeom>
        </p:spPr>
      </p:pic>
    </p:spTree>
    <p:extLst>
      <p:ext uri="{BB962C8B-B14F-4D97-AF65-F5344CB8AC3E}">
        <p14:creationId xmlns:p14="http://schemas.microsoft.com/office/powerpoint/2010/main" val="385835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منابع طبیعی</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cs typeface="B Titr" panose="00000700000000000000" pitchFamily="2" charset="-78"/>
              </a:rPr>
              <a:t>منابع طبیعی استان گیلان شامل اراضی ملی، جنگل ها، مراتع، اراضی ساحلی، اراضی مستحدث و اراضی موات می باشد که مساحت آنها به ترتیب 808112 هکتار، 564712 هکتار، 267311 هکتار،4589 هکتار، 1645 هکتار، 97864 هکتار می باشد.</a:t>
            </a:r>
            <a:endParaRPr lang="en-US" sz="2400"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859" y="3663926"/>
            <a:ext cx="5213445" cy="2784143"/>
          </a:xfrm>
          <a:prstGeom prst="rect">
            <a:avLst/>
          </a:prstGeom>
        </p:spPr>
      </p:pic>
    </p:spTree>
    <p:extLst>
      <p:ext uri="{BB962C8B-B14F-4D97-AF65-F5344CB8AC3E}">
        <p14:creationId xmlns:p14="http://schemas.microsoft.com/office/powerpoint/2010/main" val="368609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جمعیت</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Titr" panose="00000700000000000000" pitchFamily="2" charset="-78"/>
              </a:rPr>
              <a:t>جمعیت </a:t>
            </a:r>
            <a:r>
              <a:rPr lang="fa-IR" sz="2400" u="sng" dirty="0">
                <a:solidFill>
                  <a:srgbClr val="FF0000"/>
                </a:solidFill>
                <a:cs typeface="B Titr" panose="00000700000000000000" pitchFamily="2" charset="-78"/>
              </a:rPr>
              <a:t>استان گیلان </a:t>
            </a:r>
            <a:r>
              <a:rPr lang="fa-IR" sz="2400" dirty="0">
                <a:cs typeface="B Titr" panose="00000700000000000000" pitchFamily="2" charset="-78"/>
              </a:rPr>
              <a:t>در سال </a:t>
            </a:r>
            <a:r>
              <a:rPr lang="fa-IR" sz="2400" dirty="0">
                <a:solidFill>
                  <a:srgbClr val="FF0000"/>
                </a:solidFill>
                <a:cs typeface="B Titr" panose="00000700000000000000" pitchFamily="2" charset="-78"/>
              </a:rPr>
              <a:t>۱۳۸۹ </a:t>
            </a:r>
            <a:r>
              <a:rPr lang="fa-IR" sz="2400" dirty="0">
                <a:cs typeface="B Titr" panose="00000700000000000000" pitchFamily="2" charset="-78"/>
              </a:rPr>
              <a:t>برابر ۲٬۴۸۰٬۸۷۴ نفر </a:t>
            </a:r>
            <a:r>
              <a:rPr lang="fa-IR" sz="2400" dirty="0" smtClean="0">
                <a:cs typeface="B Titr" panose="00000700000000000000" pitchFamily="2" charset="-78"/>
              </a:rPr>
              <a:t>است</a:t>
            </a:r>
          </a:p>
          <a:p>
            <a:pPr marL="0" indent="0" algn="r">
              <a:buNone/>
            </a:pPr>
            <a:r>
              <a:rPr lang="fa-IR" sz="2400" u="sng" dirty="0" smtClean="0">
                <a:solidFill>
                  <a:srgbClr val="FF0000"/>
                </a:solidFill>
                <a:cs typeface="B Titr" panose="00000700000000000000" pitchFamily="2" charset="-78"/>
              </a:rPr>
              <a:t>         گیلان   2016</a:t>
            </a:r>
            <a:r>
              <a:rPr lang="fa-IR" sz="2400" dirty="0" smtClean="0">
                <a:cs typeface="B Titr" panose="00000700000000000000" pitchFamily="2" charset="-78"/>
              </a:rPr>
              <a:t>              </a:t>
            </a:r>
            <a:r>
              <a:rPr lang="en-US" sz="2400" dirty="0" smtClean="0">
                <a:cs typeface="B Titr" panose="00000700000000000000" pitchFamily="2" charset="-78"/>
              </a:rPr>
              <a:t>            2.531 million</a:t>
            </a:r>
            <a:endParaRPr lang="fa-IR" sz="2400" dirty="0" smtClean="0">
              <a:cs typeface="B Titr" panose="00000700000000000000" pitchFamily="2" charset="-78"/>
            </a:endParaRPr>
          </a:p>
          <a:p>
            <a:pPr marL="0" indent="0" algn="r">
              <a:buNone/>
            </a:pPr>
            <a:r>
              <a:rPr lang="fa-IR" sz="2400" u="sng" dirty="0">
                <a:solidFill>
                  <a:srgbClr val="FF0000"/>
                </a:solidFill>
                <a:cs typeface="B Titr" panose="00000700000000000000" pitchFamily="2" charset="-78"/>
              </a:rPr>
              <a:t>شهرستان</a:t>
            </a:r>
            <a:r>
              <a:rPr lang="fa-IR" sz="2400" dirty="0">
                <a:cs typeface="B Titr" panose="00000700000000000000" pitchFamily="2" charset="-78"/>
              </a:rPr>
              <a:t> رودسر، از شهرستان‌های استان گیلان در ایران است. جمعیت این شهرستان (طبق سرشماری سال ۱۳۸۵ خورشیدی) ۱۴۶٬۰۵۷ نفر </a:t>
            </a:r>
            <a:r>
              <a:rPr lang="fa-IR" sz="2400" dirty="0" smtClean="0">
                <a:cs typeface="B Titr" panose="00000700000000000000" pitchFamily="2" charset="-78"/>
              </a:rPr>
              <a:t>است</a:t>
            </a:r>
          </a:p>
          <a:p>
            <a:pPr marL="0" indent="0" algn="r">
              <a:buNone/>
            </a:pPr>
            <a:endParaRPr lang="fa-IR" sz="2400" dirty="0">
              <a:cs typeface="B Titr" panose="00000700000000000000" pitchFamily="2" charset="-78"/>
            </a:endParaRPr>
          </a:p>
          <a:p>
            <a:pPr marL="0" indent="0" algn="r">
              <a:buNone/>
            </a:pPr>
            <a:r>
              <a:rPr lang="fa-IR" sz="2400" dirty="0">
                <a:cs typeface="B Titr" panose="00000700000000000000" pitchFamily="2" charset="-78"/>
              </a:rPr>
              <a:t>جمعیت </a:t>
            </a:r>
            <a:r>
              <a:rPr lang="fa-IR" sz="2400" u="sng" dirty="0" smtClean="0">
                <a:solidFill>
                  <a:srgbClr val="FF0000"/>
                </a:solidFill>
                <a:cs typeface="B Titr" panose="00000700000000000000" pitchFamily="2" charset="-78"/>
              </a:rPr>
              <a:t> شهر </a:t>
            </a:r>
            <a:r>
              <a:rPr lang="fa-IR" sz="2400" dirty="0" smtClean="0">
                <a:cs typeface="B Titr" panose="00000700000000000000" pitchFamily="2" charset="-78"/>
              </a:rPr>
              <a:t>رودسر حدود </a:t>
            </a:r>
            <a:r>
              <a:rPr lang="fa-IR" sz="2400" dirty="0">
                <a:cs typeface="B Titr" panose="00000700000000000000" pitchFamily="2" charset="-78"/>
              </a:rPr>
              <a:t>۴۰۰۰۰ نفر است</a:t>
            </a:r>
            <a:endParaRPr lang="en-US" sz="2400" dirty="0">
              <a:cs typeface="B Titr" panose="00000700000000000000" pitchFamily="2" charset="-78"/>
            </a:endParaRPr>
          </a:p>
        </p:txBody>
      </p:sp>
      <p:cxnSp>
        <p:nvCxnSpPr>
          <p:cNvPr id="5" name="Straight Arrow Connector 4"/>
          <p:cNvCxnSpPr/>
          <p:nvPr/>
        </p:nvCxnSpPr>
        <p:spPr>
          <a:xfrm flipH="1">
            <a:off x="7192370" y="2797791"/>
            <a:ext cx="805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19869" y="3043451"/>
            <a:ext cx="7874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7165" y="2497540"/>
            <a:ext cx="7847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83642" y="4012442"/>
            <a:ext cx="77109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30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79</TotalTime>
  <Words>400</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 Titr</vt:lpstr>
      <vt:lpstr>Century Gothic</vt:lpstr>
      <vt:lpstr>Times New Roman</vt:lpstr>
      <vt:lpstr>Wingdings 3</vt:lpstr>
      <vt:lpstr>Ion</vt:lpstr>
      <vt:lpstr>رودسر_گیلان</vt:lpstr>
      <vt:lpstr>موقعییت جغرافی</vt:lpstr>
      <vt:lpstr>پوشش گیاهی</vt:lpstr>
      <vt:lpstr>اقتصاد (بیشترین شغل)</vt:lpstr>
      <vt:lpstr>صنایع رودسر</vt:lpstr>
      <vt:lpstr>منابع طبیعی</vt:lpstr>
      <vt:lpstr>جمعیت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رودسر</dc:title>
  <dc:creator>Lenovo</dc:creator>
  <cp:lastModifiedBy>Lenovo</cp:lastModifiedBy>
  <cp:revision>8</cp:revision>
  <dcterms:created xsi:type="dcterms:W3CDTF">2019-03-25T04:05:15Z</dcterms:created>
  <dcterms:modified xsi:type="dcterms:W3CDTF">2019-03-25T05:57:02Z</dcterms:modified>
</cp:coreProperties>
</file>