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23779-755B-4904-8B47-C0DDE5C6F93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2EF5A-4CA6-46DE-B7B4-3118D277B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2EF5A-4CA6-46DE-B7B4-3118D277B5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-play.com/integer-games.html" TargetMode="External"/><Relationship Id="rId13" Type="http://schemas.openxmlformats.org/officeDocument/2006/relationships/hyperlink" Target="http://www.math-play.com/Math-Logic-Games.html" TargetMode="External"/><Relationship Id="rId3" Type="http://schemas.openxmlformats.org/officeDocument/2006/relationships/hyperlink" Target="http://www.math-play.com/Elementary-Math-Games.html" TargetMode="External"/><Relationship Id="rId7" Type="http://schemas.openxmlformats.org/officeDocument/2006/relationships/hyperlink" Target="http://www.math-play.com/equation-games.html" TargetMode="External"/><Relationship Id="rId12" Type="http://schemas.openxmlformats.org/officeDocument/2006/relationships/hyperlink" Target="http://www.math-play.com/Interactive-Math-Games.html" TargetMode="External"/><Relationship Id="rId2" Type="http://schemas.openxmlformats.org/officeDocument/2006/relationships/hyperlink" Target="http://riazisara.i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-play.com/Geometry-Math-Games.html" TargetMode="External"/><Relationship Id="rId11" Type="http://schemas.openxmlformats.org/officeDocument/2006/relationships/hyperlink" Target="http://www.math-play.com/Classroom-Math-Games.html" TargetMode="External"/><Relationship Id="rId5" Type="http://schemas.openxmlformats.org/officeDocument/2006/relationships/hyperlink" Target="http://www.math-play.com/Algebra-Math-Games.html" TargetMode="External"/><Relationship Id="rId15" Type="http://schemas.openxmlformats.org/officeDocument/2006/relationships/hyperlink" Target="http://www.math-play.com/graphing-calculator.html" TargetMode="External"/><Relationship Id="rId10" Type="http://schemas.openxmlformats.org/officeDocument/2006/relationships/hyperlink" Target="http://www.math-play.com/printable-math-word-search.html" TargetMode="External"/><Relationship Id="rId4" Type="http://schemas.openxmlformats.org/officeDocument/2006/relationships/hyperlink" Target="http://www.math-play.com/Middle-School-Math-Games.html" TargetMode="External"/><Relationship Id="rId9" Type="http://schemas.openxmlformats.org/officeDocument/2006/relationships/hyperlink" Target="http://www.math-play.com/math-word-search-puzzles.html" TargetMode="External"/><Relationship Id="rId14" Type="http://schemas.openxmlformats.org/officeDocument/2006/relationships/hyperlink" Target="http://www.math-play.com/money-games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ریاضی فرمایشی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8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 _ بازی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چهار عدد صحيح ونامنفی دلخواه، مثلا 47، 55، 17، 25 را روی دايره‌‌‌‌‌‌‌‌ای بنويسيد</a:t>
            </a:r>
            <a:endParaRPr lang="en-US" altLang="en-US" sz="28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سپس از هر دو عدد مجاور عدد کوچکتر را از عدد بزرگتر کم کنيد</a:t>
            </a:r>
            <a:endParaRPr lang="en-US" altLang="en-US" sz="28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و چهار عدد حاصل را روی دايره بعدی قرار دهيد و چهارتائی بعدی را بدست آوريد و</a:t>
            </a:r>
            <a:r>
              <a:rPr lang="en-US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...</a:t>
            </a:r>
            <a:endParaRPr lang="en-US" altLang="en-US" sz="28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الف- به نظر شما چه اتفاقی می‌افتد؟</a:t>
            </a:r>
            <a:endParaRPr lang="en-US" altLang="en-US" sz="28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ب- آيا اين پديده برای هر پنج عدد دلخواه هم برقرار است؟</a:t>
            </a:r>
            <a:endParaRPr lang="en-US" altLang="en-US" sz="28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en-US" sz="2000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در هر حالت مشاهده خود را بيان کنيد و سعی کنيد نتيجه حاصل را حدس و سپس اثبات کنيد</a:t>
            </a:r>
            <a:r>
              <a:rPr lang="en-US" altLang="en-US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32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66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altLang="en-US" sz="48200" dirty="0">
              <a:solidFill>
                <a:srgbClr val="0066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http://www.mathhouse.org/files/filebox/Image/so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430" y="4339750"/>
            <a:ext cx="2675812" cy="209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30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0"/>
            <a:ext cx="9613861" cy="7233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1) هفت رقم شماره ی تلفن خود را در نظربگیرید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2)حالا سه رقم اول آن را وارد ماشین حساب کنید.یعنی اگر تلفن شما ۱۲۳۴۵۶۷ باشد ۱۲۳ را در ماشین حساب وارد کنید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>3) حالا این سه رقم را در ۸۰ ضرب کنید و حاصل را با ۱ جمع کنید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4) عدد به دست آمده را در ۲۵۰ ضرب کنید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5) حالا چهار رقم پایانی تلفن خود رابا عدد به دست آمده جمع کنید. یک بار دیگر چهار رقم پایانی شماره ی خود را با آن جمع کنید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6) عدد ۲۵۰ را از حاصل به دست آمده کم کنید</a:t>
            </a:r>
            <a:r>
              <a:rPr lang="ar-SA" dirty="0" smtClean="0"/>
              <a:t>.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7) حالا حاصل را تقسیم بر ۲ </a:t>
            </a:r>
            <a:r>
              <a:rPr lang="ar-SA" dirty="0" smtClean="0"/>
              <a:t>کنید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pPr algn="r"/>
            <a:r>
              <a:rPr lang="ar-SA" dirty="0"/>
              <a:t>آیا این شماره برای شما آشنا نیست؟</a:t>
            </a:r>
          </a:p>
          <a:p>
            <a:pPr algn="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65779" y="4148919"/>
            <a:ext cx="1501254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5779" y="4981433"/>
            <a:ext cx="192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سوءال _ بازی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8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نرم افزار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216739"/>
              </p:ext>
            </p:extLst>
          </p:nvPr>
        </p:nvGraphicFramePr>
        <p:xfrm>
          <a:off x="1718204" y="1978930"/>
          <a:ext cx="7685102" cy="349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551"/>
                <a:gridCol w="3842551"/>
              </a:tblGrid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کار نرم افزار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نرم افزار</a:t>
                      </a:r>
                      <a:endParaRPr lang="en-US" dirty="0"/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حل مسائل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u="sng" dirty="0" err="1" smtClean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PhotoMath</a:t>
                      </a:r>
                      <a:r>
                        <a:rPr lang="en-US" b="0" i="0" u="sng" dirty="0" smtClean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حل معادلات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 Resource Studio 6.1 Windows</a:t>
                      </a:r>
                      <a:endParaRPr lang="en-US" dirty="0"/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رسم نمودار مختصات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رسم نمودار</a:t>
                      </a:r>
                      <a:endParaRPr lang="en-US" dirty="0"/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تایپ ریاضی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MathType</a:t>
                      </a:r>
                      <a:r>
                        <a:rPr lang="en-US" dirty="0" smtClean="0"/>
                        <a:t> 7.4.2.480 Win/Mac + Portable</a:t>
                      </a:r>
                      <a:endParaRPr lang="en-US" dirty="0"/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محاسبات ریاضی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MathStudio</a:t>
                      </a:r>
                      <a:r>
                        <a:rPr lang="en-US" dirty="0" smtClean="0"/>
                        <a:t> 5.3.3</a:t>
                      </a:r>
                      <a:endParaRPr lang="en-US" dirty="0"/>
                    </a:p>
                  </a:txBody>
                  <a:tcPr/>
                </a:tc>
              </a:tr>
              <a:tr h="443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آموزش</a:t>
                      </a:r>
                      <a:r>
                        <a:rPr lang="fa-IR" baseline="0" dirty="0" smtClean="0"/>
                        <a:t> ریاضی پایه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mtClean="0"/>
                        <a:t>درایه</a:t>
                      </a:r>
                      <a:endParaRPr lang="en-US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06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بازی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و پازل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878773"/>
              </p:ext>
            </p:extLst>
          </p:nvPr>
        </p:nvGraphicFramePr>
        <p:xfrm>
          <a:off x="5422711" y="-3"/>
          <a:ext cx="6769289" cy="6858004"/>
        </p:xfrm>
        <a:graphic>
          <a:graphicData uri="http://schemas.openxmlformats.org/drawingml/2006/table">
            <a:tbl>
              <a:tblPr rtl="1"/>
              <a:tblGrid>
                <a:gridCol w="3102591"/>
                <a:gridCol w="3666698"/>
              </a:tblGrid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ابتدایی</a:t>
                      </a:r>
                      <a:endParaRPr lang="fa-IR" sz="200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3"/>
                        </a:rPr>
                        <a:t>Elementary Math 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703138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مدرسه راهنمایی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4"/>
                        </a:rPr>
                        <a:t>Middle School Math 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جبر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5"/>
                        </a:rPr>
                        <a:t>Algebra Math 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هندسه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6"/>
                        </a:rPr>
                        <a:t>Geometry Math 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92470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معادله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7"/>
                        </a:rPr>
                        <a:t>Equation 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92470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 اعداد صحیح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8"/>
                        </a:rPr>
                        <a:t>Integer 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763082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پازل جستجوی کلمات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به صورت آنلاین و رایگان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9"/>
                        </a:rPr>
                        <a:t>Free Online Math Word Search Puzzles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763082"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پازل جستجوی کلمات </a:t>
                      </a:r>
                      <a:r>
                        <a:rPr lang="fa-IR" sz="180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قابل </a:t>
                      </a:r>
                      <a:r>
                        <a:rPr lang="fa-IR" sz="18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چاپ</a:t>
                      </a:r>
                      <a:endParaRPr lang="fa-IR" sz="200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0"/>
                        </a:rPr>
                        <a:t>Printable Math Word Search Puzzles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 </a:t>
                      </a:r>
                      <a:r>
                        <a:rPr lang="fa-IR" sz="180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های کلاس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1"/>
                        </a:rPr>
                        <a:t>Classroom Math 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بازی</a:t>
                      </a:r>
                      <a:r>
                        <a:rPr lang="fa-IR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 های اعداد صحیح</a:t>
                      </a:r>
                      <a:endParaRPr lang="fa-IR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2"/>
                        </a:rPr>
                        <a:t>Interactive Math 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92470"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بازیهای</a:t>
                      </a:r>
                      <a:r>
                        <a:rPr lang="fa-IR" sz="1800" dirty="0" smtClean="0"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استدلال</a:t>
                      </a:r>
                      <a:r>
                        <a:rPr lang="fa-IR" sz="1800" dirty="0" smtClean="0"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80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  <a:hlinkClick r:id="rId2"/>
                        </a:rPr>
                        <a:t>ریاضی</a:t>
                      </a:r>
                      <a:endParaRPr lang="fa-IR" sz="200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3"/>
                        </a:rPr>
                        <a:t>Math Logic 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448035"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 smtClean="0">
                          <a:solidFill>
                            <a:schemeClr val="bg1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بازیهبازی های پول ریاضی</a:t>
                      </a:r>
                      <a:endParaRPr lang="fa-IR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4"/>
                        </a:rPr>
                        <a:t>Online Money Games</a:t>
                      </a:r>
                      <a:endParaRPr lang="en-US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763082">
                <a:tc>
                  <a:txBody>
                    <a:bodyPr/>
                    <a:lstStyle/>
                    <a:p>
                      <a:pPr algn="r" rtl="1"/>
                      <a:r>
                        <a:rPr lang="fa-IR" sz="18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ماشین حساب گرافیکی آنلاین</a:t>
                      </a:r>
                      <a:endParaRPr lang="fa-IR" sz="200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u="none" strike="noStrik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5"/>
                        </a:rPr>
                        <a:t>Online</a:t>
                      </a:r>
                      <a:br>
                        <a:rPr lang="en-US" sz="2000" b="1" u="none" strike="noStrik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5"/>
                        </a:rPr>
                      </a:br>
                      <a:r>
                        <a:rPr lang="en-US" sz="2000" b="1" u="none" strike="noStrike" dirty="0">
                          <a:solidFill>
                            <a:srgbClr val="0000FF"/>
                          </a:solidFill>
                          <a:effectLst/>
                          <a:latin typeface="tahoma" panose="020B0604030504040204" pitchFamily="34" charset="0"/>
                          <a:hlinkClick r:id="rId15"/>
                        </a:rPr>
                        <a:t>Graphic Calculator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2357" marR="32357" marT="8988" marB="89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1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بازی ریاضی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http://</a:t>
            </a:r>
            <a:r>
              <a:rPr lang="en-US" dirty="0" smtClean="0"/>
              <a:t>s2.picofile.com/d/7270519565/e93de16d-ec92-4904-9d4a-a5409c2e2969/00035_riyazi321.swf</a:t>
            </a:r>
            <a:endParaRPr lang="fa-IR" dirty="0" smtClean="0"/>
          </a:p>
          <a:p>
            <a:pPr algn="ctr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s2.picofile.com/d/7270509137/2ea08d68-8f7d-4c83-bc82-</a:t>
            </a:r>
            <a:endParaRPr lang="fa-IR" dirty="0" smtClean="0"/>
          </a:p>
          <a:p>
            <a:pPr algn="ctr"/>
            <a:r>
              <a:rPr lang="en-US" dirty="0" smtClean="0"/>
              <a:t>d5bba7a492a9/00033_riyazi321.swf</a:t>
            </a:r>
            <a:endParaRPr lang="fa-IR" dirty="0" smtClean="0"/>
          </a:p>
          <a:p>
            <a:pPr algn="ctr"/>
            <a:r>
              <a:rPr lang="fa-IR" dirty="0"/>
              <a:t> </a:t>
            </a:r>
            <a:r>
              <a:rPr lang="en-US" dirty="0"/>
              <a:t>http://</a:t>
            </a:r>
            <a:r>
              <a:rPr lang="en-US" dirty="0" smtClean="0"/>
              <a:t>s1.picofile.com/d/7270490535/22335950-6e6d-4a9c-9039-63bedfd37857/00034_riyazi321.swf</a:t>
            </a:r>
            <a:endParaRPr lang="fa-IR" dirty="0" smtClean="0"/>
          </a:p>
          <a:p>
            <a:pPr algn="ctr"/>
            <a:r>
              <a:rPr lang="en-US" dirty="0"/>
              <a:t>http://www.suffolkmaths.co.uk/</a:t>
            </a:r>
            <a:endParaRPr lang="fa-IR" dirty="0" smtClean="0"/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42448" y="2688609"/>
            <a:ext cx="1023583" cy="3275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2906973"/>
            <a:ext cx="120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بازی تفریق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115403" y="3589361"/>
            <a:ext cx="900752" cy="3002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3712191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بازی جمع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15403" y="4517409"/>
            <a:ext cx="996287" cy="3548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8048" y="4654729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بازی ضرب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4239" y="5024061"/>
            <a:ext cx="757451" cy="380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3707" y="5374958"/>
            <a:ext cx="1061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مکعب روبیک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321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</TotalTime>
  <Words>234</Words>
  <Application>Microsoft Office PowerPoint</Application>
  <PresentationFormat>Widescreen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 Nazanin</vt:lpstr>
      <vt:lpstr>B Titr</vt:lpstr>
      <vt:lpstr>Calibri</vt:lpstr>
      <vt:lpstr>Roboto</vt:lpstr>
      <vt:lpstr>Tahoma</vt:lpstr>
      <vt:lpstr>Tahoma</vt:lpstr>
      <vt:lpstr>Times New Roman</vt:lpstr>
      <vt:lpstr>Trebuchet MS</vt:lpstr>
      <vt:lpstr>Berlin</vt:lpstr>
      <vt:lpstr>ریاضی فرمایشی</vt:lpstr>
      <vt:lpstr>سوال _ بازی</vt:lpstr>
      <vt:lpstr>PowerPoint Presentation</vt:lpstr>
      <vt:lpstr>نرم افزار</vt:lpstr>
      <vt:lpstr>بازی و پازل</vt:lpstr>
      <vt:lpstr>بازی ریاضی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created xsi:type="dcterms:W3CDTF">2019-03-25T10:40:51Z</dcterms:created>
  <dcterms:modified xsi:type="dcterms:W3CDTF">2019-04-04T12:20:28Z</dcterms:modified>
</cp:coreProperties>
</file>