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12/15/2019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12/15/2019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12/15/2019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12/15/2019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12/15/2019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12/15/2019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12/15/2019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12/15/2019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12/15/2019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754D9-9AB8-4CE3-AD9D-877E02FE38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50435" y="2504660"/>
            <a:ext cx="5527882" cy="1093277"/>
          </a:xfrm>
        </p:spPr>
        <p:txBody>
          <a:bodyPr/>
          <a:lstStyle/>
          <a:p>
            <a:pPr algn="r" rtl="1"/>
            <a:r>
              <a:rPr lang="fa-IR" dirty="0">
                <a:latin typeface="IRANSans" panose="02040503050201020203" pitchFamily="18" charset="-78"/>
                <a:cs typeface="IRANSans" panose="02040503050201020203" pitchFamily="18" charset="-78"/>
              </a:rPr>
              <a:t>شعاع اتمی و یونی</a:t>
            </a:r>
            <a:endParaRPr lang="en-US" dirty="0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444591-3EDA-4AE3-86E4-C77B716BF4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6312" y="3597937"/>
            <a:ext cx="1472717" cy="861420"/>
          </a:xfrm>
        </p:spPr>
        <p:txBody>
          <a:bodyPr/>
          <a:lstStyle/>
          <a:p>
            <a:pPr algn="r" rtl="1"/>
            <a:r>
              <a:rPr lang="fa-IR" dirty="0">
                <a:solidFill>
                  <a:schemeClr val="bg1"/>
                </a:solidFill>
                <a:latin typeface="IRANSans" panose="02040503050201020203" pitchFamily="18" charset="-78"/>
                <a:cs typeface="IRANSans" panose="02040503050201020203" pitchFamily="18" charset="-78"/>
              </a:rPr>
              <a:t>صدرا برنگی</a:t>
            </a:r>
            <a:endParaRPr lang="en-US" dirty="0">
              <a:solidFill>
                <a:schemeClr val="bg1"/>
              </a:solidFill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890882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E0B65-8248-4E56-8981-1DEBF47B0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sz="3200" dirty="0">
                <a:latin typeface="IRANSans" panose="02040503050201020203" pitchFamily="18" charset="-78"/>
                <a:cs typeface="IRANSans" panose="02040503050201020203" pitchFamily="18" charset="-78"/>
              </a:rPr>
              <a:t>شعاع اتمی چیست؟</a:t>
            </a:r>
            <a:endParaRPr lang="en-US" sz="3200" dirty="0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4F49ED-49FC-4512-8A4A-D4177C5A34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dirty="0">
                <a:latin typeface="IRANSans" panose="02040503050201020203" pitchFamily="18" charset="-78"/>
                <a:cs typeface="IRANSans" panose="02040503050201020203" pitchFamily="18" charset="-78"/>
              </a:rPr>
              <a:t>همانطور که در کتاب شیمی خوانده‌اید شعاع اتمی از دو روش کوالانسی و واندروالسی به دست می‌آید که شعاع کوالانسی کوچکتر از شعاع واندوالسی است.</a:t>
            </a:r>
          </a:p>
          <a:p>
            <a:pPr marL="0" indent="0" algn="r" rtl="1">
              <a:buNone/>
            </a:pPr>
            <a:br>
              <a:rPr lang="fa-IR" sz="1600" dirty="0">
                <a:solidFill>
                  <a:schemeClr val="tx1"/>
                </a:solidFill>
              </a:rPr>
            </a:br>
            <a:br>
              <a:rPr lang="fa-IR" sz="1600" dirty="0">
                <a:solidFill>
                  <a:schemeClr val="tx1"/>
                </a:solidFill>
              </a:rPr>
            </a:br>
            <a:br>
              <a:rPr lang="fa-IR" sz="1600" dirty="0">
                <a:solidFill>
                  <a:schemeClr val="tx1"/>
                </a:solidFill>
              </a:rPr>
            </a:br>
            <a:br>
              <a:rPr lang="fa-IR" sz="1600" dirty="0">
                <a:solidFill>
                  <a:schemeClr val="tx1"/>
                </a:solidFill>
              </a:rPr>
            </a:br>
            <a:br>
              <a:rPr lang="fa-IR" sz="1600" dirty="0">
                <a:solidFill>
                  <a:schemeClr val="tx1"/>
                </a:solidFill>
              </a:rPr>
            </a:br>
            <a:endParaRPr lang="fa-IR" sz="1600" dirty="0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B67B54B-C907-45D7-BC8B-E25B19ED7A19}"/>
              </a:ext>
            </a:extLst>
          </p:cNvPr>
          <p:cNvSpPr txBox="1"/>
          <p:nvPr/>
        </p:nvSpPr>
        <p:spPr>
          <a:xfrm>
            <a:off x="6420678" y="6149423"/>
            <a:ext cx="2716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dirty="0">
                <a:latin typeface="IRANSans" panose="02040503050201020203" pitchFamily="18" charset="-78"/>
                <a:ea typeface="+mj-ea"/>
                <a:cs typeface="IRANSans" panose="02040503050201020203" pitchFamily="18" charset="-78"/>
              </a:rPr>
              <a:t>شعاع واندروالسی</a:t>
            </a:r>
            <a:endParaRPr lang="en-US" sz="1600" dirty="0">
              <a:latin typeface="IRANSans" panose="02040503050201020203" pitchFamily="18" charset="-78"/>
              <a:ea typeface="+mj-ea"/>
              <a:cs typeface="IRANSans" panose="02040503050201020203" pitchFamily="18" charset="-78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6298207-FA55-4C9B-9298-300A5197F9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0067" y="3429000"/>
            <a:ext cx="3267075" cy="272042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E96FD45-4DD8-416B-8F82-B535CA21106C}"/>
              </a:ext>
            </a:extLst>
          </p:cNvPr>
          <p:cNvSpPr txBox="1"/>
          <p:nvPr/>
        </p:nvSpPr>
        <p:spPr>
          <a:xfrm>
            <a:off x="2235256" y="6149423"/>
            <a:ext cx="2716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dirty="0">
                <a:latin typeface="IRANSans" panose="02040503050201020203" pitchFamily="18" charset="-78"/>
                <a:ea typeface="+mj-ea"/>
                <a:cs typeface="IRANSans" panose="02040503050201020203" pitchFamily="18" charset="-78"/>
              </a:rPr>
              <a:t>شعاع کوالانسی</a:t>
            </a:r>
            <a:endParaRPr lang="en-US" sz="1600" dirty="0">
              <a:latin typeface="IRANSans" panose="02040503050201020203" pitchFamily="18" charset="-78"/>
              <a:ea typeface="+mj-ea"/>
              <a:cs typeface="IRANSans" panose="02040503050201020203" pitchFamily="18" charset="-78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76601DA-7D11-4628-8E82-CE3986DB35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0201" y="3429000"/>
            <a:ext cx="4057650" cy="2590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986670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41BBE-799C-458B-96C5-A8D7103C9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>
                <a:latin typeface="IRANSans" panose="02040503050201020203" pitchFamily="18" charset="-78"/>
                <a:cs typeface="IRANSans" panose="02040503050201020203" pitchFamily="18" charset="-78"/>
              </a:rPr>
              <a:t>تاریخچه</a:t>
            </a:r>
            <a:endParaRPr lang="en-US" dirty="0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389180-46B4-4865-8D64-9A8AEF4510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>
                <a:latin typeface="IRANSans" panose="02040503050201020203" pitchFamily="18" charset="-78"/>
                <a:cs typeface="IRANSans" panose="02040503050201020203" pitchFamily="18" charset="-78"/>
              </a:rPr>
              <a:t>در سال 1920 کمی بعد از اینکه اندازه‌گیری شعاع اتمی با </a:t>
            </a:r>
            <a:r>
              <a:rPr lang="en-US" dirty="0">
                <a:latin typeface="IRANSans" panose="02040503050201020203" pitchFamily="18" charset="-78"/>
                <a:cs typeface="IRANSans" panose="02040503050201020203" pitchFamily="18" charset="-78"/>
              </a:rPr>
              <a:t>x ray</a:t>
            </a:r>
            <a:r>
              <a:rPr lang="fa-IR" dirty="0">
                <a:latin typeface="IRANSans" panose="02040503050201020203" pitchFamily="18" charset="-78"/>
                <a:cs typeface="IRANSans" panose="02040503050201020203" pitchFamily="18" charset="-78"/>
              </a:rPr>
              <a:t> امکان پذیر شد پیشنهاد شد که همه‌ی اتمهای یک عنصر شعاعی یکسان داشته باشند ولی ثابت شد که این فرضیه غلط است و از آنجا بود که اندازه‌گیری شعاع‌های اتمی و یونی یکی از کار‌های دانشمندان شد</a:t>
            </a:r>
            <a:endParaRPr lang="en-US" dirty="0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1E1922E-D426-4348-9C53-A71A3E95D4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3367" y="3514725"/>
            <a:ext cx="3333750" cy="334327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4A05EB5-08A2-41FF-BF34-E5295DFE0AB8}"/>
              </a:ext>
            </a:extLst>
          </p:cNvPr>
          <p:cNvSpPr txBox="1"/>
          <p:nvPr/>
        </p:nvSpPr>
        <p:spPr>
          <a:xfrm>
            <a:off x="442533" y="4924752"/>
            <a:ext cx="2040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400" dirty="0">
                <a:latin typeface="IRANSans" panose="02040503050201020203" pitchFamily="18" charset="-78"/>
                <a:cs typeface="IRANSans" panose="02040503050201020203" pitchFamily="18" charset="-78"/>
              </a:rPr>
              <a:t>شعاع اتمی هلیم و ابر‌های الکترونی احتمالی دورش</a:t>
            </a:r>
            <a:endParaRPr lang="en-US" sz="1400" dirty="0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0DB11E8-85FB-47B0-AC97-118C420399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8231" y="3514725"/>
            <a:ext cx="3371850" cy="334327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9AC617C-E50E-469D-8749-9A1FF4674ED4}"/>
              </a:ext>
            </a:extLst>
          </p:cNvPr>
          <p:cNvSpPr txBox="1"/>
          <p:nvPr/>
        </p:nvSpPr>
        <p:spPr>
          <a:xfrm>
            <a:off x="10031310" y="4663142"/>
            <a:ext cx="20408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400" dirty="0">
                <a:latin typeface="IRANSans" panose="02040503050201020203" pitchFamily="18" charset="-78"/>
                <a:cs typeface="IRANSans" panose="02040503050201020203" pitchFamily="18" charset="-78"/>
              </a:rPr>
              <a:t>شعاع‌های یونی </a:t>
            </a:r>
            <a:r>
              <a:rPr lang="en-US" sz="1400" dirty="0">
                <a:latin typeface="IRANSans" panose="02040503050201020203" pitchFamily="18" charset="-78"/>
                <a:cs typeface="IRANSans" panose="02040503050201020203" pitchFamily="18" charset="-78"/>
              </a:rPr>
              <a:t>Na , Cl</a:t>
            </a:r>
          </a:p>
        </p:txBody>
      </p:sp>
    </p:spTree>
    <p:extLst>
      <p:ext uri="{BB962C8B-B14F-4D97-AF65-F5344CB8AC3E}">
        <p14:creationId xmlns:p14="http://schemas.microsoft.com/office/powerpoint/2010/main" val="3027566351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21321-3821-4959-94FA-295FA758C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sz="3200" dirty="0">
                <a:latin typeface="IRANSans" panose="02040503050201020203" pitchFamily="18" charset="-78"/>
                <a:cs typeface="IRANSans" panose="02040503050201020203" pitchFamily="18" charset="-78"/>
              </a:rPr>
              <a:t>روش اندازه‌گیری</a:t>
            </a:r>
            <a:endParaRPr lang="en-US" sz="3200" dirty="0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21F57-5BB5-4367-9D6E-579219F49C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>
                <a:latin typeface="IRANSans" panose="02040503050201020203" pitchFamily="18" charset="-78"/>
                <a:cs typeface="IRANSans" panose="02040503050201020203" pitchFamily="18" charset="-78"/>
              </a:rPr>
              <a:t>برای اندازه‌گیری شعاع اتمی از پرتو‌های </a:t>
            </a:r>
            <a:r>
              <a:rPr lang="en-US" dirty="0">
                <a:latin typeface="IRANSans" panose="02040503050201020203" pitchFamily="18" charset="-78"/>
                <a:cs typeface="IRANSans" panose="02040503050201020203" pitchFamily="18" charset="-78"/>
              </a:rPr>
              <a:t> x ray</a:t>
            </a:r>
            <a:r>
              <a:rPr lang="fa-IR" dirty="0">
                <a:latin typeface="IRANSans" panose="02040503050201020203" pitchFamily="18" charset="-78"/>
                <a:cs typeface="IRANSans" panose="02040503050201020203" pitchFamily="18" charset="-78"/>
              </a:rPr>
              <a:t> استفاده میکنند که به این روش کریستالوگرافی با پرتو </a:t>
            </a:r>
            <a:r>
              <a:rPr lang="en-US" dirty="0">
                <a:latin typeface="IRANSans" panose="02040503050201020203" pitchFamily="18" charset="-78"/>
                <a:cs typeface="IRANSans" panose="02040503050201020203" pitchFamily="18" charset="-78"/>
              </a:rPr>
              <a:t>x</a:t>
            </a:r>
            <a:r>
              <a:rPr lang="fa-IR" dirty="0">
                <a:latin typeface="IRANSans" panose="02040503050201020203" pitchFamily="18" charset="-78"/>
                <a:cs typeface="IRANSans" panose="02040503050201020203" pitchFamily="18" charset="-78"/>
              </a:rPr>
              <a:t> می‌گویند</a:t>
            </a:r>
          </a:p>
          <a:p>
            <a:pPr algn="r" rtl="1"/>
            <a:endParaRPr lang="fa-IR" dirty="0">
              <a:latin typeface="IRANSans" panose="02040503050201020203" pitchFamily="18" charset="-78"/>
              <a:cs typeface="IRANSans" panose="02040503050201020203" pitchFamily="18" charset="-78"/>
            </a:endParaRPr>
          </a:p>
          <a:p>
            <a:pPr algn="r" rtl="1"/>
            <a:r>
              <a:rPr lang="fa-IR" dirty="0">
                <a:latin typeface="IRANSans" panose="02040503050201020203" pitchFamily="18" charset="-78"/>
                <a:cs typeface="IRANSans" panose="02040503050201020203" pitchFamily="18" charset="-78"/>
              </a:rPr>
              <a:t>روش بلور نگاری روشی است که به مطالعه‌ی ساختار مواد میپردازد و ادامه‌اش در صفحه‌ی بعد می‌باشد</a:t>
            </a:r>
          </a:p>
        </p:txBody>
      </p:sp>
    </p:spTree>
    <p:extLst>
      <p:ext uri="{BB962C8B-B14F-4D97-AF65-F5344CB8AC3E}">
        <p14:creationId xmlns:p14="http://schemas.microsoft.com/office/powerpoint/2010/main" val="3806638016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7962C-5D9A-4E7A-A4E7-D1B312072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sz="3200" dirty="0">
                <a:latin typeface="IRANSans" panose="02040503050201020203" pitchFamily="18" charset="-78"/>
                <a:cs typeface="IRANSans" panose="02040503050201020203" pitchFamily="18" charset="-78"/>
              </a:rPr>
              <a:t>بلورنگاری با امواج </a:t>
            </a:r>
            <a:r>
              <a:rPr lang="en-US" sz="3200" dirty="0">
                <a:latin typeface="IRANSans" panose="02040503050201020203" pitchFamily="18" charset="-78"/>
                <a:cs typeface="IRANSans" panose="02040503050201020203" pitchFamily="18" charset="-78"/>
              </a:rPr>
              <a:t>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FD6E57-1D1B-4D4F-876F-FEE745C7AA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>
                <a:latin typeface="IRANSans" panose="02040503050201020203" pitchFamily="18" charset="-78"/>
                <a:cs typeface="IRANSans" panose="02040503050201020203" pitchFamily="18" charset="-78"/>
              </a:rPr>
              <a:t>این روش در حقیقت با استفاده از خاصیت موجی اشعه </a:t>
            </a:r>
            <a:r>
              <a:rPr lang="en-US" dirty="0">
                <a:latin typeface="IRANSans" panose="02040503050201020203" pitchFamily="18" charset="-78"/>
                <a:cs typeface="IRANSans" panose="02040503050201020203" pitchFamily="18" charset="-78"/>
              </a:rPr>
              <a:t>x</a:t>
            </a:r>
            <a:r>
              <a:rPr lang="fa-IR" dirty="0">
                <a:latin typeface="IRANSans" panose="02040503050201020203" pitchFamily="18" charset="-78"/>
                <a:cs typeface="IRANSans" panose="02040503050201020203" pitchFamily="18" charset="-78"/>
              </a:rPr>
              <a:t> صورت می‌گیرد در این روش اشعه‌های </a:t>
            </a:r>
            <a:r>
              <a:rPr lang="en-US" dirty="0">
                <a:latin typeface="IRANSans" panose="02040503050201020203" pitchFamily="18" charset="-78"/>
                <a:cs typeface="IRANSans" panose="02040503050201020203" pitchFamily="18" charset="-78"/>
              </a:rPr>
              <a:t>x </a:t>
            </a:r>
            <a:r>
              <a:rPr lang="fa-IR" dirty="0">
                <a:latin typeface="IRANSans" panose="02040503050201020203" pitchFamily="18" charset="-78"/>
                <a:cs typeface="IRANSans" panose="02040503050201020203" pitchFamily="18" charset="-78"/>
              </a:rPr>
              <a:t> را وارد کریستالی می‌کنند و اتم‌ها که در فاصله‌ی کمی از یکدیگر قرار گرفته‌اند این پرتو را بازتاب می‌هد که این بازتاب باعث نوعی شکست در این پرتو می‌شود و از این شکست می‌توان اطلاعاتی درباره‌ی اتم‌های سازنده بدست آورد</a:t>
            </a:r>
          </a:p>
          <a:p>
            <a:pPr algn="r" rtl="1"/>
            <a:endParaRPr lang="fa-IR" dirty="0">
              <a:latin typeface="IRANSans" panose="02040503050201020203" pitchFamily="18" charset="-78"/>
              <a:cs typeface="IRANSans" panose="02040503050201020203" pitchFamily="18" charset="-78"/>
            </a:endParaRPr>
          </a:p>
          <a:p>
            <a:pPr algn="r" rtl="1"/>
            <a:r>
              <a:rPr lang="fa-IR" dirty="0">
                <a:latin typeface="IRANSans" panose="02040503050201020203" pitchFamily="18" charset="-78"/>
                <a:cs typeface="IRANSans" panose="02040503050201020203" pitchFamily="18" charset="-78"/>
              </a:rPr>
              <a:t>این روش در ابتدا برای کشف ساختار‌های مواد و کانی‌ها بوده اما با پیشرفته تر شدن این عملیات میتوان اندازه‌ی شعاع ذرات را نیز بدست آورد</a:t>
            </a:r>
            <a:endParaRPr lang="en-US" dirty="0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CB9ADB5-C33E-40FF-80AC-B83BA27C91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0" y="3988904"/>
            <a:ext cx="2286000" cy="286909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CD30BC1-95DF-4CDD-8D4D-7BFC6E6BDF7B}"/>
              </a:ext>
            </a:extLst>
          </p:cNvPr>
          <p:cNvSpPr txBox="1"/>
          <p:nvPr/>
        </p:nvSpPr>
        <p:spPr>
          <a:xfrm>
            <a:off x="7694613" y="5884332"/>
            <a:ext cx="19264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IRANSans" panose="02040503050201020203" pitchFamily="18" charset="-78"/>
                <a:cs typeface="IRANSans" panose="02040503050201020203" pitchFamily="18" charset="-78"/>
              </a:rPr>
              <a:t>نوعی دستگاه بلور‌نگار با امواج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IRANSans" panose="02040503050201020203" pitchFamily="18" charset="-78"/>
                <a:cs typeface="IRANSans" panose="02040503050201020203" pitchFamily="18" charset="-78"/>
              </a:rPr>
              <a:t> X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9F5FFAD-1E55-432D-A1F8-E1E7BFA836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4636" y="5121737"/>
            <a:ext cx="3810000" cy="168592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71D2A9B-A0A2-40F8-A283-368C59B441FC}"/>
              </a:ext>
            </a:extLst>
          </p:cNvPr>
          <p:cNvSpPr txBox="1"/>
          <p:nvPr/>
        </p:nvSpPr>
        <p:spPr>
          <a:xfrm>
            <a:off x="304799" y="5469403"/>
            <a:ext cx="129871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IRANSans" panose="02040503050201020203" pitchFamily="18" charset="-78"/>
                <a:cs typeface="IRANSans" panose="02040503050201020203" pitchFamily="18" charset="-78"/>
              </a:rPr>
              <a:t>روش کار این دستگاه برای فاصله‌ی بین دو اتم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33456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7FF4E-8E11-49C6-9909-DADB0DE09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sz="3200" dirty="0">
                <a:latin typeface="IRANSans" panose="02040503050201020203" pitchFamily="18" charset="-78"/>
                <a:cs typeface="IRANSans" panose="02040503050201020203" pitchFamily="18" charset="-78"/>
              </a:rPr>
              <a:t>اندازه شعاع کوالانسی اتم‌های مختلف</a:t>
            </a:r>
            <a:endParaRPr lang="en-US" sz="3200" dirty="0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CF8644B-F3F9-40D4-B63A-4F121CA862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703443"/>
            <a:ext cx="12192000" cy="415455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CECECE9-609C-4A43-987D-81CA32BBC8AD}"/>
              </a:ext>
            </a:extLst>
          </p:cNvPr>
          <p:cNvSpPr txBox="1"/>
          <p:nvPr/>
        </p:nvSpPr>
        <p:spPr>
          <a:xfrm>
            <a:off x="1881809" y="2334111"/>
            <a:ext cx="6904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>
                <a:solidFill>
                  <a:schemeClr val="tx1">
                    <a:lumMod val="75000"/>
                    <a:lumOff val="25000"/>
                  </a:schemeClr>
                </a:solidFill>
                <a:latin typeface="IRANSans" panose="02040503050201020203" pitchFamily="18" charset="-78"/>
                <a:cs typeface="IRANSans" panose="02040503050201020203" pitchFamily="18" charset="-78"/>
              </a:rPr>
              <a:t>این جدول،جدول شعاع کوالانسی برخی عناصر بر حسب پیکومتر می‌باشد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51762685"/>
      </p:ext>
    </p:extLst>
  </p:cSld>
  <p:clrMapOvr>
    <a:masterClrMapping/>
  </p:clrMapOvr>
  <p:transition spd="slow">
    <p:push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359F3-3CDE-4913-9612-E36A754FD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sz="3200" dirty="0">
                <a:latin typeface="IRANSans" panose="02040503050201020203" pitchFamily="18" charset="-78"/>
                <a:cs typeface="IRANSans" panose="02040503050201020203" pitchFamily="18" charset="-78"/>
              </a:rPr>
              <a:t>رفتار‌های شعاع اتمی در جدول</a:t>
            </a:r>
            <a:endParaRPr lang="en-US" sz="3200" dirty="0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B40C5-DBBE-46DF-9E6A-44FA18707E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>
                <a:latin typeface="IRANSans" panose="02040503050201020203" pitchFamily="18" charset="-78"/>
                <a:cs typeface="IRANSans" panose="02040503050201020203" pitchFamily="18" charset="-78"/>
              </a:rPr>
              <a:t>در جدول دوره‌ای در هر دوره شعاع اتمی از چپ به راست کاهش می‌یابد</a:t>
            </a:r>
          </a:p>
          <a:p>
            <a:pPr algn="r" rtl="1"/>
            <a:endParaRPr lang="fa-IR" dirty="0">
              <a:latin typeface="IRANSans" panose="02040503050201020203" pitchFamily="18" charset="-78"/>
              <a:cs typeface="IRANSans" panose="02040503050201020203" pitchFamily="18" charset="-78"/>
            </a:endParaRPr>
          </a:p>
          <a:p>
            <a:pPr algn="r" rtl="1"/>
            <a:endParaRPr lang="fa-IR" dirty="0">
              <a:latin typeface="IRANSans" panose="02040503050201020203" pitchFamily="18" charset="-78"/>
              <a:cs typeface="IRANSans" panose="02040503050201020203" pitchFamily="18" charset="-78"/>
            </a:endParaRPr>
          </a:p>
          <a:p>
            <a:pPr algn="r" rtl="1"/>
            <a:r>
              <a:rPr lang="fa-IR" dirty="0">
                <a:latin typeface="IRANSans" panose="02040503050201020203" pitchFamily="18" charset="-78"/>
                <a:cs typeface="IRANSans" panose="02040503050201020203" pitchFamily="18" charset="-78"/>
              </a:rPr>
              <a:t>در جدول دوره‌ای در هر گروه از بالا با پایین افزایش می‌یابد</a:t>
            </a:r>
          </a:p>
          <a:p>
            <a:pPr algn="r" rtl="1"/>
            <a:endParaRPr lang="fa-IR" dirty="0">
              <a:latin typeface="IRANSans" panose="02040503050201020203" pitchFamily="18" charset="-78"/>
              <a:cs typeface="IRANSans" panose="02040503050201020203" pitchFamily="18" charset="-78"/>
            </a:endParaRPr>
          </a:p>
          <a:p>
            <a:pPr algn="r" rtl="1"/>
            <a:endParaRPr lang="fa-IR" dirty="0">
              <a:latin typeface="IRANSans" panose="02040503050201020203" pitchFamily="18" charset="-78"/>
              <a:cs typeface="IRANSans" panose="02040503050201020203" pitchFamily="18" charset="-78"/>
            </a:endParaRPr>
          </a:p>
          <a:p>
            <a:pPr algn="r" rtl="1"/>
            <a:r>
              <a:rPr lang="fa-IR" dirty="0">
                <a:latin typeface="IRANSans" panose="02040503050201020203" pitchFamily="18" charset="-78"/>
                <a:cs typeface="IRANSans" panose="02040503050201020203" pitchFamily="18" charset="-78"/>
              </a:rPr>
              <a:t>اختلاف شعاع اتمی دو اتم متوالی در هر دوره هرچه به سمت چپ‌ برویم کمتر می‌شود</a:t>
            </a:r>
          </a:p>
        </p:txBody>
      </p:sp>
    </p:spTree>
    <p:extLst>
      <p:ext uri="{BB962C8B-B14F-4D97-AF65-F5344CB8AC3E}">
        <p14:creationId xmlns:p14="http://schemas.microsoft.com/office/powerpoint/2010/main" val="28467262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D0E08-678F-4FAE-9703-F8759CD35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sz="3200" dirty="0">
                <a:latin typeface="IRANSans" panose="02040503050201020203" pitchFamily="18" charset="-78"/>
                <a:cs typeface="IRANSans" panose="02040503050201020203" pitchFamily="18" charset="-78"/>
              </a:rPr>
              <a:t>مقایسه شعاع یونی</a:t>
            </a:r>
            <a:endParaRPr lang="en-US" sz="3200" dirty="0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C82FEA8-D06D-4583-9C2F-6A4B37E7B59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r" rtl="1"/>
                <a:r>
                  <a:rPr lang="fa-IR" dirty="0">
                    <a:latin typeface="IRANSans" panose="02040503050201020203" pitchFamily="18" charset="-78"/>
                    <a:cs typeface="IRANSans" panose="02040503050201020203" pitchFamily="18" charset="-78"/>
                  </a:rPr>
                  <a:t>شعاع یونی در نافلزات بیشتر از شعاع اتمی آنها و در فلزات کمتر از شعاع اتمی آنها می‌باشد</a:t>
                </a:r>
              </a:p>
              <a:p>
                <a:pPr algn="r" rtl="1"/>
                <a:endParaRPr lang="fa-IR" dirty="0">
                  <a:latin typeface="IRANSans" panose="02040503050201020203" pitchFamily="18" charset="-78"/>
                  <a:cs typeface="IRANSans" panose="02040503050201020203" pitchFamily="18" charset="-78"/>
                </a:endParaRPr>
              </a:p>
              <a:p>
                <a:pPr algn="r" rtl="1"/>
                <a:r>
                  <a:rPr lang="fa-IR" dirty="0">
                    <a:latin typeface="IRANSans" panose="02040503050201020203" pitchFamily="18" charset="-78"/>
                    <a:cs typeface="IRANSans" panose="02040503050201020203" pitchFamily="18" charset="-78"/>
                  </a:rPr>
                  <a:t>برای مقایسه شعاع یونیِ یون‌هایی که به آرایش گاز نجیب رسیده‌اند،آن یونی که با گرفتن الکترون به آن آرایش رسیده شعاع اتمی بیشتری دارد</a:t>
                </a:r>
              </a:p>
              <a:p>
                <a:pPr algn="r" rtl="1"/>
                <a:endParaRPr lang="fa-IR" dirty="0">
                  <a:latin typeface="IRANSans" panose="02040503050201020203" pitchFamily="18" charset="-78"/>
                  <a:cs typeface="IRANSans" panose="02040503050201020203" pitchFamily="18" charset="-78"/>
                </a:endParaRPr>
              </a:p>
              <a:p>
                <a:pPr algn="r" rtl="1"/>
                <a:r>
                  <a:rPr lang="fa-IR" dirty="0">
                    <a:latin typeface="IRANSans" panose="02040503050201020203" pitchFamily="18" charset="-78"/>
                    <a:cs typeface="IRANSans" panose="02040503050201020203" pitchFamily="18" charset="-78"/>
                  </a:rPr>
                  <a:t>توجه شود که شعاع  بزرگتر لزوما به معنای واکنش پذیری بیشتر نیست زیرا یون‌ها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dirty="0"/>
                        </m:ctrlPr>
                      </m:sSupPr>
                      <m:e>
                        <m:r>
                          <a:rPr lang="en-US" dirty="0"/>
                          <m:t>𝐾</m:t>
                        </m:r>
                      </m:e>
                      <m:sup>
                        <m:r>
                          <a:rPr lang="fa-IR" dirty="0"/>
                          <m:t>+</m:t>
                        </m:r>
                      </m:sup>
                    </m:sSup>
                  </m:oMath>
                </a14:m>
                <a:r>
                  <a:rPr lang="en-US" dirty="0">
                    <a:latin typeface="IRANSans" panose="02040503050201020203" pitchFamily="18" charset="-78"/>
                    <a:cs typeface="IRANSans" panose="02040503050201020203" pitchFamily="18" charset="-78"/>
                  </a:rPr>
                  <a:t> 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dirty="0"/>
                        </m:ctrlPr>
                      </m:sSupPr>
                      <m:e>
                        <m:r>
                          <a:rPr lang="en-US" dirty="0"/>
                          <m:t>𝑁𝑎</m:t>
                        </m:r>
                      </m:e>
                      <m:sup>
                        <m:r>
                          <a:rPr lang="fa-IR" dirty="0"/>
                          <m:t>+</m:t>
                        </m:r>
                      </m:sup>
                    </m:sSup>
                  </m:oMath>
                </a14:m>
                <a:r>
                  <a:rPr lang="en-US" dirty="0">
                    <a:latin typeface="IRANSans" panose="02040503050201020203" pitchFamily="18" charset="-78"/>
                    <a:cs typeface="IRANSans" panose="02040503050201020203" pitchFamily="18" charset="-78"/>
                  </a:rPr>
                  <a:t> </a:t>
                </a:r>
                <a:r>
                  <a:rPr lang="fa-IR" dirty="0">
                    <a:latin typeface="IRANSans" panose="02040503050201020203" pitchFamily="18" charset="-78"/>
                    <a:cs typeface="IRANSans" panose="02040503050201020203" pitchFamily="18" charset="-78"/>
                  </a:rPr>
                  <a:t> در مقایسه شعاع اتمی متفاوت‌اند اما در واکنش پذیری هر دو ناچیز‌اند</a:t>
                </a:r>
                <a:endParaRPr lang="en-US" dirty="0">
                  <a:latin typeface="IRANSans" panose="02040503050201020203" pitchFamily="18" charset="-78"/>
                  <a:cs typeface="IRANSans" panose="02040503050201020203" pitchFamily="18" charset="-78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C82FEA8-D06D-4583-9C2F-6A4B37E7B59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891" r="-2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7947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106</TotalTime>
  <Words>390</Words>
  <Application>Microsoft Office PowerPoint</Application>
  <PresentationFormat>Widescreen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IRANSans</vt:lpstr>
      <vt:lpstr>Wingdings 3</vt:lpstr>
      <vt:lpstr>Ion Boardroom</vt:lpstr>
      <vt:lpstr>شعاع اتمی و یونی</vt:lpstr>
      <vt:lpstr>شعاع اتمی چیست؟</vt:lpstr>
      <vt:lpstr>تاریخچه</vt:lpstr>
      <vt:lpstr>روش اندازه‌گیری</vt:lpstr>
      <vt:lpstr>بلورنگاری با امواج X</vt:lpstr>
      <vt:lpstr>اندازه شعاع کوالانسی اتم‌های مختلف</vt:lpstr>
      <vt:lpstr>رفتار‌های شعاع اتمی در جدول</vt:lpstr>
      <vt:lpstr>مقایسه شعاع یونی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شعاع اتمی و یونی</dc:title>
  <dc:creator>sadraber@gmail.com</dc:creator>
  <cp:lastModifiedBy>sadraber@gmail.com</cp:lastModifiedBy>
  <cp:revision>11</cp:revision>
  <dcterms:created xsi:type="dcterms:W3CDTF">2019-12-13T09:25:09Z</dcterms:created>
  <dcterms:modified xsi:type="dcterms:W3CDTF">2019-12-15T16:19:05Z</dcterms:modified>
</cp:coreProperties>
</file>