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embeddedFontLst>
    <p:embeddedFont>
      <p:font typeface="0 Esfehan Bold" panose="00000700000000000000" pitchFamily="2" charset="-78"/>
      <p:bold r:id="rId14"/>
    </p:embeddedFont>
    <p:embeddedFont>
      <p:font typeface="0 Narenj" panose="00000300000000000000" pitchFamily="2" charset="-78"/>
      <p:regular r:id="rId15"/>
    </p:embeddedFont>
    <p:embeddedFont>
      <p:font typeface="B Badr" panose="00000400000000000000" pitchFamily="2" charset="-78"/>
      <p:regular r:id="rId16"/>
      <p:bold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b="1" dirty="0" smtClean="0">
                <a:cs typeface="B Badr" panose="00000400000000000000" pitchFamily="2" charset="-78"/>
              </a:rPr>
              <a:t>آشنایی با عناصر گروه 14</a:t>
            </a:r>
            <a:endParaRPr lang="en-US" b="1" dirty="0">
              <a:cs typeface="B Bad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Badr" panose="00000400000000000000" pitchFamily="2" charset="-78"/>
              </a:rPr>
              <a:t>علی احسانی زاده</a:t>
            </a:r>
          </a:p>
          <a:p>
            <a:pPr rtl="1"/>
            <a:r>
              <a:rPr lang="fa-IR" sz="2400" dirty="0" smtClean="0">
                <a:cs typeface="B Badr" panose="00000400000000000000" pitchFamily="2" charset="-78"/>
              </a:rPr>
              <a:t>شیمی یازدهم</a:t>
            </a:r>
            <a:endParaRPr lang="en-US" sz="2400" dirty="0">
              <a:cs typeface="B Bad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6124" y="1357053"/>
            <a:ext cx="172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0 Narenj" panose="00000300000000000000" pitchFamily="2" charset="-78"/>
              </a:rPr>
              <a:t>به نام خدا</a:t>
            </a:r>
            <a:endParaRPr lang="en-US" sz="2800" b="1" dirty="0">
              <a:cs typeface="0 Narenj" panose="000003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7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سرب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Badr" panose="00000400000000000000" pitchFamily="2" charset="-78"/>
              </a:rPr>
              <a:t>در </a:t>
            </a:r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دوره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ششم </a:t>
            </a:r>
            <a:r>
              <a:rPr lang="fa-IR" dirty="0">
                <a:cs typeface="B Badr" panose="00000400000000000000" pitchFamily="2" charset="-78"/>
              </a:rPr>
              <a:t>جدول تناوبی قرار دارد.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سطح </a:t>
            </a:r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صیقلی</a:t>
            </a:r>
            <a:r>
              <a:rPr lang="fa-IR" dirty="0">
                <a:cs typeface="B Badr" panose="00000400000000000000" pitchFamily="2" charset="-78"/>
              </a:rPr>
              <a:t> دارد.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فلز</a:t>
            </a:r>
            <a:r>
              <a:rPr lang="fa-IR" dirty="0">
                <a:cs typeface="B Badr" panose="00000400000000000000" pitchFamily="2" charset="-78"/>
              </a:rPr>
              <a:t> است.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رسانایی </a:t>
            </a:r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الکتریکی و گرمایی بالایی </a:t>
            </a:r>
            <a:r>
              <a:rPr lang="fa-IR" dirty="0">
                <a:cs typeface="B Badr" panose="00000400000000000000" pitchFamily="2" charset="-78"/>
              </a:rPr>
              <a:t>دارد.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جامدی </a:t>
            </a:r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شکل پذیر </a:t>
            </a:r>
            <a:r>
              <a:rPr lang="fa-IR" dirty="0">
                <a:cs typeface="B Badr" panose="00000400000000000000" pitchFamily="2" charset="-78"/>
              </a:rPr>
              <a:t>یا </a:t>
            </a:r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چکش خوار </a:t>
            </a:r>
            <a:r>
              <a:rPr lang="fa-IR" dirty="0">
                <a:cs typeface="B Badr" panose="00000400000000000000" pitchFamily="2" charset="-78"/>
              </a:rPr>
              <a:t>است.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در واکنش با دیگر اتم ها الکترون</a:t>
            </a:r>
            <a:r>
              <a:rPr lang="fa-IR" dirty="0">
                <a:solidFill>
                  <a:srgbClr val="FF0000"/>
                </a:solidFill>
                <a:cs typeface="B Badr" panose="00000400000000000000" pitchFamily="2" charset="-78"/>
              </a:rPr>
              <a:t> از دست می دهد</a:t>
            </a:r>
            <a:r>
              <a:rPr lang="fa-IR" dirty="0">
                <a:cs typeface="B Badr" panose="00000400000000000000" pitchFamily="2" charset="-78"/>
              </a:rPr>
              <a:t>.</a:t>
            </a:r>
          </a:p>
          <a:p>
            <a:pPr algn="r" rtl="1"/>
            <a:endParaRPr lang="en-US" dirty="0">
              <a:cs typeface="B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193" b="17298"/>
          <a:stretch/>
        </p:blipFill>
        <p:spPr>
          <a:xfrm>
            <a:off x="1295401" y="2556932"/>
            <a:ext cx="5136590" cy="21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کاربردهای سرب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Badr" panose="00000400000000000000" pitchFamily="2" charset="-78"/>
              </a:rPr>
              <a:t>کاربردهای اولیه عنصر سرب </a:t>
            </a:r>
            <a:r>
              <a:rPr lang="fa-IR" dirty="0" smtClean="0">
                <a:cs typeface="B Badr" panose="00000400000000000000" pitchFamily="2" charset="-78"/>
              </a:rPr>
              <a:t>عبارتند از</a:t>
            </a:r>
            <a:r>
              <a:rPr lang="fa-IR" dirty="0">
                <a:cs typeface="B Badr" panose="00000400000000000000" pitchFamily="2" charset="-78"/>
              </a:rPr>
              <a:t>: سازه های ساختمانی ، رنگدانه‌های مورد استفاده در لعاب سرامیک و لوله‌های انتقال آب</a:t>
            </a:r>
            <a:r>
              <a:rPr lang="fa-IR" dirty="0" smtClean="0">
                <a:cs typeface="B Badr" panose="00000400000000000000" pitchFamily="2" charset="-78"/>
              </a:rPr>
              <a:t>. 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کاخ </a:t>
            </a:r>
            <a:r>
              <a:rPr lang="fa-IR" dirty="0">
                <a:cs typeface="B Badr" panose="00000400000000000000" pitchFamily="2" charset="-78"/>
              </a:rPr>
              <a:t>ها و کلیساهای بزرگ اروپا در وسایل تزئینی، سقف ها، لوله‌ها و پنجره‌هایشان دارای مقادیر قابل توجهی سرب هستند. </a:t>
            </a:r>
            <a:endParaRPr lang="fa-IR" dirty="0" smtClean="0">
              <a:cs typeface="B Badr" panose="00000400000000000000" pitchFamily="2" charset="-78"/>
            </a:endParaRP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این </a:t>
            </a:r>
            <a:r>
              <a:rPr lang="fa-IR" dirty="0">
                <a:cs typeface="B Badr" panose="00000400000000000000" pitchFamily="2" charset="-78"/>
              </a:rPr>
              <a:t>فلز ( در حالت عنصری ) پس </a:t>
            </a:r>
            <a:r>
              <a:rPr lang="fa-IR" dirty="0" smtClean="0">
                <a:cs typeface="B Badr" panose="00000400000000000000" pitchFamily="2" charset="-78"/>
              </a:rPr>
              <a:t>ازآهن ، آلومینیوم ، مس</a:t>
            </a:r>
            <a:r>
              <a:rPr lang="fa-IR" i="1" dirty="0">
                <a:cs typeface="B Badr" panose="00000400000000000000" pitchFamily="2" charset="-78"/>
              </a:rPr>
              <a:t> </a:t>
            </a:r>
            <a:r>
              <a:rPr lang="fa-IR" dirty="0" smtClean="0">
                <a:cs typeface="B Badr" panose="00000400000000000000" pitchFamily="2" charset="-78"/>
              </a:rPr>
              <a:t>و</a:t>
            </a:r>
            <a:r>
              <a:rPr lang="fa-IR" dirty="0">
                <a:cs typeface="B Badr" panose="00000400000000000000" pitchFamily="2" charset="-78"/>
              </a:rPr>
              <a:t> </a:t>
            </a:r>
            <a:r>
              <a:rPr lang="fa-IR" dirty="0" smtClean="0">
                <a:cs typeface="B Badr" panose="00000400000000000000" pitchFamily="2" charset="-78"/>
              </a:rPr>
              <a:t>روی بیشترین </a:t>
            </a:r>
            <a:r>
              <a:rPr lang="fa-IR" dirty="0">
                <a:cs typeface="B Badr" panose="00000400000000000000" pitchFamily="2" charset="-78"/>
              </a:rPr>
              <a:t>کاربرد را دارد.</a:t>
            </a:r>
            <a:endParaRPr lang="en-US" b="1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3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1608" y="3008376"/>
            <a:ext cx="4507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7200" dirty="0" smtClean="0">
                <a:cs typeface="0 Esfehan Bold" panose="00000700000000000000" pitchFamily="2" charset="-78"/>
              </a:rPr>
              <a:t>پایان</a:t>
            </a:r>
            <a:endParaRPr lang="en-US" sz="7200" dirty="0">
              <a:cs typeface="0 Esfehan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930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کربن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دوره</a:t>
            </a:r>
            <a:r>
              <a:rPr lang="fa-IR" dirty="0" smtClean="0">
                <a:cs typeface="B Badr" panose="000004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دوم</a:t>
            </a:r>
            <a:r>
              <a:rPr lang="fa-IR" dirty="0" smtClean="0">
                <a:cs typeface="B Badr" panose="00000400000000000000" pitchFamily="2" charset="-78"/>
              </a:rPr>
              <a:t> جدول تناوبی قرار دارد.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سطح این عنصر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تیره</a:t>
            </a:r>
            <a:r>
              <a:rPr lang="fa-IR" dirty="0" smtClean="0">
                <a:cs typeface="B Badr" panose="00000400000000000000" pitchFamily="2" charset="-78"/>
              </a:rPr>
              <a:t> است.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نافلز</a:t>
            </a:r>
            <a:r>
              <a:rPr lang="fa-IR" dirty="0" smtClean="0">
                <a:cs typeface="B Badr" panose="00000400000000000000" pitchFamily="2" charset="-78"/>
              </a:rPr>
              <a:t> است.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رسانایی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الکتریکی دارد</a:t>
            </a:r>
            <a:r>
              <a:rPr lang="fa-IR" dirty="0" smtClean="0">
                <a:cs typeface="B Badr" panose="00000400000000000000" pitchFamily="2" charset="-78"/>
              </a:rPr>
              <a:t>، اما رسانایی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گرمایی ندارد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اثر ضربه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خرد می شود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واکنش با دیگر اتم ها ، الکترون به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اشتراک</a:t>
            </a:r>
            <a:r>
              <a:rPr lang="fa-IR" dirty="0" smtClean="0">
                <a:cs typeface="B Badr" panose="00000400000000000000" pitchFamily="2" charset="-78"/>
              </a:rPr>
              <a:t> می گذارد.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8861" y="5694101"/>
            <a:ext cx="931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cs typeface="B Badr" panose="00000400000000000000" pitchFamily="2" charset="-78"/>
              </a:rPr>
              <a:t>نکته : برخی خواص گفته شده مربوط به دگرشکل گرافیت است.</a:t>
            </a:r>
            <a:endParaRPr lang="en-US" sz="2800" dirty="0">
              <a:solidFill>
                <a:srgbClr val="0070C0"/>
              </a:solidFill>
              <a:cs typeface="B Bad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1921" r="10731" b="14729"/>
          <a:stretch/>
        </p:blipFill>
        <p:spPr>
          <a:xfrm>
            <a:off x="847345" y="2516968"/>
            <a:ext cx="4840223" cy="19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کاربردهای کربن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Badr" panose="00000400000000000000" pitchFamily="2" charset="-78"/>
              </a:rPr>
              <a:t>کربن بخش بسیار مهمی در تمامی موجودات زنده است </a:t>
            </a:r>
            <a:r>
              <a:rPr lang="fa-IR" dirty="0" smtClean="0">
                <a:cs typeface="B Badr" panose="00000400000000000000" pitchFamily="2" charset="-78"/>
              </a:rPr>
              <a:t>و عمده </a:t>
            </a:r>
            <a:r>
              <a:rPr lang="fa-IR" dirty="0">
                <a:cs typeface="B Badr" panose="00000400000000000000" pitchFamily="2" charset="-78"/>
              </a:rPr>
              <a:t>ترین کاربرد اقتصادی کربن ، فرم </a:t>
            </a:r>
            <a:r>
              <a:rPr lang="fa-IR" dirty="0" smtClean="0">
                <a:cs typeface="B Badr" panose="00000400000000000000" pitchFamily="2" charset="-78"/>
              </a:rPr>
              <a:t>هیدروکربن‌ها </a:t>
            </a:r>
            <a:r>
              <a:rPr lang="fa-IR" dirty="0">
                <a:cs typeface="B Badr" panose="00000400000000000000" pitchFamily="2" charset="-78"/>
              </a:rPr>
              <a:t>می باشد که قابل توجه ترین آنها </a:t>
            </a:r>
            <a:r>
              <a:rPr lang="fa-IR" dirty="0" smtClean="0">
                <a:cs typeface="B Badr" panose="00000400000000000000" pitchFamily="2" charset="-78"/>
              </a:rPr>
              <a:t>سوخت‌های </a:t>
            </a:r>
            <a:r>
              <a:rPr lang="fa-IR" dirty="0">
                <a:cs typeface="B Badr" panose="00000400000000000000" pitchFamily="2" charset="-78"/>
              </a:rPr>
              <a:t>فسیلی ، گاز متان و نفت خام است</a:t>
            </a:r>
            <a:r>
              <a:rPr lang="fa-IR" dirty="0" smtClean="0">
                <a:cs typeface="B Badr" panose="00000400000000000000" pitchFamily="2" charset="-78"/>
              </a:rPr>
              <a:t>. نفت </a:t>
            </a:r>
            <a:r>
              <a:rPr lang="fa-IR" dirty="0">
                <a:cs typeface="B Badr" panose="00000400000000000000" pitchFamily="2" charset="-78"/>
              </a:rPr>
              <a:t>خام در صنایع پتروشیمی برای تولید محصولات زیادی از جمله مهمترین آنها بنزین ، گازوئیل و نفت سفید بکار می </a:t>
            </a:r>
            <a:r>
              <a:rPr lang="fa-IR" dirty="0" smtClean="0">
                <a:cs typeface="B Badr" panose="00000400000000000000" pitchFamily="2" charset="-78"/>
              </a:rPr>
              <a:t>رود. از </a:t>
            </a:r>
            <a:r>
              <a:rPr lang="fa-IR" dirty="0">
                <a:cs typeface="B Badr" panose="00000400000000000000" pitchFamily="2" charset="-78"/>
              </a:rPr>
              <a:t>نفت خام مواد اولیه بسیاری از مواد مصنوعی ، که بسیاری از آنها در مجموع پلاستیک نامیده می شوند ، شکل می گیرد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گرافیت در ترکیب با خاک رس بعنوان مغز مداد بکار می رود.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الماس جهت تزئین </a:t>
            </a:r>
            <a:r>
              <a:rPr lang="fa-IR" dirty="0" smtClean="0">
                <a:cs typeface="B Badr" panose="00000400000000000000" pitchFamily="2" charset="-78"/>
              </a:rPr>
              <a:t>و نیز </a:t>
            </a:r>
            <a:r>
              <a:rPr lang="fa-IR" dirty="0">
                <a:cs typeface="B Badr" panose="00000400000000000000" pitchFamily="2" charset="-78"/>
              </a:rPr>
              <a:t>در مته ها و سایر کاربردهایی که سختی آن مورد استفاده است کاربرد د ارد.</a:t>
            </a:r>
          </a:p>
          <a:p>
            <a:pPr algn="r" rtl="1"/>
            <a:endParaRPr lang="en-US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6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سیلیسیم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دوره</a:t>
            </a:r>
            <a:r>
              <a:rPr lang="fa-IR" dirty="0" smtClean="0">
                <a:cs typeface="B Badr" panose="000004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سوم</a:t>
            </a:r>
            <a:r>
              <a:rPr lang="fa-IR" dirty="0" smtClean="0">
                <a:cs typeface="B Badr" panose="00000400000000000000" pitchFamily="2" charset="-78"/>
              </a:rPr>
              <a:t> جدول تناوبی قرار دارد.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سطح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صیقلی و براق </a:t>
            </a:r>
            <a:r>
              <a:rPr lang="fa-IR" dirty="0" smtClean="0">
                <a:cs typeface="B Badr" panose="00000400000000000000" pitchFamily="2" charset="-78"/>
              </a:rPr>
              <a:t>دارد.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شبه فلز </a:t>
            </a:r>
            <a:r>
              <a:rPr lang="fa-IR" dirty="0" smtClean="0">
                <a:cs typeface="B Badr" panose="00000400000000000000" pitchFamily="2" charset="-78"/>
              </a:rPr>
              <a:t>است.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شکننده</a:t>
            </a:r>
            <a:r>
              <a:rPr lang="fa-IR" dirty="0" smtClean="0">
                <a:cs typeface="B Badr" panose="00000400000000000000" pitchFamily="2" charset="-78"/>
              </a:rPr>
              <a:t> است و در اثر ضربه خرد می شود.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رسانایی الکتریکی کمی داشته اما رسانایی گرمایی نسبتا بالایی دارد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واکنش با دیگر اتم ها الکترون به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اشتراک</a:t>
            </a:r>
            <a:r>
              <a:rPr lang="fa-IR" dirty="0" smtClean="0">
                <a:cs typeface="B Badr" panose="00000400000000000000" pitchFamily="2" charset="-78"/>
              </a:rPr>
              <a:t> می گذارد.</a:t>
            </a:r>
            <a:endParaRPr lang="en-US" dirty="0">
              <a:cs typeface="B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538" b="15824"/>
          <a:stretch/>
        </p:blipFill>
        <p:spPr>
          <a:xfrm>
            <a:off x="1093470" y="2556932"/>
            <a:ext cx="4923586" cy="20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کاربردهای سیلیسیم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Badr" panose="00000400000000000000" pitchFamily="2" charset="-78"/>
              </a:rPr>
              <a:t>بیشتر سیلیسیمی که به صورت تجاری کاربرد دارد بدون هیچ گونه جداسازی مورد بهره‌برداری قرار می‌گیرد و خیلی کم بر روی ترکیب طبیعی آن فراوری صورت می‌گیرد. در بخش صنعت ساختمان و تولید سرامیک هم هنگام کاربرد رس، ماسه و سنگ‌های سیلیسی همین رویکرد وجود دارد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بیشتر سیلیسیم آزاد در صنعت‌ های پالایش فولاد، ریخته گری آلومینیم و بسیاری صنعت‌های حساس شیمی (مانند سیلیس دودی) کاربرد دارد. 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وسایل الکترونیکی به دلیل ویژگی نیمه رسانایی‌اش به کار می رود.</a:t>
            </a:r>
          </a:p>
        </p:txBody>
      </p:sp>
    </p:spTree>
    <p:extLst>
      <p:ext uri="{BB962C8B-B14F-4D97-AF65-F5344CB8AC3E}">
        <p14:creationId xmlns:p14="http://schemas.microsoft.com/office/powerpoint/2010/main" val="2074517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ژرمانیم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دوره چهارم </a:t>
            </a:r>
            <a:r>
              <a:rPr lang="fa-IR" dirty="0" smtClean="0">
                <a:cs typeface="B Badr" panose="00000400000000000000" pitchFamily="2" charset="-78"/>
              </a:rPr>
              <a:t>جدول تناوبی قرار دارد.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سطح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صیقلی و براق </a:t>
            </a:r>
            <a:r>
              <a:rPr lang="fa-IR" dirty="0" smtClean="0">
                <a:cs typeface="B Badr" panose="00000400000000000000" pitchFamily="2" charset="-78"/>
              </a:rPr>
              <a:t>دارد.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شبه فلز </a:t>
            </a:r>
            <a:r>
              <a:rPr lang="fa-IR" dirty="0" smtClean="0">
                <a:cs typeface="B Badr" panose="00000400000000000000" pitchFamily="2" charset="-78"/>
              </a:rPr>
              <a:t>است.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شکننده</a:t>
            </a:r>
            <a:r>
              <a:rPr lang="fa-IR" dirty="0" smtClean="0">
                <a:cs typeface="B Badr" panose="00000400000000000000" pitchFamily="2" charset="-78"/>
              </a:rPr>
              <a:t> است و در اثر ضربه خرد می شود.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رسانایی الکتریکی کمی داشته اما رسانایی گرمایی نسبتا بالایی دارد.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واکنش با دیگر اتم ها الکترون به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اشتراک</a:t>
            </a:r>
            <a:r>
              <a:rPr lang="fa-IR" dirty="0" smtClean="0">
                <a:cs typeface="B Badr" panose="00000400000000000000" pitchFamily="2" charset="-78"/>
              </a:rPr>
              <a:t> می گذارد.</a:t>
            </a:r>
            <a:endParaRPr lang="en-US" dirty="0">
              <a:cs typeface="B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690" b="15440"/>
          <a:stretch/>
        </p:blipFill>
        <p:spPr>
          <a:xfrm>
            <a:off x="1090421" y="2492924"/>
            <a:ext cx="5005578" cy="21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 smtClean="0">
                <a:cs typeface="B Badr" panose="00000400000000000000" pitchFamily="2" charset="-78"/>
              </a:rPr>
              <a:t>کاربردهای ژرمانیم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Badr" panose="00000400000000000000" pitchFamily="2" charset="-78"/>
              </a:rPr>
              <a:t>برخلاف </a:t>
            </a:r>
            <a:r>
              <a:rPr lang="fa-IR" dirty="0">
                <a:cs typeface="B Badr" panose="00000400000000000000" pitchFamily="2" charset="-78"/>
              </a:rPr>
              <a:t>بیشتر نیمه </a:t>
            </a:r>
            <a:r>
              <a:rPr lang="fa-IR" dirty="0" smtClean="0">
                <a:cs typeface="B Badr" panose="00000400000000000000" pitchFamily="2" charset="-78"/>
              </a:rPr>
              <a:t>رسانا ها دارای شکاف نوارکوچکی </a:t>
            </a:r>
            <a:r>
              <a:rPr lang="fa-IR" dirty="0">
                <a:cs typeface="B Badr" panose="00000400000000000000" pitchFamily="2" charset="-78"/>
              </a:rPr>
              <a:t>است که امکان واکنش موثربه اشعه مادون قرمز را به وجود می آورد. بنابراین ژرمانیم در طیف نماهای مادون قرمز و سایر تجهیزات دیداری که نیازمند یابنده های حساس مادون قرمز است کاربرد دارد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از ژرمانیم </a:t>
            </a:r>
            <a:r>
              <a:rPr lang="fa-IR" dirty="0" smtClean="0">
                <a:cs typeface="B Badr" panose="00000400000000000000" pitchFamily="2" charset="-78"/>
              </a:rPr>
              <a:t>در عدسی</a:t>
            </a:r>
            <a:r>
              <a:rPr lang="fa-IR" i="1" dirty="0">
                <a:cs typeface="B Badr" panose="00000400000000000000" pitchFamily="2" charset="-78"/>
              </a:rPr>
              <a:t> </a:t>
            </a:r>
            <a:r>
              <a:rPr lang="fa-IR" dirty="0">
                <a:cs typeface="B Badr" panose="00000400000000000000" pitchFamily="2" charset="-78"/>
              </a:rPr>
              <a:t>های زاویه باز دوربین و عدسی های </a:t>
            </a:r>
            <a:r>
              <a:rPr lang="fa-IR" dirty="0" smtClean="0">
                <a:cs typeface="B Badr" panose="00000400000000000000" pitchFamily="2" charset="-78"/>
              </a:rPr>
              <a:t>شیئی میکروسکوپ استفاده می کنند.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ترکیبات خاصی از ژرمانیم برای </a:t>
            </a:r>
            <a:r>
              <a:rPr lang="fa-IR" dirty="0" smtClean="0">
                <a:cs typeface="B Badr" panose="00000400000000000000" pitchFamily="2" charset="-78"/>
              </a:rPr>
              <a:t>پستانداران</a:t>
            </a:r>
            <a:r>
              <a:rPr lang="fa-IR" i="1" dirty="0" smtClean="0">
                <a:cs typeface="B Badr" panose="00000400000000000000" pitchFamily="2" charset="-78"/>
              </a:rPr>
              <a:t> </a:t>
            </a:r>
            <a:r>
              <a:rPr lang="fa-IR" dirty="0" smtClean="0">
                <a:cs typeface="B Badr" panose="00000400000000000000" pitchFamily="2" charset="-78"/>
              </a:rPr>
              <a:t>مسمومیت </a:t>
            </a:r>
            <a:r>
              <a:rPr lang="fa-IR" dirty="0">
                <a:cs typeface="B Badr" panose="00000400000000000000" pitchFamily="2" charset="-78"/>
              </a:rPr>
              <a:t>کمی دارند اما برای </a:t>
            </a:r>
            <a:r>
              <a:rPr lang="fa-IR" dirty="0" smtClean="0">
                <a:cs typeface="B Badr" panose="00000400000000000000" pitchFamily="2" charset="-78"/>
              </a:rPr>
              <a:t>باکتری</a:t>
            </a:r>
            <a:r>
              <a:rPr lang="fa-IR" i="1" dirty="0">
                <a:cs typeface="B Badr" panose="00000400000000000000" pitchFamily="2" charset="-78"/>
              </a:rPr>
              <a:t> </a:t>
            </a:r>
            <a:r>
              <a:rPr lang="fa-IR" dirty="0" smtClean="0">
                <a:cs typeface="B Badr" panose="00000400000000000000" pitchFamily="2" charset="-78"/>
              </a:rPr>
              <a:t>های </a:t>
            </a:r>
            <a:r>
              <a:rPr lang="fa-IR" dirty="0">
                <a:cs typeface="B Badr" panose="00000400000000000000" pitchFamily="2" charset="-78"/>
              </a:rPr>
              <a:t>خاصی اثرات سمی دارند. این ویژگی، این گونه ترکیبات را به عوامل شیمی درمانی مفیدی تبدیل کرده است.</a:t>
            </a:r>
            <a:endParaRPr lang="en-US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8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6412"/>
            <a:ext cx="9601196" cy="1303867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cs typeface="B Badr" panose="00000400000000000000" pitchFamily="2" charset="-78"/>
              </a:rPr>
              <a:t>قلع</a:t>
            </a:r>
            <a:endParaRPr lang="en-US" sz="4800" b="1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دوره پنجم </a:t>
            </a:r>
            <a:r>
              <a:rPr lang="fa-IR" dirty="0" smtClean="0">
                <a:cs typeface="B Badr" panose="00000400000000000000" pitchFamily="2" charset="-78"/>
              </a:rPr>
              <a:t>جدول تناوبی قرار دارد.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سطح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 صیقلی </a:t>
            </a:r>
            <a:r>
              <a:rPr lang="fa-IR" dirty="0" smtClean="0">
                <a:cs typeface="B Badr" panose="00000400000000000000" pitchFamily="2" charset="-78"/>
              </a:rPr>
              <a:t>دارد.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فلز</a:t>
            </a:r>
            <a:r>
              <a:rPr lang="fa-IR" dirty="0" smtClean="0">
                <a:cs typeface="B Badr" panose="00000400000000000000" pitchFamily="2" charset="-78"/>
              </a:rPr>
              <a:t> است.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رسانایی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الکتریکی و گرمایی بالایی </a:t>
            </a:r>
            <a:r>
              <a:rPr lang="fa-IR" dirty="0" smtClean="0">
                <a:cs typeface="B Badr" panose="00000400000000000000" pitchFamily="2" charset="-78"/>
              </a:rPr>
              <a:t>دارد.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جامدی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شکل پذیر</a:t>
            </a:r>
            <a:r>
              <a:rPr lang="fa-IR" dirty="0" smtClean="0">
                <a:cs typeface="B Badr" panose="00000400000000000000" pitchFamily="2" charset="-78"/>
              </a:rPr>
              <a:t> یا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چکش خوار </a:t>
            </a:r>
            <a:r>
              <a:rPr lang="fa-IR" dirty="0" smtClean="0">
                <a:cs typeface="B Badr" panose="00000400000000000000" pitchFamily="2" charset="-78"/>
              </a:rPr>
              <a:t>است.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در واکنش با دیگر اتم ها الکترون </a:t>
            </a: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از دست می دهد</a:t>
            </a:r>
            <a:r>
              <a:rPr lang="fa-IR" dirty="0" smtClean="0">
                <a:solidFill>
                  <a:schemeClr val="tx1"/>
                </a:solidFill>
                <a:cs typeface="B Badr" panose="00000400000000000000" pitchFamily="2" charset="-78"/>
              </a:rPr>
              <a:t>.</a:t>
            </a:r>
          </a:p>
          <a:p>
            <a:pPr algn="r" rtl="1"/>
            <a:endParaRPr lang="en-US" dirty="0">
              <a:cs typeface="B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703" b="14288"/>
          <a:stretch/>
        </p:blipFill>
        <p:spPr>
          <a:xfrm>
            <a:off x="1273301" y="2556932"/>
            <a:ext cx="5150296" cy="21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dirty="0" smtClean="0">
                <a:cs typeface="B Badr" panose="00000400000000000000" pitchFamily="2" charset="-78"/>
              </a:rPr>
              <a:t>کاربردهای قلع</a:t>
            </a:r>
            <a:endParaRPr lang="en-US" sz="4800" dirty="0"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Badr" panose="00000400000000000000" pitchFamily="2" charset="-78"/>
              </a:rPr>
              <a:t>قلع به آسانی </a:t>
            </a:r>
            <a:r>
              <a:rPr lang="fa-IR" dirty="0" smtClean="0">
                <a:cs typeface="B Badr" panose="00000400000000000000" pitchFamily="2" charset="-78"/>
              </a:rPr>
              <a:t>به آهن</a:t>
            </a:r>
            <a:r>
              <a:rPr lang="fa-IR" i="1" dirty="0">
                <a:cs typeface="B Badr" panose="00000400000000000000" pitchFamily="2" charset="-78"/>
              </a:rPr>
              <a:t> </a:t>
            </a:r>
            <a:r>
              <a:rPr lang="fa-IR" dirty="0" smtClean="0">
                <a:cs typeface="B Badr" panose="00000400000000000000" pitchFamily="2" charset="-78"/>
              </a:rPr>
              <a:t>متصل </a:t>
            </a:r>
            <a:r>
              <a:rPr lang="fa-IR" dirty="0">
                <a:cs typeface="B Badr" panose="00000400000000000000" pitchFamily="2" charset="-78"/>
              </a:rPr>
              <a:t>شده  وبرای پوشش سرب</a:t>
            </a:r>
            <a:r>
              <a:rPr lang="fa-IR" dirty="0" smtClean="0">
                <a:cs typeface="B Badr" panose="00000400000000000000" pitchFamily="2" charset="-78"/>
              </a:rPr>
              <a:t>، روی</a:t>
            </a:r>
            <a:r>
              <a:rPr lang="fa-IR" i="1" dirty="0" smtClean="0">
                <a:cs typeface="B Badr" panose="00000400000000000000" pitchFamily="2" charset="-78"/>
              </a:rPr>
              <a:t> </a:t>
            </a:r>
            <a:r>
              <a:rPr lang="fa-IR" dirty="0" smtClean="0">
                <a:cs typeface="B Badr" panose="00000400000000000000" pitchFamily="2" charset="-78"/>
              </a:rPr>
              <a:t>و </a:t>
            </a:r>
            <a:r>
              <a:rPr lang="fa-IR" dirty="0">
                <a:cs typeface="B Badr" panose="00000400000000000000" pitchFamily="2" charset="-78"/>
              </a:rPr>
              <a:t>فولاد مورد استفاده قرار می گیرد تا از پوسیدگی آنها جلوگیری شود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Badr" panose="00000400000000000000" pitchFamily="2" charset="-78"/>
              </a:rPr>
              <a:t>قوطی </a:t>
            </a:r>
            <a:r>
              <a:rPr lang="fa-IR" dirty="0">
                <a:cs typeface="B Badr" panose="00000400000000000000" pitchFamily="2" charset="-78"/>
              </a:rPr>
              <a:t>های فولادی با پوشش قلع برای نگهداری غذا کاربردی وسیع دارد و این کاربرد بخش وسیعی از بازار قلع فلزی را تشکیل می دهد</a:t>
            </a:r>
            <a:r>
              <a:rPr lang="fa-IR" dirty="0" smtClean="0">
                <a:cs typeface="B Badr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Badr" panose="00000400000000000000" pitchFamily="2" charset="-78"/>
              </a:rPr>
              <a:t>از قلع همچنین در لحیم کاری برای اتصال لوله ها یا مدارهای الکتریکی ، در آلیاژهای چرخ دنده، در شیشه سازی وطیف وسیعی از کاربردهای شیمیایی قلع استفاده می شود.</a:t>
            </a:r>
            <a:endParaRPr lang="en-US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3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509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0 Esfehan Bold</vt:lpstr>
      <vt:lpstr>Arial</vt:lpstr>
      <vt:lpstr>0 Narenj</vt:lpstr>
      <vt:lpstr>B Badr</vt:lpstr>
      <vt:lpstr>Garamond</vt:lpstr>
      <vt:lpstr>Organic</vt:lpstr>
      <vt:lpstr>آشنایی با عناصر گروه 14</vt:lpstr>
      <vt:lpstr>کربن</vt:lpstr>
      <vt:lpstr>کاربردهای کربن</vt:lpstr>
      <vt:lpstr>سیلیسیم</vt:lpstr>
      <vt:lpstr>کاربردهای سیلیسیم</vt:lpstr>
      <vt:lpstr>ژرمانیم</vt:lpstr>
      <vt:lpstr>کاربردهای ژرمانیم</vt:lpstr>
      <vt:lpstr>قلع</vt:lpstr>
      <vt:lpstr>کاربردهای قلع</vt:lpstr>
      <vt:lpstr>سرب</vt:lpstr>
      <vt:lpstr>کاربردهای سرب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عناصر گروه 14</dc:title>
  <dc:creator>Windows User</dc:creator>
  <cp:lastModifiedBy>Windows User</cp:lastModifiedBy>
  <cp:revision>11</cp:revision>
  <dcterms:created xsi:type="dcterms:W3CDTF">2019-12-15T08:27:38Z</dcterms:created>
  <dcterms:modified xsi:type="dcterms:W3CDTF">2019-12-15T10:15:11Z</dcterms:modified>
</cp:coreProperties>
</file>