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9" r:id="rId2"/>
    <p:sldId id="258" r:id="rId3"/>
    <p:sldId id="259" r:id="rId4"/>
    <p:sldId id="265" r:id="rId5"/>
    <p:sldId id="260" r:id="rId6"/>
    <p:sldId id="261" r:id="rId7"/>
    <p:sldId id="266" r:id="rId8"/>
    <p:sldId id="267" r:id="rId9"/>
    <p:sldId id="268" r:id="rId10"/>
    <p:sldId id="270" r:id="rId11"/>
    <p:sldId id="269" r:id="rId12"/>
    <p:sldId id="271" r:id="rId13"/>
    <p:sldId id="263" r:id="rId14"/>
    <p:sldId id="264" r:id="rId15"/>
    <p:sldId id="273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3" r:id="rId26"/>
    <p:sldId id="281" r:id="rId27"/>
    <p:sldId id="284" r:id="rId28"/>
    <p:sldId id="285" r:id="rId29"/>
    <p:sldId id="286" r:id="rId30"/>
    <p:sldId id="287" r:id="rId31"/>
    <p:sldId id="290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651F6-2F58-4202-A0D5-6E3A2D79DD46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6144F-8F52-4B6D-B768-8297389DB04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07E95B-E635-4A7C-A7DF-B59C6AD8581A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6144F-8F52-4B6D-B768-8297389DB04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F50C6-E6B2-4045-AEBE-31FF7DAA006C}" type="datetimeFigureOut">
              <a:rPr lang="en-US" smtClean="0"/>
              <a:pPr/>
              <a:t>10/23/2020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C7778-6B69-4F87-B6BB-8607A6E73A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4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97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17" Type="http://schemas.openxmlformats.org/officeDocument/2006/relationships/image" Target="../media/image94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96.png"/><Relationship Id="rId10" Type="http://schemas.openxmlformats.org/officeDocument/2006/relationships/image" Target="../media/image106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9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png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10" Type="http://schemas.openxmlformats.org/officeDocument/2006/relationships/image" Target="../media/image123.png"/><Relationship Id="rId4" Type="http://schemas.openxmlformats.org/officeDocument/2006/relationships/image" Target="../media/image117.png"/><Relationship Id="rId9" Type="http://schemas.openxmlformats.org/officeDocument/2006/relationships/image" Target="../media/image12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12" Type="http://schemas.openxmlformats.org/officeDocument/2006/relationships/image" Target="../media/image1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png"/><Relationship Id="rId11" Type="http://schemas.openxmlformats.org/officeDocument/2006/relationships/image" Target="../media/image141.png"/><Relationship Id="rId5" Type="http://schemas.openxmlformats.org/officeDocument/2006/relationships/image" Target="../media/image135.png"/><Relationship Id="rId10" Type="http://schemas.openxmlformats.org/officeDocument/2006/relationships/image" Target="../media/image140.png"/><Relationship Id="rId4" Type="http://schemas.openxmlformats.org/officeDocument/2006/relationships/image" Target="../media/image134.png"/><Relationship Id="rId9" Type="http://schemas.openxmlformats.org/officeDocument/2006/relationships/image" Target="../media/image1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228600"/>
            <a:ext cx="27432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0" dirty="0" smtClean="0">
                <a:solidFill>
                  <a:srgbClr val="002060"/>
                </a:solidFill>
                <a:latin typeface="Besmellah 1" pitchFamily="2" charset="0"/>
              </a:rPr>
              <a:t>a</a:t>
            </a:r>
            <a:endParaRPr lang="en-US" sz="40000" dirty="0">
              <a:solidFill>
                <a:srgbClr val="002060"/>
              </a:solidFill>
              <a:latin typeface="Besmellah 1" pitchFamily="2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34"/>
            <a:ext cx="6934200" cy="68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86000" y="2895600"/>
            <a:ext cx="2438400" cy="838200"/>
          </a:xfrm>
          <a:prstGeom prst="rect">
            <a:avLst/>
          </a:prstGeom>
          <a:noFill/>
          <a:ln w="476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09800" y="4267200"/>
            <a:ext cx="3429000" cy="838200"/>
          </a:xfrm>
          <a:prstGeom prst="rect">
            <a:avLst/>
          </a:prstGeom>
          <a:noFill/>
          <a:ln w="476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648200" y="2895600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کوچکتر یا مساوی 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9718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 ٬ ۱ ٬ ۰ 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572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 ٬ ۰ ٬ ۱- ٬ ۲- 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" y="5334000"/>
            <a:ext cx="1128432" cy="7239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7160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53340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6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&gt;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۱-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rot="5400000">
            <a:off x="1600200" y="5638800"/>
            <a:ext cx="609600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85800" y="5934670"/>
            <a:ext cx="259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... ٬ ۲ ٬ ۱ ٬ </a:t>
            </a:r>
            <a:r>
              <a:rPr lang="fa-IR" sz="5400" dirty="0" smtClean="0">
                <a:solidFill>
                  <a:srgbClr val="7030A0"/>
                </a:solidFill>
                <a:cs typeface="Dast Nevis" pitchFamily="66" charset="-78"/>
              </a:rPr>
              <a:t>۰</a:t>
            </a:r>
            <a:endParaRPr lang="en-US" sz="5400" dirty="0">
              <a:solidFill>
                <a:srgbClr val="7030A0"/>
              </a:solidFill>
              <a:cs typeface="Dast Nevis" pitchFamily="66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0200" y="38100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32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۳</a:t>
            </a:r>
            <a:r>
              <a:rPr lang="fa-IR" sz="2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&lt;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&lt;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34"/>
            <a:ext cx="6934200" cy="68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86000" y="2895600"/>
            <a:ext cx="2438400" cy="838200"/>
          </a:xfrm>
          <a:prstGeom prst="rect">
            <a:avLst/>
          </a:prstGeom>
          <a:noFill/>
          <a:ln w="476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09800" y="4267200"/>
            <a:ext cx="3429000" cy="838200"/>
          </a:xfrm>
          <a:prstGeom prst="rect">
            <a:avLst/>
          </a:prstGeom>
          <a:noFill/>
          <a:ln w="476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038600" y="5562600"/>
            <a:ext cx="4876800" cy="838200"/>
            <a:chOff x="4038600" y="5562600"/>
            <a:chExt cx="4876800" cy="838200"/>
          </a:xfrm>
        </p:grpSpPr>
        <p:sp>
          <p:nvSpPr>
            <p:cNvPr id="5" name="Rectangle 4"/>
            <p:cNvSpPr/>
            <p:nvPr/>
          </p:nvSpPr>
          <p:spPr>
            <a:xfrm>
              <a:off x="4038600" y="5562600"/>
              <a:ext cx="4876800" cy="838200"/>
            </a:xfrm>
            <a:prstGeom prst="rect">
              <a:avLst/>
            </a:prstGeom>
            <a:noFill/>
            <a:ln w="476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772400" y="5562600"/>
              <a:ext cx="1143000" cy="838200"/>
            </a:xfrm>
            <a:prstGeom prst="rect">
              <a:avLst/>
            </a:prstGeom>
            <a:noFill/>
            <a:ln w="476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04800"/>
            <a:ext cx="8093702" cy="65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1219200"/>
            <a:ext cx="3962400" cy="96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819400" y="1219200"/>
            <a:ext cx="2362200" cy="838200"/>
          </a:xfrm>
          <a:prstGeom prst="rect">
            <a:avLst/>
          </a:prstGeom>
          <a:noFill/>
          <a:ln w="476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96658" y="2286000"/>
            <a:ext cx="8807407" cy="2734378"/>
            <a:chOff x="96658" y="2286000"/>
            <a:chExt cx="8807407" cy="2734378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6658" y="2286000"/>
              <a:ext cx="8807407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495800" y="3429000"/>
              <a:ext cx="4399602" cy="64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1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52401" y="3429000"/>
              <a:ext cx="4267200" cy="725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15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343400" y="4343400"/>
              <a:ext cx="4551606" cy="676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962400"/>
            <a:ext cx="730631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6" descr="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52600"/>
            <a:ext cx="1015062" cy="2610161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rot="16200000" flipH="1">
            <a:off x="3619500" y="3543300"/>
            <a:ext cx="685800" cy="4572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6748" y="304800"/>
            <a:ext cx="773792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2514600"/>
            <a:ext cx="379874" cy="16764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6748" y="304800"/>
            <a:ext cx="773792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4267200"/>
            <a:ext cx="733750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5257800"/>
            <a:ext cx="457200" cy="1854200"/>
          </a:xfrm>
          <a:prstGeom prst="rect">
            <a:avLst/>
          </a:prstGeom>
          <a:noFill/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5334000"/>
            <a:ext cx="419100" cy="1699683"/>
          </a:xfrm>
          <a:prstGeom prst="rect">
            <a:avLst/>
          </a:prstGeom>
          <a:noFill/>
        </p:spPr>
      </p:pic>
      <p:pic>
        <p:nvPicPr>
          <p:cNvPr id="15" name="Picture 14" descr="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828800"/>
            <a:ext cx="1219200" cy="2910490"/>
          </a:xfrm>
          <a:prstGeom prst="rect">
            <a:avLst/>
          </a:prstGeom>
        </p:spPr>
      </p:pic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24200" y="2667000"/>
            <a:ext cx="457200" cy="1854200"/>
          </a:xfrm>
          <a:prstGeom prst="rect">
            <a:avLst/>
          </a:prstGeom>
          <a:noFill/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2667000"/>
            <a:ext cx="457200" cy="1854200"/>
          </a:xfrm>
          <a:prstGeom prst="rect">
            <a:avLst/>
          </a:prstGeom>
          <a:noFill/>
        </p:spPr>
      </p:pic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1200" y="2667000"/>
            <a:ext cx="762000" cy="1951790"/>
          </a:xfrm>
          <a:prstGeom prst="rect">
            <a:avLst/>
          </a:prstGeom>
          <a:noFill/>
        </p:spPr>
      </p:pic>
      <p:cxnSp>
        <p:nvCxnSpPr>
          <p:cNvPr id="22" name="Straight Arrow Connector 21"/>
          <p:cNvCxnSpPr/>
          <p:nvPr/>
        </p:nvCxnSpPr>
        <p:spPr>
          <a:xfrm rot="16200000" flipH="1">
            <a:off x="3505200" y="3733800"/>
            <a:ext cx="838200" cy="5334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5400000">
            <a:off x="4381500" y="3695700"/>
            <a:ext cx="685800" cy="60960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550" y="228600"/>
            <a:ext cx="162401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152400"/>
            <a:ext cx="381994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524000"/>
            <a:ext cx="4062046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3200400"/>
            <a:ext cx="14128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3200400"/>
            <a:ext cx="1390324" cy="15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28800" y="4953000"/>
            <a:ext cx="1447800" cy="168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3600" y="5029200"/>
            <a:ext cx="1447800" cy="156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14800" y="3124200"/>
            <a:ext cx="838200" cy="160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352800" y="4876800"/>
            <a:ext cx="1143000" cy="177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800599" y="4953000"/>
            <a:ext cx="106803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5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19600" y="5562600"/>
            <a:ext cx="328612" cy="460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6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143000" y="3276600"/>
            <a:ext cx="50543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7" descr="3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676400" y="2286000"/>
            <a:ext cx="543011" cy="1676400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219200" y="2000603"/>
            <a:ext cx="3629846" cy="6523112"/>
            <a:chOff x="1219200" y="2000603"/>
            <a:chExt cx="3629846" cy="6523112"/>
          </a:xfrm>
        </p:grpSpPr>
        <p:sp>
          <p:nvSpPr>
            <p:cNvPr id="19" name="Arc 18"/>
            <p:cNvSpPr/>
            <p:nvPr/>
          </p:nvSpPr>
          <p:spPr>
            <a:xfrm rot="14284810">
              <a:off x="-102566" y="3572102"/>
              <a:ext cx="6523112" cy="3380113"/>
            </a:xfrm>
            <a:prstGeom prst="arc">
              <a:avLst>
                <a:gd name="adj1" fmla="val 17261745"/>
                <a:gd name="adj2" fmla="val 306872"/>
              </a:avLst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1219200" y="5486400"/>
              <a:ext cx="228600" cy="15240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19" idx="0"/>
            </p:cNvCxnSpPr>
            <p:nvPr/>
          </p:nvCxnSpPr>
          <p:spPr>
            <a:xfrm rot="5400000" flipH="1">
              <a:off x="1275999" y="5505803"/>
              <a:ext cx="358213" cy="1461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689" name="Picture 17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64883" y="5105400"/>
            <a:ext cx="69612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228600"/>
            <a:ext cx="1741455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600200"/>
            <a:ext cx="5943599" cy="100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228600"/>
            <a:ext cx="914400" cy="150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304800" y="2667000"/>
            <a:ext cx="7315200" cy="3200399"/>
            <a:chOff x="381000" y="3033217"/>
            <a:chExt cx="8077200" cy="3824783"/>
          </a:xfrm>
        </p:grpSpPr>
        <p:pic>
          <p:nvPicPr>
            <p:cNvPr id="29701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81000" y="3033217"/>
              <a:ext cx="6858000" cy="3824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702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419600" y="5181600"/>
              <a:ext cx="40386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9"/>
          <p:cNvGrpSpPr/>
          <p:nvPr/>
        </p:nvGrpSpPr>
        <p:grpSpPr>
          <a:xfrm>
            <a:off x="4648200" y="3561773"/>
            <a:ext cx="4191000" cy="3296227"/>
            <a:chOff x="4648200" y="3561773"/>
            <a:chExt cx="4191000" cy="3296227"/>
          </a:xfrm>
        </p:grpSpPr>
        <p:pic>
          <p:nvPicPr>
            <p:cNvPr id="29703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48200" y="3721024"/>
              <a:ext cx="4191000" cy="3136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704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648200" y="3561773"/>
              <a:ext cx="624943" cy="7054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2" name="Straight Arrow Connector 11"/>
          <p:cNvCxnSpPr/>
          <p:nvPr/>
        </p:nvCxnSpPr>
        <p:spPr>
          <a:xfrm>
            <a:off x="4038600" y="4114800"/>
            <a:ext cx="83820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0"/>
            <a:ext cx="914400" cy="1944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4800" y="304800"/>
            <a:ext cx="8679346" cy="1390650"/>
            <a:chOff x="304800" y="304800"/>
            <a:chExt cx="8679346" cy="139065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304800"/>
              <a:ext cx="8679346" cy="747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858000" y="1143000"/>
              <a:ext cx="1881074" cy="552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76400"/>
            <a:ext cx="8911588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362200" y="11430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افزایش دلخواه تقسیم بندی ها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24384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خیر.بین دو عدد گویا بی شمار عدد گویا وجود دارد.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124200"/>
            <a:ext cx="8759283" cy="748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09600" y="3962400"/>
            <a:ext cx="8153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هر عدد گویا را می توان نشان داد ولی مجموعه اعداد گویا را نمی توان در محور نمایش داد.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0" y="5257800"/>
            <a:ext cx="6468906" cy="7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52400"/>
            <a:ext cx="6324601" cy="173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457200"/>
            <a:ext cx="4572000" cy="1024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4800600" y="1828800"/>
            <a:ext cx="3933822" cy="927503"/>
            <a:chOff x="4800600" y="1828800"/>
            <a:chExt cx="3933822" cy="927503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0600" y="1981200"/>
              <a:ext cx="3933822" cy="775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10200" y="1828800"/>
              <a:ext cx="774883" cy="63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2410" y="2819400"/>
            <a:ext cx="868299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3886200"/>
            <a:ext cx="381000" cy="2707103"/>
          </a:xfrm>
          <a:prstGeom prst="rect">
            <a:avLst/>
          </a:prstGeom>
          <a:noFill/>
        </p:spPr>
      </p:pic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53400" y="3962400"/>
            <a:ext cx="400050" cy="257175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38200" y="44196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91400" y="43434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3944655"/>
            <a:ext cx="2162175" cy="2665695"/>
          </a:xfrm>
          <a:prstGeom prst="rect">
            <a:avLst/>
          </a:prstGeom>
          <a:noFill/>
        </p:spPr>
      </p:pic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91000" y="3903245"/>
            <a:ext cx="381000" cy="2707105"/>
          </a:xfrm>
          <a:prstGeom prst="rect">
            <a:avLst/>
          </a:prstGeom>
          <a:noFill/>
        </p:spPr>
      </p:pic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743200" y="44958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4038600"/>
            <a:ext cx="2105025" cy="2571750"/>
          </a:xfrm>
          <a:prstGeom prst="rect">
            <a:avLst/>
          </a:prstGeom>
          <a:noFill/>
        </p:spPr>
      </p:pic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3962400"/>
            <a:ext cx="696172" cy="2724150"/>
          </a:xfrm>
          <a:prstGeom prst="rect">
            <a:avLst/>
          </a:prstGeom>
          <a:noFill/>
        </p:spPr>
      </p:pic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724400" y="44196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72200" y="4038600"/>
            <a:ext cx="638175" cy="2571750"/>
          </a:xfrm>
          <a:prstGeom prst="rect">
            <a:avLst/>
          </a:prstGeom>
          <a:noFill/>
        </p:spPr>
      </p:pic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6400" y="4038600"/>
            <a:ext cx="1752600" cy="2571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2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4971E-6 L -0.25052 0.0016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3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066800"/>
            <a:ext cx="7191253" cy="78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05" y="2057400"/>
            <a:ext cx="871481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3048000"/>
            <a:ext cx="3048000" cy="353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6"/>
          <p:cNvGrpSpPr/>
          <p:nvPr/>
        </p:nvGrpSpPr>
        <p:grpSpPr>
          <a:xfrm>
            <a:off x="5486400" y="304800"/>
            <a:ext cx="3352800" cy="635776"/>
            <a:chOff x="5486400" y="304800"/>
            <a:chExt cx="3352800" cy="635776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867400" y="304800"/>
              <a:ext cx="2971800" cy="635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86400" y="304800"/>
              <a:ext cx="417512" cy="355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8639615" cy="994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4013" y="1295400"/>
            <a:ext cx="1169987" cy="188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295400"/>
            <a:ext cx="838200" cy="785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3000" y="12954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9000" y="13716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52400" y="2057400"/>
            <a:ext cx="914400" cy="0"/>
          </a:xfrm>
          <a:prstGeom prst="line">
            <a:avLst/>
          </a:prstGeom>
          <a:ln w="635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200" y="2057400"/>
            <a:ext cx="53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5400" dirty="0" smtClean="0">
                <a:solidFill>
                  <a:srgbClr val="7030A0"/>
                </a:solidFill>
                <a:cs typeface="B Titr" pitchFamily="2" charset="-78"/>
              </a:rPr>
              <a:t>۱</a:t>
            </a:r>
            <a:endParaRPr lang="en-US" sz="5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3600" y="838200"/>
            <a:ext cx="2314575" cy="2571750"/>
          </a:xfrm>
          <a:prstGeom prst="rect">
            <a:avLst/>
          </a:prstGeom>
          <a:noFill/>
        </p:spPr>
      </p:pic>
      <p:sp>
        <p:nvSpPr>
          <p:cNvPr id="3277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4191000" y="12954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838200"/>
            <a:ext cx="952500" cy="2571750"/>
          </a:xfrm>
          <a:prstGeom prst="rect">
            <a:avLst/>
          </a:prstGeom>
          <a:noFill/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81600" y="838200"/>
            <a:ext cx="1762125" cy="2571750"/>
          </a:xfrm>
          <a:prstGeom prst="rect">
            <a:avLst/>
          </a:prstGeom>
          <a:noFill/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838200"/>
            <a:ext cx="857250" cy="2571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1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1"/>
      <p:bldP spid="1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030389" y="228600"/>
            <a:ext cx="4935652" cy="914400"/>
            <a:chOff x="3900374" y="3429000"/>
            <a:chExt cx="4935652" cy="914400"/>
          </a:xfrm>
        </p:grpSpPr>
        <p:pic>
          <p:nvPicPr>
            <p:cNvPr id="3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00374" y="3505200"/>
              <a:ext cx="4935652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48400" y="3429000"/>
              <a:ext cx="561975" cy="56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Group 10"/>
          <p:cNvGrpSpPr/>
          <p:nvPr/>
        </p:nvGrpSpPr>
        <p:grpSpPr>
          <a:xfrm>
            <a:off x="152400" y="1219200"/>
            <a:ext cx="8991601" cy="3782629"/>
            <a:chOff x="152400" y="1219200"/>
            <a:chExt cx="8991601" cy="3782629"/>
          </a:xfrm>
        </p:grpSpPr>
        <p:pic>
          <p:nvPicPr>
            <p:cNvPr id="5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2400" y="1219200"/>
              <a:ext cx="8991601" cy="1078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76999" y="2286000"/>
              <a:ext cx="2560977" cy="992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4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8600" y="2286000"/>
              <a:ext cx="6256666" cy="87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5" name="Picture 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5918" y="3352800"/>
              <a:ext cx="8708956" cy="708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3797" name="Picture 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29200" y="4267200"/>
              <a:ext cx="3787413" cy="734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811" y="228600"/>
            <a:ext cx="869768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267200"/>
            <a:ext cx="824239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28600" y="2971800"/>
            <a:ext cx="861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با توجه به اینکه مخرج کسر بزرگ است روش مناسبی نیست.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04800" y="381000"/>
            <a:ext cx="8571999" cy="2438400"/>
            <a:chOff x="304800" y="381000"/>
            <a:chExt cx="8571999" cy="2438400"/>
          </a:xfrm>
        </p:grpSpPr>
        <p:pic>
          <p:nvPicPr>
            <p:cNvPr id="3584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381000"/>
              <a:ext cx="8495799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9200" y="1219200"/>
              <a:ext cx="3796384" cy="725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1219200"/>
              <a:ext cx="4629942" cy="72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5845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2133600"/>
              <a:ext cx="8489222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124200"/>
            <a:ext cx="5978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4600" y="3124200"/>
            <a:ext cx="4997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24400" y="3048000"/>
            <a:ext cx="54648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34200" y="3124200"/>
            <a:ext cx="50747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" y="3733800"/>
            <a:ext cx="1404574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0" y="373380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57800" y="373380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43800" y="373380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143000" y="3048000"/>
            <a:ext cx="91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۲۰۰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52800" y="38862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۳۶۰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38800" y="38862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۳۶۰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48600" y="38862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۳۶۰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52800" y="30480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۳۱۵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8800" y="30480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۳۰۰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48600" y="3048000"/>
            <a:ext cx="106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۲۱۶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5105400"/>
            <a:ext cx="5978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81200" y="5105400"/>
            <a:ext cx="50747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76600" y="5029200"/>
            <a:ext cx="54648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5105400"/>
            <a:ext cx="4997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TextBox 26"/>
          <p:cNvSpPr txBox="1"/>
          <p:nvPr/>
        </p:nvSpPr>
        <p:spPr>
          <a:xfrm>
            <a:off x="1143000" y="50292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90800" y="49530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86200" y="49530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00"/>
                            </p:stCondLst>
                            <p:childTnLst>
                              <p:par>
                                <p:cTn id="1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4800" y="152401"/>
            <a:ext cx="8624700" cy="2319586"/>
            <a:chOff x="304800" y="152401"/>
            <a:chExt cx="8624700" cy="2319586"/>
          </a:xfrm>
        </p:grpSpPr>
        <p:pic>
          <p:nvPicPr>
            <p:cNvPr id="3686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152401"/>
              <a:ext cx="8624700" cy="606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86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62600" y="1143000"/>
              <a:ext cx="3257577" cy="55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86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4800" y="1066800"/>
              <a:ext cx="5098487" cy="569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87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629400" y="1923967"/>
              <a:ext cx="2201693" cy="548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423740"/>
            <a:ext cx="544003" cy="1462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0800" y="2514600"/>
            <a:ext cx="533400" cy="137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00600" y="2438400"/>
            <a:ext cx="47296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58000" y="2514600"/>
            <a:ext cx="5715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2000" y="2895600"/>
            <a:ext cx="160557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124200" y="2895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۰/۸۷۵=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57800" y="28956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۰/۸۳۳=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67600" y="2971800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۰/۶=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228600" y="5292725"/>
            <a:ext cx="8678634" cy="1565275"/>
            <a:chOff x="140914" y="4495800"/>
            <a:chExt cx="8678634" cy="1565275"/>
          </a:xfrm>
        </p:grpSpPr>
        <p:pic>
          <p:nvPicPr>
            <p:cNvPr id="36877" name="Picture 13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40914" y="4495800"/>
              <a:ext cx="8678634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878" name="Picture 14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483178" y="5334000"/>
              <a:ext cx="2151749" cy="72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7200" y="3886200"/>
            <a:ext cx="597851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81200" y="3886200"/>
            <a:ext cx="50747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76600" y="3810000"/>
            <a:ext cx="54648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48200" y="3886200"/>
            <a:ext cx="4997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1143000" y="38100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590800" y="37338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86200" y="3733800"/>
            <a:ext cx="76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7030A0"/>
                </a:solidFill>
              </a:rPr>
              <a:t>&lt;</a:t>
            </a:r>
            <a:endParaRPr lang="en-US" sz="96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4" grpId="0"/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863745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95400"/>
            <a:ext cx="1108075" cy="1457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1295400"/>
            <a:ext cx="993098" cy="141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371600"/>
            <a:ext cx="937842" cy="12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524000" y="1676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۰/۳۷۵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5800" y="1676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۰/۳۳۳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5200" y="1676400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۱/۱۶۶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3200400"/>
            <a:ext cx="8066528" cy="698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" y="5257800"/>
            <a:ext cx="753063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228600" y="4114800"/>
            <a:ext cx="891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در تناوب و تکرار اعداد اعشاری یا تکرار نشدن متفاوت هستند.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3371" y="2743200"/>
            <a:ext cx="653074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180218" y="228600"/>
            <a:ext cx="8789570" cy="3276600"/>
            <a:chOff x="180218" y="228600"/>
            <a:chExt cx="8789570" cy="3276600"/>
          </a:xfrm>
        </p:grpSpPr>
        <p:pic>
          <p:nvPicPr>
            <p:cNvPr id="3891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0218" y="228600"/>
              <a:ext cx="8779594" cy="91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891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10400" y="1219200"/>
              <a:ext cx="1959388" cy="738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8918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4800" y="1066800"/>
              <a:ext cx="6705600" cy="923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8920" name="Picture 8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800600" y="1905000"/>
              <a:ext cx="4128296" cy="850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8922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4800" y="1981200"/>
              <a:ext cx="4487972" cy="817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0" y="2743200"/>
              <a:ext cx="6530747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3733800"/>
            <a:ext cx="4675594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3399" y="5257800"/>
            <a:ext cx="4918287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648200" y="0"/>
            <a:ext cx="4119565" cy="900113"/>
            <a:chOff x="4648200" y="228600"/>
            <a:chExt cx="4119565" cy="900113"/>
          </a:xfrm>
        </p:grpSpPr>
        <p:pic>
          <p:nvPicPr>
            <p:cNvPr id="3993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8200" y="304800"/>
              <a:ext cx="4119565" cy="823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93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19800" y="228600"/>
              <a:ext cx="585187" cy="458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7542793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752600"/>
            <a:ext cx="1371600" cy="149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1025525" cy="139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5181600"/>
            <a:ext cx="100002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1524000" y="205740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۰/۴۵۴۵۴۵۴۵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20574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۰/۴۵=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rot="10800000">
            <a:off x="6400800" y="1981200"/>
            <a:ext cx="685800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447800" y="3733800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۰/۷۷۷۷۷۷۷۷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81600" y="3733800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۰/۷=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rot="10800000">
            <a:off x="6172200" y="3657600"/>
            <a:ext cx="533400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71600" y="5486400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۰/۸۳۳۳۳۳۳۳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57800" y="54102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۰/۸۳=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rot="10800000">
            <a:off x="6705600" y="5334000"/>
            <a:ext cx="381000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57200"/>
            <a:ext cx="1260857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895600"/>
            <a:ext cx="1182076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5029200"/>
            <a:ext cx="125223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685800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۰/۳۱۸۱۸۱۸۱۸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1200" y="609600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۰/۳۱۸=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rot="10800000">
            <a:off x="7239000" y="533400"/>
            <a:ext cx="609600" cy="0"/>
          </a:xfrm>
          <a:prstGeom prst="line">
            <a:avLst/>
          </a:prstGeom>
          <a:ln w="412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28800" y="3124200"/>
            <a:ext cx="1447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۰/۱۵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28800" y="5257800"/>
            <a:ext cx="213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800" dirty="0" smtClean="0">
                <a:solidFill>
                  <a:srgbClr val="7030A0"/>
                </a:solidFill>
                <a:cs typeface="B Titr" pitchFamily="2" charset="-78"/>
              </a:rPr>
              <a:t>۰/۳۱۲۵</a:t>
            </a:r>
            <a:endParaRPr lang="en-US" sz="48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0400" y="1752600"/>
            <a:ext cx="556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3600" dirty="0" smtClean="0">
                <a:solidFill>
                  <a:srgbClr val="7030A0"/>
                </a:solidFill>
                <a:cs typeface="B Titr" pitchFamily="2" charset="-78"/>
              </a:rPr>
              <a:t>صورت اعشاری اعداد گویا به دو صورت مختوم یا متناوب می باشد.</a:t>
            </a:r>
            <a:endParaRPr lang="en-US" sz="36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  <p:bldP spid="16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8600" y="381000"/>
            <a:ext cx="8600546" cy="2559050"/>
            <a:chOff x="228600" y="381000"/>
            <a:chExt cx="8600546" cy="255905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381000"/>
              <a:ext cx="8600546" cy="640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76275" y="1371600"/>
              <a:ext cx="3174273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8600" y="1295400"/>
              <a:ext cx="5303740" cy="74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114800" y="2286000"/>
              <a:ext cx="4599998" cy="654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048000"/>
            <a:ext cx="789608" cy="160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33600" y="3124200"/>
            <a:ext cx="546618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81400" y="3124200"/>
            <a:ext cx="5401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53000" y="3124200"/>
            <a:ext cx="78049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00800" y="3124200"/>
            <a:ext cx="762000" cy="1456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48600" y="3124200"/>
            <a:ext cx="763587" cy="148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381000" y="4876800"/>
            <a:ext cx="259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۵×۲×۲=۲۰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5867400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4400" dirty="0" smtClean="0">
                <a:solidFill>
                  <a:srgbClr val="7030A0"/>
                </a:solidFill>
                <a:cs typeface="B Titr" pitchFamily="2" charset="-78"/>
              </a:rPr>
              <a:t>۲×۲×۲×۲=۱۶</a:t>
            </a:r>
            <a:endParaRPr lang="en-US" sz="44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09600"/>
            <a:ext cx="842220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66800" y="0"/>
            <a:ext cx="7246912" cy="6629400"/>
            <a:chOff x="1066800" y="0"/>
            <a:chExt cx="7246912" cy="66294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66800" y="0"/>
              <a:ext cx="7246912" cy="662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00800" y="228600"/>
              <a:ext cx="416093" cy="395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09800"/>
            <a:ext cx="8077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5000" dirty="0" smtClean="0">
                <a:solidFill>
                  <a:srgbClr val="FF0000"/>
                </a:solidFill>
                <a:cs typeface="B Titr" pitchFamily="2" charset="-78"/>
              </a:rPr>
              <a:t>موفق باشین</a:t>
            </a:r>
            <a:endParaRPr lang="en-US" sz="150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8600"/>
            <a:ext cx="4266741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5029200" y="1143000"/>
            <a:ext cx="3735459" cy="715963"/>
            <a:chOff x="5029200" y="1143000"/>
            <a:chExt cx="3735459" cy="715963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9200" y="1143000"/>
              <a:ext cx="3735459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172200" y="1219200"/>
              <a:ext cx="579109" cy="47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" name="Group 9"/>
          <p:cNvGrpSpPr/>
          <p:nvPr/>
        </p:nvGrpSpPr>
        <p:grpSpPr>
          <a:xfrm>
            <a:off x="152400" y="1905000"/>
            <a:ext cx="8819587" cy="1560512"/>
            <a:chOff x="152400" y="1905000"/>
            <a:chExt cx="8819587" cy="1560512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2400" y="1905000"/>
              <a:ext cx="8819587" cy="685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562600" y="2743200"/>
              <a:ext cx="3263217" cy="722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48000" y="2743200"/>
              <a:ext cx="2464992" cy="63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spd="med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7160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34"/>
            <a:ext cx="6934200" cy="68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648200" y="2895600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کوچکتر یا مساوی 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9718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 ٬ ۱ ٬ ۰ 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7160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34"/>
            <a:ext cx="6934200" cy="68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86000" y="2895600"/>
            <a:ext cx="2438400" cy="838200"/>
          </a:xfrm>
          <a:prstGeom prst="rect">
            <a:avLst/>
          </a:prstGeom>
          <a:noFill/>
          <a:ln w="476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648200" y="2895600"/>
            <a:ext cx="2971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کوچکتر یا مساوی 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2971800"/>
            <a:ext cx="1828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4000" dirty="0" smtClean="0">
                <a:solidFill>
                  <a:srgbClr val="7030A0"/>
                </a:solidFill>
                <a:cs typeface="B Titr" pitchFamily="2" charset="-78"/>
              </a:rPr>
              <a:t>۲ ٬ ۱ ٬ ۰ </a:t>
            </a:r>
            <a:endParaRPr lang="en-US" sz="40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45720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۱ ٬ ۰ ٬ ۱- ٬ ۲- 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371600" y="1104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0200" y="38100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a-IR" sz="32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۳</a:t>
            </a:r>
            <a:r>
              <a:rPr lang="fa-IR" sz="2000" dirty="0" smtClean="0">
                <a:solidFill>
                  <a:srgbClr val="7030A0"/>
                </a:solidFill>
                <a:latin typeface="Times New Roman" pitchFamily="18" charset="0"/>
                <a:cs typeface="B Titr" pitchFamily="2" charset="-78"/>
              </a:rPr>
              <a:t>-</a:t>
            </a:r>
            <a:r>
              <a:rPr lang="en-US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&lt;</a:t>
            </a:r>
            <a:r>
              <a:rPr lang="en-US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3200" dirty="0" smtClean="0">
                <a:solidFill>
                  <a:srgbClr val="7030A0"/>
                </a:solidFill>
                <a:latin typeface="+mj-lt"/>
                <a:cs typeface="Times New Roman" pitchFamily="18" charset="0"/>
              </a:rPr>
              <a:t>&lt;</a:t>
            </a:r>
            <a:r>
              <a:rPr lang="fa-IR" sz="3200" dirty="0" smtClean="0">
                <a:solidFill>
                  <a:srgbClr val="7030A0"/>
                </a:solidFill>
                <a:cs typeface="B Titr" pitchFamily="2" charset="-78"/>
              </a:rPr>
              <a:t>۲</a:t>
            </a:r>
            <a:endParaRPr lang="en-US" sz="3200" dirty="0">
              <a:solidFill>
                <a:srgbClr val="7030A0"/>
              </a:solidFill>
              <a:cs typeface="B Titr" pitchFamily="2" charset="-78"/>
            </a:endParaRP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211</Words>
  <Application>Microsoft Office PowerPoint</Application>
  <PresentationFormat>On-screen Show (4:3)</PresentationFormat>
  <Paragraphs>90</Paragraphs>
  <Slides>31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MRT www.Win2Farsi.com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Windows User</cp:lastModifiedBy>
  <cp:revision>201</cp:revision>
  <dcterms:created xsi:type="dcterms:W3CDTF">2020-10-08T04:41:10Z</dcterms:created>
  <dcterms:modified xsi:type="dcterms:W3CDTF">2020-10-23T19:22:08Z</dcterms:modified>
</cp:coreProperties>
</file>