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8" r:id="rId3"/>
    <p:sldId id="295" r:id="rId4"/>
    <p:sldId id="261" r:id="rId5"/>
    <p:sldId id="262" r:id="rId6"/>
    <p:sldId id="269" r:id="rId7"/>
    <p:sldId id="265" r:id="rId8"/>
    <p:sldId id="266" r:id="rId9"/>
    <p:sldId id="267" r:id="rId10"/>
    <p:sldId id="268" r:id="rId11"/>
    <p:sldId id="270" r:id="rId12"/>
    <p:sldId id="272" r:id="rId13"/>
    <p:sldId id="273" r:id="rId14"/>
    <p:sldId id="274" r:id="rId15"/>
    <p:sldId id="275" r:id="rId16"/>
    <p:sldId id="276" r:id="rId17"/>
    <p:sldId id="291" r:id="rId18"/>
    <p:sldId id="277" r:id="rId19"/>
    <p:sldId id="278" r:id="rId20"/>
    <p:sldId id="279" r:id="rId21"/>
    <p:sldId id="297" r:id="rId22"/>
    <p:sldId id="280" r:id="rId23"/>
    <p:sldId id="282" r:id="rId24"/>
    <p:sldId id="283" r:id="rId25"/>
    <p:sldId id="284" r:id="rId26"/>
    <p:sldId id="285" r:id="rId27"/>
    <p:sldId id="286" r:id="rId28"/>
    <p:sldId id="287" r:id="rId29"/>
    <p:sldId id="288" r:id="rId30"/>
    <p:sldId id="289" r:id="rId31"/>
    <p:sldId id="294" r:id="rId32"/>
    <p:sldId id="263" r:id="rId33"/>
    <p:sldId id="290" r:id="rId3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A50021"/>
    <a:srgbClr val="66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038" autoAdjust="0"/>
    <p:restoredTop sz="94660"/>
  </p:normalViewPr>
  <p:slideViewPr>
    <p:cSldViewPr>
      <p:cViewPr varScale="1">
        <p:scale>
          <a:sx n="70" d="100"/>
          <a:sy n="70" d="100"/>
        </p:scale>
        <p:origin x="13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A1EC786-212C-4FBC-88BF-CDD3B41DADD4}" type="datetimeFigureOut">
              <a:rPr lang="fa-IR" smtClean="0"/>
              <a:pPr/>
              <a:t>1441/08/12</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9BD9446-53B0-4744-B64B-6C3153E8AE51}"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1EC786-212C-4FBC-88BF-CDD3B41DADD4}" type="datetimeFigureOut">
              <a:rPr lang="fa-IR" smtClean="0"/>
              <a:pPr/>
              <a:t>1441/08/12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9BD9446-53B0-4744-B64B-6C3153E8AE51}"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1EC786-212C-4FBC-88BF-CDD3B41DADD4}" type="datetimeFigureOut">
              <a:rPr lang="fa-IR" smtClean="0"/>
              <a:pPr/>
              <a:t>1441/08/12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9BD9446-53B0-4744-B64B-6C3153E8AE51}"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1EC786-212C-4FBC-88BF-CDD3B41DADD4}" type="datetimeFigureOut">
              <a:rPr lang="fa-IR" smtClean="0"/>
              <a:pPr/>
              <a:t>1441/08/12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9BD9446-53B0-4744-B64B-6C3153E8AE51}"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A1EC786-212C-4FBC-88BF-CDD3B41DADD4}" type="datetimeFigureOut">
              <a:rPr lang="fa-IR" smtClean="0"/>
              <a:pPr/>
              <a:t>1441/08/12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9BD9446-53B0-4744-B64B-6C3153E8AE51}"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1EC786-212C-4FBC-88BF-CDD3B41DADD4}" type="datetimeFigureOut">
              <a:rPr lang="fa-IR" smtClean="0"/>
              <a:pPr/>
              <a:t>1441/08/12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29BD9446-53B0-4744-B64B-6C3153E8AE51}"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A1EC786-212C-4FBC-88BF-CDD3B41DADD4}" type="datetimeFigureOut">
              <a:rPr lang="fa-IR" smtClean="0"/>
              <a:pPr/>
              <a:t>1441/08/12</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29BD9446-53B0-4744-B64B-6C3153E8AE51}"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A1EC786-212C-4FBC-88BF-CDD3B41DADD4}" type="datetimeFigureOut">
              <a:rPr lang="fa-IR" smtClean="0"/>
              <a:pPr/>
              <a:t>1441/08/12</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29BD9446-53B0-4744-B64B-6C3153E8AE51}"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A1EC786-212C-4FBC-88BF-CDD3B41DADD4}" type="datetimeFigureOut">
              <a:rPr lang="fa-IR" smtClean="0"/>
              <a:pPr/>
              <a:t>1441/08/12</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29BD9446-53B0-4744-B64B-6C3153E8AE51}"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A1EC786-212C-4FBC-88BF-CDD3B41DADD4}" type="datetimeFigureOut">
              <a:rPr lang="fa-IR" smtClean="0"/>
              <a:pPr/>
              <a:t>1441/08/12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29BD9446-53B0-4744-B64B-6C3153E8AE51}"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A1EC786-212C-4FBC-88BF-CDD3B41DADD4}" type="datetimeFigureOut">
              <a:rPr lang="fa-IR" smtClean="0"/>
              <a:pPr/>
              <a:t>1441/08/12</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9BD9446-53B0-4744-B64B-6C3153E8AE51}"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A1EC786-212C-4FBC-88BF-CDD3B41DADD4}" type="datetimeFigureOut">
              <a:rPr lang="fa-IR" smtClean="0"/>
              <a:pPr/>
              <a:t>1441/08/12</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9BD9446-53B0-4744-B64B-6C3153E8AE51}"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video" Target="file:///C:\Users\Admin\Desktop\project\&#1575;&#1606;&#1740;&#1605;&#1740;&#1588;&#1606;%20&#1662;&#1740;&#1588;&#1711;&#1740;&#1585;&#1740;%20&#1575;&#1586;%20&#1605;&#1588;&#1705;&#1604;&#1575;&#1578;%20&#1587;&#1578;&#1608;&#1606;%20&#1601;&#1602;&#1585;&#1575;&#1578;%20_%20&#1711;&#1585;&#1608;&#1607;%20&#1705;&#1604;&#1740;&#1606;&#1740;&#1705;%20&#1607;&#1575;&#1740;%20&#1601;&#1740;&#1586;&#1740;&#1608;&#1578;&#1585;&#1575;&#1662;&#1740;%20&#1605;&#1583;&#1575;&#1608;&#1575;.mp4"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48880"/>
            <a:ext cx="7772400" cy="1251570"/>
          </a:xfrm>
        </p:spPr>
        <p:txBody>
          <a:bodyPr>
            <a:noAutofit/>
          </a:bodyPr>
          <a:lstStyle/>
          <a:p>
            <a:r>
              <a:rPr lang="fa-IR" sz="8800" dirty="0" smtClean="0"/>
              <a:t>به نام خدا</a:t>
            </a:r>
            <a:endParaRPr lang="fa-IR" sz="8800" dirty="0"/>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44824"/>
            <a:ext cx="8229600" cy="4525963"/>
          </a:xfrm>
        </p:spPr>
        <p:txBody>
          <a:bodyPr>
            <a:normAutofit/>
          </a:bodyPr>
          <a:lstStyle/>
          <a:p>
            <a:pPr marL="109728" indent="0" algn="ctr">
              <a:buNone/>
            </a:pPr>
            <a:r>
              <a:rPr lang="fa-IR" dirty="0" smtClean="0"/>
              <a:t>*</a:t>
            </a:r>
            <a:r>
              <a:rPr lang="ar-SA" dirty="0" smtClean="0"/>
              <a:t>طراحي </a:t>
            </a:r>
            <a:r>
              <a:rPr lang="ar-SA" dirty="0"/>
              <a:t>ابزار، وسائل، ماشين ها و تأسيسات به طرز صحيح و </a:t>
            </a:r>
            <a:r>
              <a:rPr lang="ar-SA" dirty="0" smtClean="0"/>
              <a:t>مطلوب</a:t>
            </a:r>
            <a:r>
              <a:rPr lang="fa-IR" dirty="0" smtClean="0"/>
              <a:t>.</a:t>
            </a:r>
          </a:p>
          <a:p>
            <a:pPr marL="109728" indent="0" algn="ctr">
              <a:buNone/>
            </a:pPr>
            <a:r>
              <a:rPr lang="fa-IR" dirty="0" smtClean="0"/>
              <a:t>*</a:t>
            </a:r>
            <a:r>
              <a:rPr lang="ar-SA" dirty="0" smtClean="0"/>
              <a:t>طراحي </a:t>
            </a:r>
            <a:r>
              <a:rPr lang="ar-SA" dirty="0"/>
              <a:t>روش انجام كار با توجه به بهترين نحوه اجراء و متناسب با سيستم عضلاني و ساختمان فيزيكي بدن انسان و با هماهنگي رواني </a:t>
            </a:r>
            <a:r>
              <a:rPr lang="ar-SA" dirty="0" smtClean="0"/>
              <a:t>ميان </a:t>
            </a:r>
            <a:endParaRPr lang="fa-IR" dirty="0" smtClean="0"/>
          </a:p>
          <a:p>
            <a:pPr marL="109728" indent="0" algn="ctr">
              <a:buNone/>
            </a:pPr>
            <a:r>
              <a:rPr lang="ar-SA" dirty="0" smtClean="0"/>
              <a:t>افراد </a:t>
            </a:r>
            <a:r>
              <a:rPr lang="ar-SA" dirty="0"/>
              <a:t>و محيط كار و ابزار </a:t>
            </a:r>
            <a:r>
              <a:rPr lang="ar-SA" dirty="0" smtClean="0"/>
              <a:t>كار</a:t>
            </a:r>
            <a:r>
              <a:rPr lang="fa-IR" dirty="0" smtClean="0"/>
              <a:t>.</a:t>
            </a:r>
          </a:p>
          <a:p>
            <a:pPr marL="109728" indent="0" algn="ctr">
              <a:buNone/>
            </a:pPr>
            <a:r>
              <a:rPr lang="fa-IR" dirty="0" smtClean="0"/>
              <a:t>*</a:t>
            </a:r>
            <a:r>
              <a:rPr lang="ar-SA" dirty="0" smtClean="0"/>
              <a:t> </a:t>
            </a:r>
            <a:r>
              <a:rPr lang="ar-SA" dirty="0"/>
              <a:t>وضعيت صحيح قرار گرفتن بدن و حركات انسان حين انجام </a:t>
            </a:r>
            <a:r>
              <a:rPr lang="ar-SA" dirty="0" smtClean="0"/>
              <a:t>كار</a:t>
            </a:r>
            <a:r>
              <a:rPr lang="fa-IR" dirty="0" smtClean="0"/>
              <a:t>.</a:t>
            </a:r>
            <a:r>
              <a:rPr lang="ar-SA" dirty="0" smtClean="0"/>
              <a:t> </a:t>
            </a:r>
            <a:r>
              <a:rPr lang="fa-IR" dirty="0" smtClean="0"/>
              <a:t>*</a:t>
            </a:r>
            <a:r>
              <a:rPr lang="ar-SA" dirty="0" smtClean="0"/>
              <a:t>شرايط </a:t>
            </a:r>
            <a:r>
              <a:rPr lang="ar-SA" dirty="0"/>
              <a:t>فيزيكي مناسب در محيط كار با توجه به عواملي از قبيل دما، رطوبت، جريان هوا، ارتعاشات، سر و صدا، نور و روشنايي، گرد و غبار، تشعشعات و آلودگي هاي مختلف.</a:t>
            </a:r>
            <a:endParaRPr lang="en-US" dirty="0"/>
          </a:p>
          <a:p>
            <a:pPr marL="109728" indent="0" algn="ctr">
              <a:buNone/>
            </a:pPr>
            <a:endParaRPr lang="fa-IR" dirty="0"/>
          </a:p>
        </p:txBody>
      </p:sp>
      <p:sp>
        <p:nvSpPr>
          <p:cNvPr id="2" name="Title 1"/>
          <p:cNvSpPr>
            <a:spLocks noGrp="1"/>
          </p:cNvSpPr>
          <p:nvPr>
            <p:ph type="title"/>
          </p:nvPr>
        </p:nvSpPr>
        <p:spPr/>
        <p:txBody>
          <a:bodyPr>
            <a:normAutofit/>
          </a:bodyPr>
          <a:lstStyle/>
          <a:p>
            <a:pPr algn="r"/>
            <a:r>
              <a:rPr lang="fa-IR" sz="3200" dirty="0" smtClean="0"/>
              <a:t>زمینه هایی که ارگونومی در آن مطالعه و اقدام می کند</a:t>
            </a:r>
            <a:endParaRPr lang="fa-IR"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lvl="0" indent="0" algn="ctr">
              <a:buNone/>
            </a:pPr>
            <a:r>
              <a:rPr lang="fa-IR" dirty="0" smtClean="0"/>
              <a:t>*</a:t>
            </a:r>
            <a:r>
              <a:rPr lang="ar-SA" dirty="0" smtClean="0"/>
              <a:t>ارگونومي </a:t>
            </a:r>
            <a:r>
              <a:rPr lang="ar-SA" dirty="0"/>
              <a:t>علمي است كه انسان و تعامل آن را با محصولات، توليدات، تجهيزات، امكانات، روش ها و محيط كار و زندگي مورد مطالعه قرار مي‌دهد و عليرغم علوم فني ـ مهندسي (كه عمدتا به تكنيك ها و فنون مي پردازد) بر انسان و طراحي وسائل براي افراد تاكيد دارد (ساندرز و ديگران 1378). </a:t>
            </a:r>
            <a:endParaRPr lang="fa-IR" dirty="0" smtClean="0"/>
          </a:p>
          <a:p>
            <a:pPr marL="109728" lvl="0" indent="0" algn="ctr">
              <a:buNone/>
            </a:pPr>
            <a:r>
              <a:rPr lang="fa-IR" dirty="0" smtClean="0"/>
              <a:t>*</a:t>
            </a:r>
            <a:r>
              <a:rPr lang="ar-SA" dirty="0" smtClean="0"/>
              <a:t>ارگونومي </a:t>
            </a:r>
            <a:r>
              <a:rPr lang="ar-SA" dirty="0"/>
              <a:t>عبارتست از كاربرد اطلاعات علمي موجود درباره انسان (و روش هاي علمي كسب چنين اطلاعاتي) براي حل مشكلات طراحي (هلاندر 1375). </a:t>
            </a:r>
            <a:endParaRPr lang="fa-IR" dirty="0"/>
          </a:p>
          <a:p>
            <a:pPr marL="109728" lvl="0" indent="0" algn="ctr">
              <a:buNone/>
            </a:pPr>
            <a:r>
              <a:rPr lang="fa-IR" dirty="0" smtClean="0"/>
              <a:t>*</a:t>
            </a:r>
            <a:r>
              <a:rPr lang="ar-SA" dirty="0" smtClean="0"/>
              <a:t>ارگونومي </a:t>
            </a:r>
            <a:r>
              <a:rPr lang="ar-SA" dirty="0"/>
              <a:t>علمي است كه دانش حاصل از علوم انساني را با مشاغل، سيستم‌ها، محصولات و محيط زيست با توجه به توانايي هاي جسماني و رواني و محدوديت‌هاي انساني مرتبط مي سازد (هانچينسون و ديل</a:t>
            </a:r>
            <a:r>
              <a:rPr lang="ar-SA" dirty="0" smtClean="0"/>
              <a:t>).</a:t>
            </a:r>
            <a:endParaRPr lang="en-US" dirty="0"/>
          </a:p>
        </p:txBody>
      </p:sp>
      <p:sp>
        <p:nvSpPr>
          <p:cNvPr id="3" name="Title 2"/>
          <p:cNvSpPr>
            <a:spLocks noGrp="1"/>
          </p:cNvSpPr>
          <p:nvPr>
            <p:ph type="title"/>
          </p:nvPr>
        </p:nvSpPr>
        <p:spPr/>
        <p:txBody>
          <a:bodyPr/>
          <a:lstStyle/>
          <a:p>
            <a:pPr algn="r"/>
            <a:r>
              <a:rPr lang="ar-SA" dirty="0">
                <a:effectLst/>
              </a:rPr>
              <a:t>برخي از </a:t>
            </a:r>
            <a:r>
              <a:rPr lang="ar-SA" dirty="0" smtClean="0">
                <a:effectLst/>
              </a:rPr>
              <a:t>تعاريف متخصصان </a:t>
            </a:r>
            <a:r>
              <a:rPr lang="ar-SA" dirty="0">
                <a:effectLst/>
              </a:rPr>
              <a:t>و كارشناسان </a:t>
            </a:r>
            <a:endParaRPr lang="en-US" dirty="0"/>
          </a:p>
        </p:txBody>
      </p:sp>
    </p:spTree>
    <p:extLst>
      <p:ext uri="{BB962C8B-B14F-4D97-AF65-F5344CB8AC3E}">
        <p14:creationId xmlns:p14="http://schemas.microsoft.com/office/powerpoint/2010/main" val="216946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916832"/>
            <a:ext cx="8229600" cy="4525963"/>
          </a:xfrm>
        </p:spPr>
        <p:txBody>
          <a:bodyPr/>
          <a:lstStyle/>
          <a:p>
            <a:pPr algn="r" rtl="1"/>
            <a:r>
              <a:rPr lang="fa-IR" b="1" dirty="0"/>
              <a:t>روانشناسي </a:t>
            </a:r>
            <a:r>
              <a:rPr lang="fa-IR" b="1" dirty="0" smtClean="0"/>
              <a:t>مهندسي</a:t>
            </a:r>
          </a:p>
          <a:p>
            <a:pPr algn="r" rtl="1"/>
            <a:endParaRPr lang="fa-IR" b="1" dirty="0" smtClean="0"/>
          </a:p>
          <a:p>
            <a:pPr algn="r" rtl="1"/>
            <a:r>
              <a:rPr lang="ar-SA" b="1" dirty="0" smtClean="0"/>
              <a:t>فيزيولوژي </a:t>
            </a:r>
            <a:r>
              <a:rPr lang="ar-SA" b="1" dirty="0"/>
              <a:t>كار</a:t>
            </a:r>
            <a:endParaRPr lang="fa-IR" b="1" dirty="0"/>
          </a:p>
          <a:p>
            <a:pPr algn="r" rtl="1"/>
            <a:endParaRPr lang="fa-IR" b="1" dirty="0"/>
          </a:p>
          <a:p>
            <a:pPr algn="r" rtl="1"/>
            <a:r>
              <a:rPr lang="fa-IR" b="1" dirty="0"/>
              <a:t>بيومكانيك شغلي</a:t>
            </a:r>
          </a:p>
          <a:p>
            <a:pPr algn="r" rtl="1"/>
            <a:endParaRPr lang="fa-IR" b="1" dirty="0" smtClean="0"/>
          </a:p>
          <a:p>
            <a:pPr algn="r" rtl="1"/>
            <a:r>
              <a:rPr lang="ar-SA" b="1" dirty="0" smtClean="0"/>
              <a:t>آنتروپومتري</a:t>
            </a:r>
            <a:endParaRPr lang="fa-IR" b="1" dirty="0" smtClean="0"/>
          </a:p>
          <a:p>
            <a:pPr algn="r" rtl="1"/>
            <a:endParaRPr lang="en-US" dirty="0" smtClean="0"/>
          </a:p>
          <a:p>
            <a:pPr algn="r" rtl="1"/>
            <a:endParaRPr lang="en-US" dirty="0" smtClean="0"/>
          </a:p>
          <a:p>
            <a:pPr algn="r" rtl="1"/>
            <a:endParaRPr lang="en-US" dirty="0"/>
          </a:p>
          <a:p>
            <a:pPr marL="109728" indent="0" algn="r">
              <a:buNone/>
            </a:pPr>
            <a:endParaRPr lang="en-US" dirty="0"/>
          </a:p>
        </p:txBody>
      </p:sp>
      <p:sp>
        <p:nvSpPr>
          <p:cNvPr id="3" name="Title 2"/>
          <p:cNvSpPr>
            <a:spLocks noGrp="1"/>
          </p:cNvSpPr>
          <p:nvPr>
            <p:ph type="title"/>
          </p:nvPr>
        </p:nvSpPr>
        <p:spPr/>
        <p:txBody>
          <a:bodyPr/>
          <a:lstStyle/>
          <a:p>
            <a:pPr algn="r"/>
            <a:r>
              <a:rPr lang="ar-SA" dirty="0">
                <a:effectLst/>
              </a:rPr>
              <a:t>شاخه هاي دانش ارگونومي</a:t>
            </a:r>
            <a:endParaRPr lang="en-US" dirty="0"/>
          </a:p>
        </p:txBody>
      </p:sp>
      <p:pic>
        <p:nvPicPr>
          <p:cNvPr id="6" name="Picture 2" descr="C:\Users\Admin\Desktop\333.jpg"/>
          <p:cNvPicPr>
            <a:picLocks noChangeAspect="1" noChangeArrowheads="1"/>
          </p:cNvPicPr>
          <p:nvPr/>
        </p:nvPicPr>
        <p:blipFill>
          <a:blip r:embed="rId2"/>
          <a:srcRect/>
          <a:stretch>
            <a:fillRect/>
          </a:stretch>
        </p:blipFill>
        <p:spPr bwMode="auto">
          <a:xfrm>
            <a:off x="500034" y="1714488"/>
            <a:ext cx="3000396" cy="3939181"/>
          </a:xfrm>
          <a:prstGeom prst="rect">
            <a:avLst/>
          </a:prstGeom>
          <a:noFill/>
        </p:spPr>
      </p:pic>
    </p:spTree>
    <p:extLst>
      <p:ext uri="{BB962C8B-B14F-4D97-AF65-F5344CB8AC3E}">
        <p14:creationId xmlns:p14="http://schemas.microsoft.com/office/powerpoint/2010/main" val="670572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lnSpc>
                <a:spcPct val="300000"/>
              </a:lnSpc>
              <a:buNone/>
            </a:pPr>
            <a:r>
              <a:rPr lang="ar-SA" dirty="0"/>
              <a:t>در حيطه اول، يعني روانشناسي مهندسي، جنبه هاي پردازش </a:t>
            </a:r>
            <a:r>
              <a:rPr lang="ar-SA" dirty="0" smtClean="0"/>
              <a:t>اطلاعات</a:t>
            </a:r>
            <a:endParaRPr lang="fa-IR" dirty="0" smtClean="0"/>
          </a:p>
          <a:p>
            <a:pPr marL="109728" indent="0" algn="ctr">
              <a:lnSpc>
                <a:spcPct val="300000"/>
              </a:lnSpc>
              <a:buNone/>
            </a:pPr>
            <a:r>
              <a:rPr lang="ar-SA" dirty="0" smtClean="0"/>
              <a:t> </a:t>
            </a:r>
            <a:r>
              <a:rPr lang="ar-SA" dirty="0"/>
              <a:t>مرتبط با كار، مورد بررسي قرار مي‌گيرد. از ديدگاه ايمني و بهداشت </a:t>
            </a:r>
            <a:endParaRPr lang="fa-IR" dirty="0" smtClean="0"/>
          </a:p>
          <a:p>
            <a:pPr marL="109728" indent="0" algn="ctr">
              <a:lnSpc>
                <a:spcPct val="300000"/>
              </a:lnSpc>
              <a:buNone/>
            </a:pPr>
            <a:r>
              <a:rPr lang="ar-SA" dirty="0" smtClean="0"/>
              <a:t>حرفه </a:t>
            </a:r>
            <a:r>
              <a:rPr lang="ar-SA" dirty="0"/>
              <a:t>اي اين بعد از ارگونومي، طراحي روشهاي كار با هدف </a:t>
            </a:r>
            <a:r>
              <a:rPr lang="ar-SA" dirty="0" smtClean="0"/>
              <a:t>كاهش</a:t>
            </a:r>
            <a:endParaRPr lang="fa-IR" dirty="0" smtClean="0"/>
          </a:p>
          <a:p>
            <a:pPr marL="109728" indent="0" algn="ctr">
              <a:lnSpc>
                <a:spcPct val="300000"/>
              </a:lnSpc>
              <a:buNone/>
            </a:pPr>
            <a:r>
              <a:rPr lang="ar-SA" dirty="0" smtClean="0"/>
              <a:t> </a:t>
            </a:r>
            <a:r>
              <a:rPr lang="ar-SA" dirty="0"/>
              <a:t>حوادث ناشي از خطاهاي انساني محسوب مي‌شود.</a:t>
            </a:r>
            <a:endParaRPr lang="en-US" dirty="0"/>
          </a:p>
          <a:p>
            <a:pPr marL="109728" indent="0" algn="ctr">
              <a:buNone/>
            </a:pPr>
            <a:endParaRPr lang="en-US" dirty="0"/>
          </a:p>
        </p:txBody>
      </p:sp>
      <p:sp>
        <p:nvSpPr>
          <p:cNvPr id="3" name="Title 2"/>
          <p:cNvSpPr>
            <a:spLocks noGrp="1"/>
          </p:cNvSpPr>
          <p:nvPr>
            <p:ph type="title"/>
          </p:nvPr>
        </p:nvSpPr>
        <p:spPr/>
        <p:txBody>
          <a:bodyPr/>
          <a:lstStyle/>
          <a:p>
            <a:pPr algn="r"/>
            <a:r>
              <a:rPr lang="ar-SA" dirty="0">
                <a:effectLst/>
              </a:rPr>
              <a:t>روانشناسي مهندسي</a:t>
            </a:r>
            <a:endParaRPr lang="en-US" dirty="0"/>
          </a:p>
        </p:txBody>
      </p:sp>
    </p:spTree>
    <p:extLst>
      <p:ext uri="{BB962C8B-B14F-4D97-AF65-F5344CB8AC3E}">
        <p14:creationId xmlns:p14="http://schemas.microsoft.com/office/powerpoint/2010/main" val="4081135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nSpc>
                <a:spcPct val="300000"/>
              </a:lnSpc>
              <a:buNone/>
            </a:pPr>
            <a:r>
              <a:rPr lang="ar-SA" dirty="0"/>
              <a:t>در حيطه دوم (فيزيولوژي كار)، تبادلات انرژي و متابوليسم بدن مطرح است. مفاهيم خستگي، بررسي كارهاي ايستا و پويا  و رژيم هاي كار و استراحت از ديدگاه فيزيولوژي كار مورد تجزيه و تحليل قرار مي‌گيرد.</a:t>
            </a:r>
            <a:endParaRPr lang="en-US" dirty="0"/>
          </a:p>
          <a:p>
            <a:pPr marL="109728" indent="0" algn="ctr">
              <a:lnSpc>
                <a:spcPct val="300000"/>
              </a:lnSpc>
              <a:buNone/>
            </a:pPr>
            <a:endParaRPr lang="en-US" dirty="0"/>
          </a:p>
        </p:txBody>
      </p:sp>
      <p:sp>
        <p:nvSpPr>
          <p:cNvPr id="3" name="Title 2"/>
          <p:cNvSpPr>
            <a:spLocks noGrp="1"/>
          </p:cNvSpPr>
          <p:nvPr>
            <p:ph type="title"/>
          </p:nvPr>
        </p:nvSpPr>
        <p:spPr/>
        <p:txBody>
          <a:bodyPr/>
          <a:lstStyle/>
          <a:p>
            <a:pPr algn="r"/>
            <a:r>
              <a:rPr lang="ar-SA" dirty="0">
                <a:effectLst/>
              </a:rPr>
              <a:t>فيزيولوژي كار</a:t>
            </a:r>
            <a:endParaRPr lang="en-US" dirty="0"/>
          </a:p>
        </p:txBody>
      </p:sp>
    </p:spTree>
    <p:extLst>
      <p:ext uri="{BB962C8B-B14F-4D97-AF65-F5344CB8AC3E}">
        <p14:creationId xmlns:p14="http://schemas.microsoft.com/office/powerpoint/2010/main" val="8754310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lnSpc>
                <a:spcPct val="150000"/>
              </a:lnSpc>
              <a:buNone/>
            </a:pPr>
            <a:r>
              <a:rPr lang="ar-SA" dirty="0"/>
              <a:t>در مباحث بيومكانيك شغلي ويژگيهاي مكانيكي اندام‌هاي بدن مورد بررسي قرار مي‌گيرد. در اين حيطه، حركت اندام‌ها و اعمال نيرو در بافت هاي مختلف بدن تجزيه و تحليل مي‌شود. به كمك اين معادلات مي‌توان الگوها و ابعاد مناسب ايستگاه‌هاي كاري را با هدف كاهش فشارهاي مكانيكي خارجي بر بدن بدست آورد. بطور خلاصه مي‌توان گفت كه چگونگي انتقال نيرو و حركت دادن اجسام و ابزارآلات از جمله مباحث بيومكانيك شغلي هستند.</a:t>
            </a:r>
            <a:endParaRPr lang="en-US" dirty="0"/>
          </a:p>
          <a:p>
            <a:pPr marL="109728" indent="0" algn="ctr">
              <a:lnSpc>
                <a:spcPct val="150000"/>
              </a:lnSpc>
              <a:buNone/>
            </a:pPr>
            <a:endParaRPr lang="en-US" dirty="0"/>
          </a:p>
        </p:txBody>
      </p:sp>
      <p:sp>
        <p:nvSpPr>
          <p:cNvPr id="3" name="Title 2"/>
          <p:cNvSpPr>
            <a:spLocks noGrp="1"/>
          </p:cNvSpPr>
          <p:nvPr>
            <p:ph type="title"/>
          </p:nvPr>
        </p:nvSpPr>
        <p:spPr/>
        <p:txBody>
          <a:bodyPr/>
          <a:lstStyle/>
          <a:p>
            <a:pPr algn="r"/>
            <a:r>
              <a:rPr lang="ar-SA" dirty="0">
                <a:effectLst/>
              </a:rPr>
              <a:t>بيومكانيك شغلي</a:t>
            </a:r>
            <a:endParaRPr lang="en-US" dirty="0"/>
          </a:p>
        </p:txBody>
      </p:sp>
    </p:spTree>
    <p:extLst>
      <p:ext uri="{BB962C8B-B14F-4D97-AF65-F5344CB8AC3E}">
        <p14:creationId xmlns:p14="http://schemas.microsoft.com/office/powerpoint/2010/main" val="15216549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ctr" rtl="1">
              <a:lnSpc>
                <a:spcPct val="170000"/>
              </a:lnSpc>
            </a:pPr>
            <a:r>
              <a:rPr lang="ar-SA" sz="1800" dirty="0"/>
              <a:t>آنتروپومتري، به سنجش ابعاد فيزيكي بدن و كاربرد داده هاي ابعادي در اصلاح شرايط فيزيكي ايستگاه هاي كار مي‌پردازد و از آنجايي كه يكي از دلايل فشارهاي وارده بر اندام‌ها، عدم تطابق ابعاد محل كار با ويژگي هاي ابعادي بدن كارگر يا كاربر مي‌باشد، داده هاي آنتروپومتريك را مي‌توان به طور مؤثري در طراحي تجهيزات، ايستگاه‌هاي كار، ابزارآلات و محصولات بكار بست (صادقي 1377).</a:t>
            </a:r>
            <a:endParaRPr lang="en-US" sz="1800" dirty="0"/>
          </a:p>
          <a:p>
            <a:pPr algn="ctr" rtl="1">
              <a:lnSpc>
                <a:spcPct val="170000"/>
              </a:lnSpc>
            </a:pPr>
            <a:r>
              <a:rPr lang="ar-SA" sz="1800" dirty="0"/>
              <a:t>لازم به يادآوري است كه براي محاسبات آنتروپومتريك، اغلب از جداولي كه قبلا براي اين منظور تهيه گرديده است، استفاده مي‌شود. اما بايد خاطر نشان كرد كه مردم هر منطقه خاصي، داراي اندازه‌‌‌هاي آنتروپومتريك ويژه خود مي باشند كه بايد در تعيين اندازه‌هاي لازم در محيط كار و ابزار كار ملحوظ گردد. ولي متاسفانه در كشور ما هنوز داده هاي آنترومتريك در دست نيست و براي طراحي يك محيط كار به ناچار از داده هاي آنتروپومتريك ساير كشورها (بويژه از داده هاي آنتروپومتريكي كه توسط ناسا تهيه شده است) استفاده مي‌شود</a:t>
            </a:r>
            <a:r>
              <a:rPr lang="ar-SA" sz="1800" dirty="0" smtClean="0"/>
              <a:t>.</a:t>
            </a:r>
            <a:endParaRPr lang="fa-IR" sz="1800" dirty="0" smtClean="0"/>
          </a:p>
        </p:txBody>
      </p:sp>
      <p:sp>
        <p:nvSpPr>
          <p:cNvPr id="3" name="Title 2"/>
          <p:cNvSpPr>
            <a:spLocks noGrp="1"/>
          </p:cNvSpPr>
          <p:nvPr>
            <p:ph type="title"/>
          </p:nvPr>
        </p:nvSpPr>
        <p:spPr/>
        <p:txBody>
          <a:bodyPr/>
          <a:lstStyle/>
          <a:p>
            <a:pPr algn="r"/>
            <a:r>
              <a:rPr lang="ar-SA" dirty="0" smtClean="0">
                <a:effectLst/>
              </a:rPr>
              <a:t>آنتروپومتر</a:t>
            </a:r>
            <a:r>
              <a:rPr lang="fa-IR" dirty="0" smtClean="0">
                <a:effectLst/>
              </a:rPr>
              <a:t>ی</a:t>
            </a:r>
            <a:endParaRPr lang="en-US" dirty="0"/>
          </a:p>
        </p:txBody>
      </p:sp>
    </p:spTree>
    <p:extLst>
      <p:ext uri="{BB962C8B-B14F-4D97-AF65-F5344CB8AC3E}">
        <p14:creationId xmlns:p14="http://schemas.microsoft.com/office/powerpoint/2010/main" val="4141574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3357562"/>
            <a:ext cx="8229600" cy="3500438"/>
          </a:xfrm>
        </p:spPr>
        <p:txBody>
          <a:bodyPr/>
          <a:lstStyle/>
          <a:p>
            <a:pPr algn="just">
              <a:buNone/>
            </a:pPr>
            <a:r>
              <a:rPr lang="fa-IR" dirty="0" smtClean="0"/>
              <a:t>به طور کلی آنتروپومتری شامل اندازه گیری اندازه های مختلفی از طول بدن، وزن و حجم اندام ها، فضای حرکتی و زوایای حرکتی هر یک از این اندازه ها بوده و در نهایت تهیه آمار و اطلاعات منتج از آن در تعیین شکل و اندازه ابزار و وسایلی است که در محیط کار مورد استفاده این افراد قرار می گیرد.                                            </a:t>
            </a:r>
            <a:endParaRPr lang="fa-IR" dirty="0"/>
          </a:p>
        </p:txBody>
      </p:sp>
      <p:sp>
        <p:nvSpPr>
          <p:cNvPr id="3" name="Title 2"/>
          <p:cNvSpPr>
            <a:spLocks noGrp="1"/>
          </p:cNvSpPr>
          <p:nvPr>
            <p:ph type="title"/>
          </p:nvPr>
        </p:nvSpPr>
        <p:spPr/>
        <p:txBody>
          <a:bodyPr/>
          <a:lstStyle/>
          <a:p>
            <a:pPr algn="r"/>
            <a:r>
              <a:rPr lang="en-US" dirty="0" smtClean="0">
                <a:solidFill>
                  <a:srgbClr val="008000"/>
                </a:solidFill>
              </a:rPr>
              <a:t>…</a:t>
            </a:r>
            <a:r>
              <a:rPr lang="fa-IR" dirty="0" smtClean="0">
                <a:solidFill>
                  <a:srgbClr val="008000"/>
                </a:solidFill>
              </a:rPr>
              <a:t>ادامه</a:t>
            </a:r>
            <a:endParaRPr lang="fa-IR" dirty="0"/>
          </a:p>
        </p:txBody>
      </p:sp>
      <p:pic>
        <p:nvPicPr>
          <p:cNvPr id="4" name="Picture 2"/>
          <p:cNvPicPr>
            <a:picLocks noChangeAspect="1" noChangeArrowheads="1"/>
          </p:cNvPicPr>
          <p:nvPr/>
        </p:nvPicPr>
        <p:blipFill>
          <a:blip r:embed="rId2"/>
          <a:srcRect/>
          <a:stretch>
            <a:fillRect/>
          </a:stretch>
        </p:blipFill>
        <p:spPr bwMode="auto">
          <a:xfrm>
            <a:off x="144462" y="144463"/>
            <a:ext cx="4020359" cy="27844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r"/>
            <a:r>
              <a:rPr lang="ar-SA" sz="2800" dirty="0">
                <a:effectLst/>
              </a:rPr>
              <a:t>ابعاد آنتروپومتريك بدن انسان كه هر گونه طراحي بايد بر اساس </a:t>
            </a:r>
            <a:r>
              <a:rPr lang="ar-SA" sz="2800" dirty="0" smtClean="0">
                <a:effectLst/>
              </a:rPr>
              <a:t>آنها</a:t>
            </a:r>
            <a:r>
              <a:rPr lang="fa-IR" sz="2800" dirty="0" smtClean="0">
                <a:effectLst/>
              </a:rPr>
              <a:t> </a:t>
            </a:r>
            <a:r>
              <a:rPr lang="ar-SA" sz="2800" dirty="0" smtClean="0">
                <a:effectLst/>
              </a:rPr>
              <a:t>انجام </a:t>
            </a:r>
            <a:r>
              <a:rPr lang="ar-SA" sz="2800" dirty="0">
                <a:effectLst/>
              </a:rPr>
              <a:t>گيرد. ( اندازه هاي مربوط به </a:t>
            </a:r>
            <a:r>
              <a:rPr lang="ar-SA" sz="2800" dirty="0" smtClean="0">
                <a:effectLst/>
              </a:rPr>
              <a:t>مردم</a:t>
            </a:r>
            <a:r>
              <a:rPr lang="fa-IR" sz="2800" dirty="0" smtClean="0">
                <a:effectLst/>
              </a:rPr>
              <a:t> </a:t>
            </a:r>
            <a:r>
              <a:rPr lang="ar-SA" sz="2800" dirty="0" smtClean="0">
                <a:effectLst/>
              </a:rPr>
              <a:t>كشور </a:t>
            </a:r>
            <a:r>
              <a:rPr lang="ar-SA" sz="2800" dirty="0">
                <a:effectLst/>
              </a:rPr>
              <a:t>آلمان ـ  ابعاد </a:t>
            </a:r>
            <a:r>
              <a:rPr lang="ar-SA" sz="2800" dirty="0" smtClean="0">
                <a:effectLst/>
              </a:rPr>
              <a:t>بر حسب </a:t>
            </a:r>
            <a:r>
              <a:rPr lang="ar-SA" sz="2800" dirty="0">
                <a:effectLst/>
              </a:rPr>
              <a:t>سانتيمتر ) (فيزنت </a:t>
            </a:r>
            <a:r>
              <a:rPr lang="ar-SA" sz="2800" dirty="0" smtClean="0">
                <a:effectLst/>
              </a:rPr>
              <a:t>1375).</a:t>
            </a:r>
            <a:endParaRPr lang="en-US" sz="2800"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41136" y="1571612"/>
            <a:ext cx="6245707" cy="4547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77034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شکل مربوط به جدول </a:t>
            </a:r>
            <a:endParaRPr lang="en-US"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412776"/>
            <a:ext cx="6867332"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2698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4904"/>
            <a:ext cx="8229600" cy="2367136"/>
          </a:xfrm>
        </p:spPr>
        <p:txBody>
          <a:bodyPr>
            <a:noAutofit/>
          </a:bodyPr>
          <a:lstStyle/>
          <a:p>
            <a:pPr algn="ctr"/>
            <a:r>
              <a:rPr lang="fa-IR" sz="3200" dirty="0" smtClean="0"/>
              <a:t>موضوع:  </a:t>
            </a:r>
            <a:r>
              <a:rPr lang="fa-IR" sz="9600" dirty="0" smtClean="0"/>
              <a:t/>
            </a:r>
            <a:br>
              <a:rPr lang="fa-IR" sz="9600" dirty="0" smtClean="0"/>
            </a:br>
            <a:r>
              <a:rPr lang="fa-IR" sz="9600" dirty="0" smtClean="0"/>
              <a:t>ارگونومي</a:t>
            </a:r>
            <a:r>
              <a:rPr lang="en-US" sz="9600" dirty="0" smtClean="0"/>
              <a:t/>
            </a:r>
            <a:br>
              <a:rPr lang="en-US" sz="9600" dirty="0" smtClean="0"/>
            </a:br>
            <a:r>
              <a:rPr lang="en-US" sz="9600" dirty="0" smtClean="0"/>
              <a:t/>
            </a:r>
            <a:br>
              <a:rPr lang="en-US" sz="9600" dirty="0" smtClean="0"/>
            </a:br>
            <a:r>
              <a:rPr lang="fa-IR" sz="2800" dirty="0"/>
              <a:t>تهیه کننده : زینب هادوی</a:t>
            </a:r>
            <a:r>
              <a:rPr lang="fa-IR" sz="9600" dirty="0" smtClean="0"/>
              <a:t/>
            </a:r>
            <a:br>
              <a:rPr lang="fa-IR" sz="9600" dirty="0" smtClean="0"/>
            </a:br>
            <a:endParaRPr lang="fa-IR" sz="3600" dirty="0"/>
          </a:p>
        </p:txBody>
      </p:sp>
    </p:spTree>
  </p:cSld>
  <p:clrMapOvr>
    <a:masterClrMapping/>
  </p:clrMapOvr>
  <p:transition spd="slow">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16024"/>
          </a:xfrm>
        </p:spPr>
        <p:txBody>
          <a:bodyPr>
            <a:normAutofit fontScale="62500" lnSpcReduction="20000"/>
          </a:bodyPr>
          <a:lstStyle/>
          <a:p>
            <a:pPr lvl="0" algn="r" rtl="1"/>
            <a:r>
              <a:rPr lang="ar-SA" dirty="0"/>
              <a:t>ابعاد پست كار بايد حداقل 90% از افراد را پوشش دهد. </a:t>
            </a:r>
            <a:endParaRPr lang="en-US" dirty="0"/>
          </a:p>
          <a:p>
            <a:pPr lvl="0" algn="r" rtl="1"/>
            <a:r>
              <a:rPr lang="ar-SA" dirty="0"/>
              <a:t>در انتخاب اطلاعات آنتروپومتريك، طراح بايد با توجه به ابعاد گوناگون و مثال هايي كه در شرايط ايستا و پويا وجود دارد، خطاي قابل قبول را تعيين نموده و به عنوان معياري از آن استفاده نمايد. </a:t>
            </a:r>
            <a:endParaRPr lang="en-US" dirty="0"/>
          </a:p>
          <a:p>
            <a:pPr lvl="0" algn="r" rtl="1"/>
            <a:r>
              <a:rPr lang="ar-SA" dirty="0"/>
              <a:t>تطابق بهينه ابعاد بدن كارگران با پست كاري آنها ممكن است در طول زمان تغيير يابد. زيرا اندازه جمعيت متغير است و همين طور كارگراني كه وظايف مربوطه را انجام مي دهند، عوض مي شود. </a:t>
            </a:r>
            <a:endParaRPr lang="en-US" dirty="0"/>
          </a:p>
          <a:p>
            <a:pPr lvl="0" algn="r" rtl="1"/>
            <a:r>
              <a:rPr lang="ar-SA" dirty="0"/>
              <a:t>مشكلات وضعيت بدني رابطه بسيار نزديكي با عدم تطابق ابعادي دارد، به طوري كه هر دوي آنها بايد همزمان با يكديگر مورد توجه قرار گيرند. </a:t>
            </a:r>
            <a:endParaRPr lang="en-US" dirty="0"/>
          </a:p>
          <a:p>
            <a:pPr algn="r" rtl="1"/>
            <a:r>
              <a:rPr lang="ar-SA" dirty="0"/>
              <a:t>درباره وضعيت ايستاده (كاركنان يا كساني كه مجبورند يا ترجيح مي‌دهند تا كارشان را ايستاده انجام دهند) در مقابل وضعيت نشسته، همواره بايد نكات زير مورد توجه قرار گيرند:</a:t>
            </a:r>
            <a:endParaRPr lang="en-US" dirty="0"/>
          </a:p>
          <a:p>
            <a:pPr lvl="0" algn="r" rtl="1"/>
            <a:r>
              <a:rPr lang="ar-SA" dirty="0">
                <a:solidFill>
                  <a:srgbClr val="A50021"/>
                </a:solidFill>
              </a:rPr>
              <a:t>محل استقرار كنترل ها، اجزاء و مكان انجام فعاليت </a:t>
            </a:r>
            <a:endParaRPr lang="en-US" dirty="0">
              <a:solidFill>
                <a:srgbClr val="A50021"/>
              </a:solidFill>
            </a:endParaRPr>
          </a:p>
          <a:p>
            <a:pPr lvl="0" algn="r" rtl="1"/>
            <a:r>
              <a:rPr lang="ar-SA" dirty="0">
                <a:solidFill>
                  <a:srgbClr val="A50021"/>
                </a:solidFill>
              </a:rPr>
              <a:t>وجود فضاي كافي براي زانوها </a:t>
            </a:r>
            <a:endParaRPr lang="en-US" dirty="0">
              <a:solidFill>
                <a:srgbClr val="A50021"/>
              </a:solidFill>
            </a:endParaRPr>
          </a:p>
          <a:p>
            <a:pPr lvl="0" algn="r" rtl="1"/>
            <a:r>
              <a:rPr lang="ar-SA" dirty="0">
                <a:solidFill>
                  <a:srgbClr val="A50021"/>
                </a:solidFill>
              </a:rPr>
              <a:t>اندازه و جهت نيروهايي كه بايد اعمال شوند </a:t>
            </a:r>
            <a:endParaRPr lang="en-US" dirty="0">
              <a:solidFill>
                <a:srgbClr val="A50021"/>
              </a:solidFill>
            </a:endParaRPr>
          </a:p>
          <a:p>
            <a:pPr lvl="0" algn="r" rtl="1"/>
            <a:r>
              <a:rPr lang="ar-SA" dirty="0">
                <a:solidFill>
                  <a:srgbClr val="A50021"/>
                </a:solidFill>
              </a:rPr>
              <a:t>تكرار و تعداد نشستن و برخاستن</a:t>
            </a:r>
            <a:endParaRPr lang="en-US" dirty="0">
              <a:solidFill>
                <a:srgbClr val="A50021"/>
              </a:solidFill>
            </a:endParaRPr>
          </a:p>
          <a:p>
            <a:pPr algn="r" rtl="1"/>
            <a:r>
              <a:rPr lang="ar-SA" dirty="0"/>
              <a:t>در طراحي صندلي توجه به موارد زير از اهميت زيادي برخوردار است:</a:t>
            </a:r>
            <a:endParaRPr lang="en-US" dirty="0"/>
          </a:p>
          <a:p>
            <a:pPr lvl="0" algn="r" rtl="1"/>
            <a:r>
              <a:rPr lang="ar-SA" dirty="0">
                <a:solidFill>
                  <a:srgbClr val="0000FF"/>
                </a:solidFill>
              </a:rPr>
              <a:t>ارتباط ميان صندلي و سطح كار </a:t>
            </a:r>
            <a:endParaRPr lang="en-US" dirty="0">
              <a:solidFill>
                <a:srgbClr val="0000FF"/>
              </a:solidFill>
            </a:endParaRPr>
          </a:p>
          <a:p>
            <a:pPr lvl="0" algn="r" rtl="1"/>
            <a:r>
              <a:rPr lang="ar-SA" dirty="0">
                <a:solidFill>
                  <a:srgbClr val="0000FF"/>
                </a:solidFill>
              </a:rPr>
              <a:t>تغيير وضعيت بدني </a:t>
            </a:r>
            <a:endParaRPr lang="en-US" dirty="0">
              <a:solidFill>
                <a:srgbClr val="0000FF"/>
              </a:solidFill>
            </a:endParaRPr>
          </a:p>
          <a:p>
            <a:pPr lvl="0" algn="r" rtl="1"/>
            <a:r>
              <a:rPr lang="ar-SA" dirty="0">
                <a:solidFill>
                  <a:srgbClr val="0000FF"/>
                </a:solidFill>
              </a:rPr>
              <a:t>استحكام و ثبات صندلي بويژه زماني كه متحرك باشد </a:t>
            </a:r>
            <a:endParaRPr lang="en-US" dirty="0">
              <a:solidFill>
                <a:srgbClr val="0000FF"/>
              </a:solidFill>
            </a:endParaRPr>
          </a:p>
          <a:p>
            <a:pPr lvl="0" algn="r" rtl="1"/>
            <a:r>
              <a:rPr lang="ar-SA" dirty="0">
                <a:solidFill>
                  <a:srgbClr val="0000FF"/>
                </a:solidFill>
              </a:rPr>
              <a:t>سهولت ايستادن و نشستن </a:t>
            </a:r>
            <a:endParaRPr lang="en-US" dirty="0">
              <a:solidFill>
                <a:srgbClr val="0000FF"/>
              </a:solidFill>
            </a:endParaRPr>
          </a:p>
          <a:p>
            <a:pPr lvl="0" algn="r" rtl="1"/>
            <a:r>
              <a:rPr lang="ar-SA" dirty="0">
                <a:solidFill>
                  <a:srgbClr val="0000FF"/>
                </a:solidFill>
              </a:rPr>
              <a:t>نرمي سطح نشستنگاه و پشتي صندلي</a:t>
            </a:r>
            <a:endParaRPr lang="en-US" dirty="0">
              <a:solidFill>
                <a:srgbClr val="0000FF"/>
              </a:solidFill>
            </a:endParaRPr>
          </a:p>
          <a:p>
            <a:pPr algn="r"/>
            <a:endParaRPr lang="en-US" dirty="0"/>
          </a:p>
        </p:txBody>
      </p:sp>
      <p:sp>
        <p:nvSpPr>
          <p:cNvPr id="3" name="Title 2"/>
          <p:cNvSpPr>
            <a:spLocks noGrp="1"/>
          </p:cNvSpPr>
          <p:nvPr>
            <p:ph type="title"/>
          </p:nvPr>
        </p:nvSpPr>
        <p:spPr/>
        <p:txBody>
          <a:bodyPr>
            <a:normAutofit fontScale="90000"/>
          </a:bodyPr>
          <a:lstStyle/>
          <a:p>
            <a:pPr algn="r"/>
            <a:r>
              <a:rPr lang="ar-SA" dirty="0">
                <a:effectLst/>
              </a:rPr>
              <a:t>چگونگي اجراي ارگونومي</a:t>
            </a:r>
            <a:r>
              <a:rPr lang="en-US" dirty="0">
                <a:effectLst/>
              </a:rPr>
              <a:t/>
            </a:r>
            <a:br>
              <a:rPr lang="en-US" dirty="0">
                <a:effectLst/>
              </a:rPr>
            </a:br>
            <a:endParaRPr lang="en-US" dirty="0"/>
          </a:p>
        </p:txBody>
      </p:sp>
    </p:spTree>
    <p:extLst>
      <p:ext uri="{BB962C8B-B14F-4D97-AF65-F5344CB8AC3E}">
        <p14:creationId xmlns:p14="http://schemas.microsoft.com/office/powerpoint/2010/main" val="41325781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fa-IR" dirty="0" smtClean="0"/>
              <a:t>طرز صحیح نشستن پشت میز کار</a:t>
            </a:r>
            <a:endParaRPr lang="fa-IR" dirty="0"/>
          </a:p>
        </p:txBody>
      </p:sp>
      <p:pic>
        <p:nvPicPr>
          <p:cNvPr id="8194" name="Picture 2"/>
          <p:cNvPicPr>
            <a:picLocks noGrp="1" noChangeAspect="1" noChangeArrowheads="1"/>
          </p:cNvPicPr>
          <p:nvPr>
            <p:ph idx="1"/>
          </p:nvPr>
        </p:nvPicPr>
        <p:blipFill>
          <a:blip r:embed="rId2"/>
          <a:srcRect/>
          <a:stretch>
            <a:fillRect/>
          </a:stretch>
        </p:blipFill>
        <p:spPr bwMode="auto">
          <a:xfrm>
            <a:off x="1571604" y="1571612"/>
            <a:ext cx="6075117" cy="45259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2332037"/>
            <a:ext cx="8229600" cy="4525963"/>
          </a:xfrm>
        </p:spPr>
        <p:txBody>
          <a:bodyPr/>
          <a:lstStyle/>
          <a:p>
            <a:pPr marL="109728" indent="0" algn="ctr">
              <a:lnSpc>
                <a:spcPct val="300000"/>
              </a:lnSpc>
              <a:buNone/>
            </a:pPr>
            <a:r>
              <a:rPr lang="ar-SA" dirty="0"/>
              <a:t>پست كار، محلي است كه در آن يك شخص يا گروهي از افراد، وظايفي را براي يك دوره زماني نسبتا طولاني انجام مي‌دهند (فقيه 1377).</a:t>
            </a:r>
            <a:endParaRPr lang="en-US" dirty="0"/>
          </a:p>
          <a:p>
            <a:pPr marL="109728" indent="0" algn="ctr">
              <a:lnSpc>
                <a:spcPct val="300000"/>
              </a:lnSpc>
              <a:buNone/>
            </a:pPr>
            <a:endParaRPr lang="en-US" dirty="0"/>
          </a:p>
        </p:txBody>
      </p:sp>
      <p:sp>
        <p:nvSpPr>
          <p:cNvPr id="3" name="Title 2"/>
          <p:cNvSpPr>
            <a:spLocks noGrp="1"/>
          </p:cNvSpPr>
          <p:nvPr>
            <p:ph type="title"/>
          </p:nvPr>
        </p:nvSpPr>
        <p:spPr/>
        <p:txBody>
          <a:bodyPr/>
          <a:lstStyle/>
          <a:p>
            <a:pPr algn="r"/>
            <a:r>
              <a:rPr lang="ar-SA" dirty="0">
                <a:effectLst/>
              </a:rPr>
              <a:t>طراحي يك پست كار</a:t>
            </a:r>
            <a:endParaRPr lang="en-US" dirty="0"/>
          </a:p>
        </p:txBody>
      </p:sp>
      <p:pic>
        <p:nvPicPr>
          <p:cNvPr id="4" name="Picture 3"/>
          <p:cNvPicPr>
            <a:picLocks noChangeAspect="1" noChangeArrowheads="1"/>
          </p:cNvPicPr>
          <p:nvPr/>
        </p:nvPicPr>
        <p:blipFill>
          <a:blip r:embed="rId2"/>
          <a:srcRect/>
          <a:stretch>
            <a:fillRect/>
          </a:stretch>
        </p:blipFill>
        <p:spPr bwMode="auto">
          <a:xfrm>
            <a:off x="214283" y="214290"/>
            <a:ext cx="2857519" cy="2075233"/>
          </a:xfrm>
          <a:prstGeom prst="rect">
            <a:avLst/>
          </a:prstGeom>
          <a:noFill/>
          <a:ln w="9525">
            <a:noFill/>
            <a:miter lim="800000"/>
            <a:headEnd/>
            <a:tailEnd/>
          </a:ln>
          <a:effectLst/>
        </p:spPr>
      </p:pic>
    </p:spTree>
    <p:extLst>
      <p:ext uri="{BB962C8B-B14F-4D97-AF65-F5344CB8AC3E}">
        <p14:creationId xmlns:p14="http://schemas.microsoft.com/office/powerpoint/2010/main" val="11949351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29124" y="1500175"/>
            <a:ext cx="4257676" cy="4714907"/>
          </a:xfrm>
        </p:spPr>
        <p:txBody>
          <a:bodyPr>
            <a:normAutofit fontScale="85000" lnSpcReduction="10000"/>
          </a:bodyPr>
          <a:lstStyle/>
          <a:p>
            <a:pPr lvl="0" algn="r" rtl="1">
              <a:lnSpc>
                <a:spcPct val="300000"/>
              </a:lnSpc>
            </a:pPr>
            <a:r>
              <a:rPr lang="ar-SA" dirty="0"/>
              <a:t>حوزه </a:t>
            </a:r>
            <a:r>
              <a:rPr lang="ar-SA" dirty="0" smtClean="0"/>
              <a:t>دسترسي</a:t>
            </a:r>
            <a:r>
              <a:rPr lang="ar-SA" dirty="0"/>
              <a:t>  و فضاي خالي </a:t>
            </a:r>
            <a:r>
              <a:rPr lang="ar-SA" dirty="0" smtClean="0"/>
              <a:t>اضافي</a:t>
            </a:r>
            <a:endParaRPr lang="en-US" dirty="0"/>
          </a:p>
          <a:p>
            <a:pPr lvl="0" algn="r" rtl="1">
              <a:lnSpc>
                <a:spcPct val="300000"/>
              </a:lnSpc>
            </a:pPr>
            <a:r>
              <a:rPr lang="ar-SA" dirty="0"/>
              <a:t>موقعيت كاربر با توجه به ميدان ديد </a:t>
            </a:r>
            <a:endParaRPr lang="en-US" dirty="0"/>
          </a:p>
          <a:p>
            <a:pPr lvl="0" algn="r" rtl="1">
              <a:lnSpc>
                <a:spcPct val="300000"/>
              </a:lnSpc>
            </a:pPr>
            <a:r>
              <a:rPr lang="ar-SA" dirty="0"/>
              <a:t>وضعيت بدني كارگر (ايستاده، نشسته) </a:t>
            </a:r>
            <a:endParaRPr lang="en-US" dirty="0"/>
          </a:p>
        </p:txBody>
      </p:sp>
      <p:sp>
        <p:nvSpPr>
          <p:cNvPr id="3" name="Title 2"/>
          <p:cNvSpPr>
            <a:spLocks noGrp="1"/>
          </p:cNvSpPr>
          <p:nvPr>
            <p:ph type="title"/>
          </p:nvPr>
        </p:nvSpPr>
        <p:spPr/>
        <p:txBody>
          <a:bodyPr>
            <a:noAutofit/>
          </a:bodyPr>
          <a:lstStyle/>
          <a:p>
            <a:pPr algn="r"/>
            <a:r>
              <a:rPr lang="ar-SA" sz="2800" dirty="0">
                <a:effectLst/>
              </a:rPr>
              <a:t>بيلي سه عامل مهم وابسته به كاربر را كه بر روي ساختار و شكل محيط كار تاثير دارند، به ترتيب زير تبيين مي‌دارد:</a:t>
            </a:r>
            <a:r>
              <a:rPr lang="en-US" sz="2800" dirty="0">
                <a:effectLst/>
              </a:rPr>
              <a:t/>
            </a:r>
            <a:br>
              <a:rPr lang="en-US" sz="2800" dirty="0">
                <a:effectLst/>
              </a:rPr>
            </a:br>
            <a:endParaRPr lang="en-US" sz="2800" dirty="0"/>
          </a:p>
        </p:txBody>
      </p:sp>
      <p:pic>
        <p:nvPicPr>
          <p:cNvPr id="1026" name="Picture 2"/>
          <p:cNvPicPr>
            <a:picLocks noChangeAspect="1" noChangeArrowheads="1"/>
          </p:cNvPicPr>
          <p:nvPr/>
        </p:nvPicPr>
        <p:blipFill>
          <a:blip r:embed="rId2"/>
          <a:srcRect/>
          <a:stretch>
            <a:fillRect/>
          </a:stretch>
        </p:blipFill>
        <p:spPr bwMode="auto">
          <a:xfrm>
            <a:off x="0" y="2000240"/>
            <a:ext cx="4580758" cy="3000396"/>
          </a:xfrm>
          <a:prstGeom prst="rect">
            <a:avLst/>
          </a:prstGeom>
          <a:noFill/>
          <a:ln w="9525">
            <a:noFill/>
            <a:miter lim="800000"/>
            <a:headEnd/>
            <a:tailEnd/>
          </a:ln>
          <a:effectLst/>
        </p:spPr>
      </p:pic>
    </p:spTree>
    <p:extLst>
      <p:ext uri="{BB962C8B-B14F-4D97-AF65-F5344CB8AC3E}">
        <p14:creationId xmlns:p14="http://schemas.microsoft.com/office/powerpoint/2010/main" val="38328201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lvl="0" indent="0" algn="ctr">
              <a:lnSpc>
                <a:spcPct val="150000"/>
              </a:lnSpc>
              <a:buNone/>
            </a:pPr>
            <a:r>
              <a:rPr lang="fa-IR" dirty="0" smtClean="0"/>
              <a:t>* </a:t>
            </a:r>
            <a:r>
              <a:rPr lang="ar-SA" dirty="0" smtClean="0"/>
              <a:t>تعداد </a:t>
            </a:r>
            <a:r>
              <a:rPr lang="ar-SA" dirty="0"/>
              <a:t>قطعه‌ها و اجزايي كه به وسيله دست جابجا مي‌شوند بايد به كمترين </a:t>
            </a:r>
            <a:r>
              <a:rPr lang="ar-SA" dirty="0" smtClean="0"/>
              <a:t>ميزان </a:t>
            </a:r>
            <a:r>
              <a:rPr lang="ar-SA" dirty="0"/>
              <a:t>ممكن كاهش يابند. همچنين تعداد ابزار دستي، قطعه‌ها و كنترل‌ها تا حد امكان كاهش داده شوند. تعداد قطعه‌ها و ابزارهاي مورد نياز، به محصولي كه توليد مي‌شود و نيز به مقدار آن بستگي دارد. اين نكته مهم است كه طراحان كالاي توليدي به چگونگي مونتاژ آن به وسيله نيروي انساني توجه نمايند. براي مثال: چرا براي مونتاژ محصولي از پنج نوع پيچ مختلف استفاده مي‌شود در حالي كه مي‌توان فقط از دو نوع پيچ استفاده كرد؟ چرا قطعه هايي كه قابل تلفيق و تركيب هستند (مانند پيچ و واشر) در همديگر ادغام نشوند؟ </a:t>
            </a:r>
            <a:endParaRPr lang="en-US" dirty="0"/>
          </a:p>
          <a:p>
            <a:pPr marL="109728" indent="0" algn="ctr">
              <a:lnSpc>
                <a:spcPct val="150000"/>
              </a:lnSpc>
              <a:buNone/>
            </a:pPr>
            <a:endParaRPr lang="en-US" dirty="0"/>
          </a:p>
        </p:txBody>
      </p:sp>
      <p:sp>
        <p:nvSpPr>
          <p:cNvPr id="3" name="Title 2"/>
          <p:cNvSpPr>
            <a:spLocks noGrp="1"/>
          </p:cNvSpPr>
          <p:nvPr>
            <p:ph type="title"/>
          </p:nvPr>
        </p:nvSpPr>
        <p:spPr/>
        <p:txBody>
          <a:bodyPr>
            <a:normAutofit fontScale="90000"/>
          </a:bodyPr>
          <a:lstStyle/>
          <a:p>
            <a:pPr algn="r" rtl="1"/>
            <a:r>
              <a:rPr lang="ar-SA" dirty="0">
                <a:effectLst/>
              </a:rPr>
              <a:t>اصولي كه در طراحي يك پست كار بايد در نظر گرفته شوند:</a:t>
            </a:r>
            <a:endParaRPr lang="en-US" dirty="0">
              <a:effectLst/>
            </a:endParaRPr>
          </a:p>
        </p:txBody>
      </p:sp>
    </p:spTree>
    <p:extLst>
      <p:ext uri="{BB962C8B-B14F-4D97-AF65-F5344CB8AC3E}">
        <p14:creationId xmlns:p14="http://schemas.microsoft.com/office/powerpoint/2010/main" val="25843242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lvl="0" algn="ctr">
              <a:lnSpc>
                <a:spcPct val="170000"/>
              </a:lnSpc>
            </a:pPr>
            <a:r>
              <a:rPr lang="fa-IR" dirty="0" smtClean="0"/>
              <a:t>* </a:t>
            </a:r>
            <a:r>
              <a:rPr lang="ar-SA" dirty="0" smtClean="0"/>
              <a:t>پست </a:t>
            </a:r>
            <a:r>
              <a:rPr lang="ar-SA" dirty="0"/>
              <a:t>كار را به گونه‌اي سازمان دهيد كه كارگر بتواند وضعيت بدني خود را به طور متناوب تغيير دهد. گاهي موقعيت استقرار وسائل، كارگر را در وضعيت بدني نامناسب و تحمل‌ناپذيري قرار مي‌دهد. بسياري از ماشين آلات صنعتي داراي كنترل پايي هستند. دستگاه پرس سوراخكاري، تسمه نقاله هاي حمل بار يا مونتاژ محصول، مثال هايي براي اين مورد هستنيد. برا ي كار با پرس، لازم است كه كارگر با دو دست، قطعه كار را نگهداشته و سپس با استفاده از پدال كنترل پايي، پرس را به كار اندازد. يا در مورد تسمه هاي نقاله، كارگر بسته به نوع كار خود، و پس از اتمام مراحلي از كار براي ادامه كار، محصول را براي انجام ساير مراحل كاري، با فشار دادن پدال پايي به ايستگاه بعدي هدايت مي‌نمايد. استفاده از يك پا، موجب وارد آمدن تنش يك جانبه به بدن كارگر مي‌شود كه اين تنش احتمالا به كمردرد مي‌انجامد. براي پيشگيري از بروز چنين آسيب‌هايي، بايد امكان تغيير محل پدال كنترل وجود داشته باشد به گونه اي كه كارگر بتواند به راحتي از هر دو پا استفاده نمايد. </a:t>
            </a:r>
            <a:endParaRPr lang="en-US" dirty="0"/>
          </a:p>
          <a:p>
            <a:pPr algn="ctr">
              <a:lnSpc>
                <a:spcPct val="170000"/>
              </a:lnSpc>
            </a:pPr>
            <a:endParaRPr lang="en-US" dirty="0"/>
          </a:p>
        </p:txBody>
      </p:sp>
      <p:sp>
        <p:nvSpPr>
          <p:cNvPr id="3" name="Title 2"/>
          <p:cNvSpPr>
            <a:spLocks noGrp="1"/>
          </p:cNvSpPr>
          <p:nvPr>
            <p:ph type="title"/>
          </p:nvPr>
        </p:nvSpPr>
        <p:spPr/>
        <p:txBody>
          <a:bodyPr/>
          <a:lstStyle/>
          <a:p>
            <a:pPr algn="r"/>
            <a:r>
              <a:rPr lang="en-US" dirty="0" smtClean="0">
                <a:solidFill>
                  <a:srgbClr val="008000"/>
                </a:solidFill>
              </a:rPr>
              <a:t>…</a:t>
            </a:r>
            <a:r>
              <a:rPr lang="fa-IR" dirty="0" smtClean="0">
                <a:solidFill>
                  <a:srgbClr val="008000"/>
                </a:solidFill>
              </a:rPr>
              <a:t>ادامه</a:t>
            </a:r>
            <a:endParaRPr lang="en-US" dirty="0">
              <a:solidFill>
                <a:srgbClr val="008000"/>
              </a:solidFill>
            </a:endParaRPr>
          </a:p>
        </p:txBody>
      </p:sp>
    </p:spTree>
    <p:extLst>
      <p:ext uri="{BB962C8B-B14F-4D97-AF65-F5344CB8AC3E}">
        <p14:creationId xmlns:p14="http://schemas.microsoft.com/office/powerpoint/2010/main" val="2025879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lvl="0" indent="0" algn="ctr" rtl="1">
              <a:lnSpc>
                <a:spcPct val="150000"/>
              </a:lnSpc>
              <a:buNone/>
            </a:pPr>
            <a:r>
              <a:rPr lang="fa-IR" dirty="0" smtClean="0"/>
              <a:t>* </a:t>
            </a:r>
            <a:r>
              <a:rPr lang="ar-SA" dirty="0" smtClean="0"/>
              <a:t>توجه </a:t>
            </a:r>
            <a:r>
              <a:rPr lang="ar-SA" dirty="0"/>
              <a:t>به حركت مطلوب دست و چپ دست يا راست دست بودن كارگر مهم است. حركت دست به صورت </a:t>
            </a:r>
            <a:r>
              <a:rPr lang="ar-SA" dirty="0" smtClean="0"/>
              <a:t>قو</a:t>
            </a:r>
            <a:r>
              <a:rPr lang="fa-IR" dirty="0" smtClean="0"/>
              <a:t>س</a:t>
            </a:r>
            <a:r>
              <a:rPr lang="ar-SA" dirty="0" smtClean="0"/>
              <a:t>ي</a:t>
            </a:r>
            <a:r>
              <a:rPr lang="ar-SA" dirty="0"/>
              <a:t>، سريع و دقيق‌تر از حركت افقي يا عمودي آن است. فرض كنيد در حال ترسيم خط راستي بر روي كاغذ هستند. اگر ترسيم را در جهت افقي يا عمودي انجام دهيد به سختي مي‌توانيد خط راستي بكشيد. اگر كاغذ را بچرخانيد بگونه‌اي كه دست بتواند به سمت دور شدن از بدن حركت كند( شكل2 )، كشيدن خط مستقيم آسانتر خواهد شد.</a:t>
            </a:r>
            <a:endParaRPr lang="en-US" dirty="0"/>
          </a:p>
        </p:txBody>
      </p:sp>
      <p:sp>
        <p:nvSpPr>
          <p:cNvPr id="3" name="Title 2"/>
          <p:cNvSpPr>
            <a:spLocks noGrp="1"/>
          </p:cNvSpPr>
          <p:nvPr>
            <p:ph type="title"/>
          </p:nvPr>
        </p:nvSpPr>
        <p:spPr/>
        <p:txBody>
          <a:bodyPr/>
          <a:lstStyle/>
          <a:p>
            <a:pPr algn="r"/>
            <a:r>
              <a:rPr lang="en-US" dirty="0" smtClean="0">
                <a:solidFill>
                  <a:srgbClr val="008000"/>
                </a:solidFill>
              </a:rPr>
              <a:t>…</a:t>
            </a:r>
            <a:r>
              <a:rPr lang="fa-IR" dirty="0" smtClean="0">
                <a:solidFill>
                  <a:srgbClr val="008000"/>
                </a:solidFill>
              </a:rPr>
              <a:t>ادامه</a:t>
            </a:r>
            <a:endParaRPr lang="en-US" dirty="0"/>
          </a:p>
        </p:txBody>
      </p:sp>
    </p:spTree>
    <p:extLst>
      <p:ext uri="{BB962C8B-B14F-4D97-AF65-F5344CB8AC3E}">
        <p14:creationId xmlns:p14="http://schemas.microsoft.com/office/powerpoint/2010/main" val="22793401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412776"/>
            <a:ext cx="8229600" cy="4525963"/>
          </a:xfrm>
        </p:spPr>
        <p:txBody>
          <a:bodyPr/>
          <a:lstStyle/>
          <a:p>
            <a:pPr marL="109728" lvl="0" indent="0" algn="ctr">
              <a:lnSpc>
                <a:spcPct val="200000"/>
              </a:lnSpc>
              <a:buNone/>
            </a:pPr>
            <a:r>
              <a:rPr lang="fa-IR" dirty="0" smtClean="0"/>
              <a:t>* </a:t>
            </a:r>
            <a:r>
              <a:rPr lang="ar-SA" dirty="0" smtClean="0"/>
              <a:t>توجه </a:t>
            </a:r>
            <a:r>
              <a:rPr lang="ar-SA" dirty="0"/>
              <a:t>به چپ دستي يا راست دستي نيز در طراحي ابزار دستي به ويژه آن دسته از ابزارهايي كه در كارهاي دقيق و ظريف استفاده مي‌شوند اهميت زيادي دارند. بيگمان مونتاژ قطعات، كار ظريف و دقيقي است و به مهارت و زبردستي نيازمند است. پس براي افراد چپ دست بايد ابزار دستي جداگانه اي طراحي شود. </a:t>
            </a:r>
            <a:endParaRPr lang="en-US" dirty="0"/>
          </a:p>
          <a:p>
            <a:pPr marL="109728" indent="0" algn="ctr">
              <a:lnSpc>
                <a:spcPct val="200000"/>
              </a:lnSpc>
              <a:buNone/>
            </a:pPr>
            <a:endParaRPr lang="en-US" dirty="0"/>
          </a:p>
        </p:txBody>
      </p:sp>
      <p:sp>
        <p:nvSpPr>
          <p:cNvPr id="3" name="Title 2"/>
          <p:cNvSpPr>
            <a:spLocks noGrp="1"/>
          </p:cNvSpPr>
          <p:nvPr>
            <p:ph type="title"/>
          </p:nvPr>
        </p:nvSpPr>
        <p:spPr/>
        <p:txBody>
          <a:bodyPr/>
          <a:lstStyle/>
          <a:p>
            <a:pPr algn="r"/>
            <a:r>
              <a:rPr lang="en-US" dirty="0" smtClean="0">
                <a:solidFill>
                  <a:srgbClr val="008000"/>
                </a:solidFill>
              </a:rPr>
              <a:t>…</a:t>
            </a:r>
            <a:r>
              <a:rPr lang="fa-IR" dirty="0" smtClean="0">
                <a:solidFill>
                  <a:srgbClr val="008000"/>
                </a:solidFill>
              </a:rPr>
              <a:t>ادامه</a:t>
            </a:r>
            <a:endParaRPr lang="en-US" dirty="0"/>
          </a:p>
        </p:txBody>
      </p:sp>
    </p:spTree>
    <p:extLst>
      <p:ext uri="{BB962C8B-B14F-4D97-AF65-F5344CB8AC3E}">
        <p14:creationId xmlns:p14="http://schemas.microsoft.com/office/powerpoint/2010/main" val="17540412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1" algn="ctr" rtl="1">
              <a:lnSpc>
                <a:spcPct val="150000"/>
              </a:lnSpc>
            </a:pPr>
            <a:r>
              <a:rPr lang="ar-SA" sz="2400" dirty="0" smtClean="0"/>
              <a:t>جداسازي </a:t>
            </a:r>
            <a:r>
              <a:rPr lang="ar-SA" sz="2400" dirty="0"/>
              <a:t>اجزاء و قطعات اوليه و ثانويه از همديگر </a:t>
            </a:r>
            <a:endParaRPr lang="en-US" sz="4000" dirty="0"/>
          </a:p>
          <a:p>
            <a:pPr lvl="1" algn="ctr" rtl="1">
              <a:lnSpc>
                <a:spcPct val="150000"/>
              </a:lnSpc>
            </a:pPr>
            <a:r>
              <a:rPr lang="ar-SA" sz="2400" dirty="0"/>
              <a:t>اجزاء و قطعات اوليه، آنهايي هستند كه به طور مكرر مورد استفاده قرار مي‌گيرند؛ در حالي كه اجزاء و قطعات ثانويه آنهايي هستند كه </a:t>
            </a:r>
            <a:r>
              <a:rPr lang="ar-SA" sz="2400" dirty="0" smtClean="0"/>
              <a:t>گهگاهي </a:t>
            </a:r>
            <a:r>
              <a:rPr lang="ar-SA" sz="2400" dirty="0"/>
              <a:t>از آنها استفاده مي‌شود. </a:t>
            </a:r>
            <a:endParaRPr lang="en-US" sz="4000" dirty="0"/>
          </a:p>
          <a:p>
            <a:pPr lvl="1" algn="ctr" rtl="1">
              <a:lnSpc>
                <a:spcPct val="150000"/>
              </a:lnSpc>
            </a:pPr>
            <a:r>
              <a:rPr lang="ar-SA" sz="2400" dirty="0"/>
              <a:t>تقسيم وظايف و كارها به وظايف و كارهاي ريزتر </a:t>
            </a:r>
            <a:endParaRPr lang="en-US" sz="4000" dirty="0"/>
          </a:p>
          <a:p>
            <a:pPr lvl="1" algn="ctr" rtl="1">
              <a:lnSpc>
                <a:spcPct val="150000"/>
              </a:lnSpc>
            </a:pPr>
            <a:r>
              <a:rPr lang="ar-SA" sz="2400" dirty="0"/>
              <a:t>تقسيم ميز كار به چند ناحيه مختلف </a:t>
            </a:r>
            <a:endParaRPr lang="en-US" sz="4000" dirty="0"/>
          </a:p>
          <a:p>
            <a:pPr lvl="1" algn="ctr" rtl="1">
              <a:lnSpc>
                <a:spcPct val="150000"/>
              </a:lnSpc>
            </a:pPr>
            <a:r>
              <a:rPr lang="ar-SA" sz="2400" dirty="0"/>
              <a:t>مشخص كردن مناطق حركت اوليه و ثانويه </a:t>
            </a:r>
            <a:endParaRPr lang="en-US" sz="4000" dirty="0"/>
          </a:p>
          <a:p>
            <a:pPr lvl="1" algn="ctr" rtl="1">
              <a:lnSpc>
                <a:spcPct val="150000"/>
              </a:lnSpc>
            </a:pPr>
            <a:r>
              <a:rPr lang="ar-SA" sz="2400" dirty="0"/>
              <a:t>حد دسترسي عملي براي اندازه هاي حد پايين زنان </a:t>
            </a:r>
            <a:r>
              <a:rPr lang="ar-SA" sz="2400" dirty="0" smtClean="0"/>
              <a:t>40 </a:t>
            </a:r>
            <a:r>
              <a:rPr lang="ar-SA" sz="2400" dirty="0"/>
              <a:t>سانتيمتر است كه حدود منطقه حركت اوليه را تعيين ميكند </a:t>
            </a:r>
            <a:r>
              <a:rPr lang="fa-IR" sz="2400" dirty="0" smtClean="0"/>
              <a:t>.</a:t>
            </a:r>
            <a:r>
              <a:rPr lang="ar-SA" sz="2400" dirty="0" smtClean="0"/>
              <a:t>اجزاء </a:t>
            </a:r>
            <a:r>
              <a:rPr lang="ar-SA" sz="2400" dirty="0"/>
              <a:t>و قطعات اوليه را در منطقه حركت اوليه قرار دهيد و اجزاء و قطعات ثانويه را در منطقه حركت ثانويه قرار دهيد، </a:t>
            </a:r>
            <a:r>
              <a:rPr lang="ar-SA" sz="2400" dirty="0" smtClean="0"/>
              <a:t>ب</a:t>
            </a:r>
            <a:r>
              <a:rPr lang="fa-IR" sz="2400" dirty="0" smtClean="0"/>
              <a:t>ه </a:t>
            </a:r>
            <a:r>
              <a:rPr lang="ar-SA" sz="2400" dirty="0" smtClean="0"/>
              <a:t>گونه </a:t>
            </a:r>
            <a:r>
              <a:rPr lang="ar-SA" sz="2400" dirty="0"/>
              <a:t>اي كه فاصله دسترسي از 60 سانتيمتر تجاوز نكند.</a:t>
            </a:r>
            <a:endParaRPr lang="en-US" sz="4000" dirty="0"/>
          </a:p>
          <a:p>
            <a:pPr algn="ctr">
              <a:lnSpc>
                <a:spcPct val="150000"/>
              </a:lnSpc>
            </a:pPr>
            <a:endParaRPr lang="en-US" dirty="0"/>
          </a:p>
        </p:txBody>
      </p:sp>
      <p:sp>
        <p:nvSpPr>
          <p:cNvPr id="3" name="Title 2"/>
          <p:cNvSpPr>
            <a:spLocks noGrp="1"/>
          </p:cNvSpPr>
          <p:nvPr>
            <p:ph type="title"/>
          </p:nvPr>
        </p:nvSpPr>
        <p:spPr/>
        <p:txBody>
          <a:bodyPr>
            <a:normAutofit/>
          </a:bodyPr>
          <a:lstStyle/>
          <a:p>
            <a:pPr lvl="0" algn="r"/>
            <a:r>
              <a:rPr lang="ar-SA" sz="3200" dirty="0"/>
              <a:t>اجزاء و قطعات در پست كاري به سازماندهي نياز </a:t>
            </a:r>
            <a:r>
              <a:rPr lang="ar-SA" sz="3200" dirty="0" smtClean="0"/>
              <a:t>دارند</a:t>
            </a:r>
            <a:r>
              <a:rPr lang="en-US" sz="3200" dirty="0"/>
              <a:t/>
            </a:r>
            <a:br>
              <a:rPr lang="en-US" sz="3200" dirty="0"/>
            </a:br>
            <a:endParaRPr lang="en-US" sz="3200" dirty="0"/>
          </a:p>
        </p:txBody>
      </p:sp>
    </p:spTree>
    <p:extLst>
      <p:ext uri="{BB962C8B-B14F-4D97-AF65-F5344CB8AC3E}">
        <p14:creationId xmlns:p14="http://schemas.microsoft.com/office/powerpoint/2010/main" val="11796432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1472" y="274638"/>
            <a:ext cx="8115328" cy="1296974"/>
          </a:xfrm>
        </p:spPr>
        <p:txBody>
          <a:bodyPr>
            <a:noAutofit/>
          </a:bodyPr>
          <a:lstStyle/>
          <a:p>
            <a:pPr algn="ctr"/>
            <a:r>
              <a:rPr lang="ar-SA" sz="3600" dirty="0">
                <a:effectLst/>
              </a:rPr>
              <a:t>ترتيب و آرايش پست كار كه در آن، منطقه اوليه و ثانويه حركت نشان داده شده </a:t>
            </a:r>
            <a:r>
              <a:rPr lang="ar-SA" sz="3600" dirty="0" smtClean="0">
                <a:effectLst/>
              </a:rPr>
              <a:t>است</a:t>
            </a:r>
            <a:r>
              <a:rPr lang="fa-IR" sz="3600" dirty="0" smtClean="0">
                <a:effectLst/>
              </a:rPr>
              <a:t>.مربوط به زنان</a:t>
            </a:r>
            <a:r>
              <a:rPr lang="ar-SA" sz="3600" dirty="0" smtClean="0">
                <a:effectLst/>
              </a:rPr>
              <a:t> </a:t>
            </a:r>
            <a:r>
              <a:rPr lang="ar-SA" sz="3600" dirty="0">
                <a:effectLst/>
              </a:rPr>
              <a:t>(هلاندر 1375</a:t>
            </a:r>
            <a:r>
              <a:rPr lang="ar-SA" sz="3600" dirty="0" smtClean="0">
                <a:effectLst/>
              </a:rPr>
              <a:t>)</a:t>
            </a:r>
            <a:endParaRPr lang="en-US" sz="3600"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28794" y="1785926"/>
            <a:ext cx="5715040" cy="4251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9032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928662" y="866136"/>
            <a:ext cx="7358114" cy="50623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lvl="1" indent="0" algn="ctr">
              <a:lnSpc>
                <a:spcPct val="250000"/>
              </a:lnSpc>
              <a:spcBef>
                <a:spcPts val="400"/>
              </a:spcBef>
              <a:buSzPct val="68000"/>
              <a:buNone/>
            </a:pPr>
            <a:r>
              <a:rPr lang="ar-SA" sz="2400" dirty="0"/>
              <a:t>محل ابزارها را در پست كار به گونه اي انتخاب نماييد كه براي تمامي وظايف مورد استفاده قرار گيرد. پست كاري كه به گونه مطلوب طراحي شده باشد، موجب صرفه جويي در زمان و افزايش بهره وري ميشود. مكان يابي مناسب براي ابزار دستي، كنترل ها و قطعات بايستي بر اساس درجه اهميت و اولويت آنها انجام گيرد (هلاندر 1375؛ حبيبي 1377).</a:t>
            </a:r>
            <a:endParaRPr lang="en-US" sz="4000" dirty="0"/>
          </a:p>
          <a:p>
            <a:pPr marL="109728" indent="0" algn="ctr">
              <a:lnSpc>
                <a:spcPct val="250000"/>
              </a:lnSpc>
              <a:buNone/>
            </a:pPr>
            <a:endParaRPr lang="en-US" dirty="0"/>
          </a:p>
        </p:txBody>
      </p:sp>
      <p:sp>
        <p:nvSpPr>
          <p:cNvPr id="3" name="Title 2"/>
          <p:cNvSpPr>
            <a:spLocks noGrp="1"/>
          </p:cNvSpPr>
          <p:nvPr>
            <p:ph type="title"/>
          </p:nvPr>
        </p:nvSpPr>
        <p:spPr/>
        <p:txBody>
          <a:bodyPr/>
          <a:lstStyle/>
          <a:p>
            <a:pPr algn="r"/>
            <a:r>
              <a:rPr lang="fa-IR" dirty="0" smtClean="0"/>
              <a:t>محل ابزارها در پست کار</a:t>
            </a:r>
            <a:endParaRPr lang="en-US" dirty="0"/>
          </a:p>
        </p:txBody>
      </p:sp>
    </p:spTree>
    <p:extLst>
      <p:ext uri="{BB962C8B-B14F-4D97-AF65-F5344CB8AC3E}">
        <p14:creationId xmlns:p14="http://schemas.microsoft.com/office/powerpoint/2010/main" val="7737101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     </a:t>
            </a:r>
            <a:r>
              <a:rPr lang="fa-IR" dirty="0" smtClean="0"/>
              <a:t>انیمیشن پیشگیری از مشکلات ستون فقرات</a:t>
            </a:r>
            <a:endParaRPr lang="fa-IR" dirty="0"/>
          </a:p>
        </p:txBody>
      </p:sp>
      <p:pic>
        <p:nvPicPr>
          <p:cNvPr id="4" name="انیمیشن پیشگیری از مشکلات ستون فقرات _ گروه کلینیک های فیزیوتراپی مداوا.mp4">
            <a:hlinkClick r:id="" action="ppaction://media"/>
          </p:cNvPr>
          <p:cNvPicPr>
            <a:picLocks noGrp="1" noRot="1" noChangeAspect="1"/>
          </p:cNvPicPr>
          <p:nvPr>
            <p:ph idx="1"/>
            <a:videoFile r:link="rId1"/>
          </p:nvPr>
        </p:nvPicPr>
        <p:blipFill>
          <a:blip r:embed="rId3"/>
          <a:stretch>
            <a:fillRect/>
          </a:stretch>
        </p:blipFill>
        <p:spPr>
          <a:xfrm>
            <a:off x="1962135" y="1785926"/>
            <a:ext cx="5538823" cy="415411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6737"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109728" indent="0" algn="r">
              <a:buNone/>
            </a:pPr>
            <a:r>
              <a:rPr lang="ar-SA" b="1" dirty="0" smtClean="0"/>
              <a:t>حبيبي</a:t>
            </a:r>
            <a:r>
              <a:rPr lang="ar-SA" b="1" dirty="0"/>
              <a:t>، احسان اله. 1377. ارگونوميك شغلي ( دستيابي و ارتقاء سطوح ايمني و بهداشت از طريق طراحي محيط كار. مجله صنعت و ايمني 63</a:t>
            </a:r>
            <a:r>
              <a:rPr lang="en-US" b="1" dirty="0"/>
              <a:t>. </a:t>
            </a:r>
          </a:p>
          <a:p>
            <a:pPr marL="109728" indent="0" algn="r">
              <a:buNone/>
            </a:pPr>
            <a:r>
              <a:rPr lang="ar-SA" b="1" dirty="0"/>
              <a:t>چوبينه، عليرضا و ديگران. 1378. ارگونومي در عمل. تهران: مركز</a:t>
            </a:r>
            <a:r>
              <a:rPr lang="en-US" b="1" dirty="0"/>
              <a:t>.</a:t>
            </a:r>
          </a:p>
          <a:p>
            <a:pPr marL="109728" indent="0" algn="r">
              <a:buNone/>
            </a:pPr>
            <a:r>
              <a:rPr lang="ar-SA" b="1" dirty="0"/>
              <a:t>رشيدي، رجب. 1373. ارگونومي. مجله صنعت و ايمني 35</a:t>
            </a:r>
            <a:r>
              <a:rPr lang="en-US" b="1" dirty="0"/>
              <a:t>.</a:t>
            </a:r>
          </a:p>
          <a:p>
            <a:pPr marL="109728" indent="0" algn="r">
              <a:buNone/>
            </a:pPr>
            <a:r>
              <a:rPr lang="ar-SA" b="1" dirty="0"/>
              <a:t>ساندرز، مارك، اس. و ديگران. 1378. ارگونومي. ترجمه محمدرضا افضلي. تهران: علوم دانشگاهي</a:t>
            </a:r>
            <a:r>
              <a:rPr lang="en-US" b="1" dirty="0"/>
              <a:t>.</a:t>
            </a:r>
          </a:p>
          <a:p>
            <a:pPr marL="109728" indent="0" algn="r">
              <a:buNone/>
            </a:pPr>
            <a:r>
              <a:rPr lang="ar-SA" b="1" dirty="0"/>
              <a:t>صادقي نائيني، حسن. 1379. اصول ارگونومي در طراحي سيستم هاي حمل دستي كالا، تهران: آسانا</a:t>
            </a:r>
            <a:r>
              <a:rPr lang="en-US" b="1" dirty="0"/>
              <a:t>.</a:t>
            </a:r>
          </a:p>
          <a:p>
            <a:pPr marL="109728" indent="0" algn="r">
              <a:buNone/>
            </a:pPr>
            <a:r>
              <a:rPr lang="ar-SA" b="1" dirty="0"/>
              <a:t>صادقي نائيني، حسن. 1377. شيوه هاي عملي ارتقاء بهره‌وري نيروي انساني، بخش كاربرد اصول مهندسي فاكتورهاي انساني. تهران: مركز آموزش مديريت دولتي</a:t>
            </a:r>
            <a:r>
              <a:rPr lang="en-US" b="1" dirty="0"/>
              <a:t>.</a:t>
            </a:r>
          </a:p>
          <a:p>
            <a:pPr marL="109728" indent="0" algn="r">
              <a:buNone/>
            </a:pPr>
            <a:r>
              <a:rPr lang="ar-SA" b="1" dirty="0"/>
              <a:t>طاهري، شهنام. 1376. كارسنجي و روش سنجي، تهران: آروين</a:t>
            </a:r>
            <a:r>
              <a:rPr lang="en-US" b="1" dirty="0"/>
              <a:t>. </a:t>
            </a:r>
          </a:p>
          <a:p>
            <a:pPr marL="109728" indent="0" algn="r">
              <a:buNone/>
            </a:pPr>
            <a:r>
              <a:rPr lang="ar-SA" b="1" dirty="0"/>
              <a:t>فروزانفر، بهزاد. 1378. ارگونومي چيست. روش 46</a:t>
            </a:r>
            <a:r>
              <a:rPr lang="en-US" b="1" dirty="0"/>
              <a:t>.</a:t>
            </a:r>
          </a:p>
          <a:p>
            <a:pPr marL="109728" indent="0" algn="r">
              <a:buNone/>
            </a:pPr>
            <a:r>
              <a:rPr lang="ar-SA" b="1" dirty="0"/>
              <a:t>فقيه، نظام الدين. 1377. شيوه هاي عملي ارتقاء بهره وري نيروي انساني، بخش ارگونومي در طراحي و مديريت محيط كار. تهران: مركز آموزش مديريت دولتي</a:t>
            </a:r>
            <a:r>
              <a:rPr lang="en-US" b="1" dirty="0"/>
              <a:t>.</a:t>
            </a:r>
          </a:p>
          <a:p>
            <a:pPr marL="109728" indent="0" algn="r">
              <a:buNone/>
            </a:pPr>
            <a:r>
              <a:rPr lang="ar-SA" b="1" dirty="0"/>
              <a:t>فيزنت، استيفن. 1375. انسان، آنتروپومتري، ارگونومي و طراحي. ترجمه عليرضا چوبينه و ديگران. تهران: مركز</a:t>
            </a:r>
            <a:r>
              <a:rPr lang="en-US" b="1" dirty="0"/>
              <a:t>. </a:t>
            </a:r>
          </a:p>
          <a:p>
            <a:pPr marL="109728" indent="0" algn="r">
              <a:buNone/>
            </a:pPr>
            <a:r>
              <a:rPr lang="ar-SA" b="1" dirty="0"/>
              <a:t>كارزار جدِي، رضا. 1379. نقش ارگونومي و تاثير آن در مقدار توليد ( مطالعه موردي: شركت فرآورده هاي- غذايي گل بهان ). پايان نامه كارشناسي ارشد رشته مديريت صنعتي ـ گرايش توليد، دانشگاه آزاد اسلامي تبريز</a:t>
            </a:r>
            <a:r>
              <a:rPr lang="en-US" b="1" dirty="0"/>
              <a:t>.</a:t>
            </a:r>
          </a:p>
          <a:p>
            <a:pPr marL="109728" indent="0" algn="r">
              <a:buNone/>
            </a:pPr>
            <a:r>
              <a:rPr lang="ar-SA" b="1" dirty="0"/>
              <a:t>هلاندر، مارتين. 1375. مهندسي عوامل انساني در صنعت و توليد (ارگونومي). ترجمه عليرضا چوبينه. شيراز: </a:t>
            </a:r>
            <a:endParaRPr lang="en-US" b="1" dirty="0" smtClean="0"/>
          </a:p>
          <a:p>
            <a:pPr marL="109728" indent="0" algn="r">
              <a:buNone/>
            </a:pPr>
            <a:r>
              <a:rPr lang="ar-SA" dirty="0" smtClean="0"/>
              <a:t>راهبرد</a:t>
            </a:r>
            <a:endParaRPr lang="en-US" dirty="0" smtClean="0"/>
          </a:p>
          <a:p>
            <a:pPr marL="109728" indent="0" algn="r">
              <a:buNone/>
            </a:pPr>
            <a:r>
              <a:rPr lang="fa-IR" dirty="0" smtClean="0"/>
              <a:t>اینترنت</a:t>
            </a:r>
            <a:r>
              <a:rPr lang="en-US" dirty="0" smtClean="0"/>
              <a:t>.</a:t>
            </a:r>
            <a:endParaRPr lang="en-US" dirty="0"/>
          </a:p>
        </p:txBody>
      </p:sp>
      <p:sp>
        <p:nvSpPr>
          <p:cNvPr id="2" name="Title 1"/>
          <p:cNvSpPr>
            <a:spLocks noGrp="1"/>
          </p:cNvSpPr>
          <p:nvPr>
            <p:ph type="title"/>
          </p:nvPr>
        </p:nvSpPr>
        <p:spPr/>
        <p:txBody>
          <a:bodyPr/>
          <a:lstStyle/>
          <a:p>
            <a:pPr algn="r"/>
            <a:r>
              <a:rPr lang="fa-IR" dirty="0" smtClean="0"/>
              <a:t>منابع</a:t>
            </a:r>
            <a:endParaRPr lang="fa-IR" dirty="0"/>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2348880"/>
            <a:ext cx="8229600" cy="1143000"/>
          </a:xfrm>
        </p:spPr>
        <p:txBody>
          <a:bodyPr>
            <a:noAutofit/>
          </a:bodyPr>
          <a:lstStyle/>
          <a:p>
            <a:pPr algn="ctr"/>
            <a:r>
              <a:rPr lang="fa-IR" sz="8800" b="0" dirty="0" smtClean="0"/>
              <a:t>خدا با ما است</a:t>
            </a:r>
            <a:endParaRPr lang="en-US" sz="8800" b="0" dirty="0"/>
          </a:p>
        </p:txBody>
      </p:sp>
    </p:spTree>
    <p:extLst>
      <p:ext uri="{BB962C8B-B14F-4D97-AF65-F5344CB8AC3E}">
        <p14:creationId xmlns:p14="http://schemas.microsoft.com/office/powerpoint/2010/main" val="3927558801"/>
      </p:ext>
    </p:extLst>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204864"/>
            <a:ext cx="8229600" cy="4525963"/>
          </a:xfrm>
        </p:spPr>
        <p:txBody>
          <a:bodyPr/>
          <a:lstStyle/>
          <a:p>
            <a:pPr marL="109728" indent="0" algn="ctr" rtl="1">
              <a:buNone/>
            </a:pPr>
            <a:r>
              <a:rPr lang="ar-SA" dirty="0"/>
              <a:t>در جهان كنوني و در سرآغاز سده بيست و يكم ميلادي، علوم، بخش عمده‌اي از مشكلات افراد را در سيستم‌هاي كاري گوناگون حل و فصل كرده است. در اين راستا، علوم و فنوني وجود دارند كه از زواياي مختلف سلامت و بهداشت انسان‌ها و نيز كارآيي آنها را مورد بررسي و تجزيه و تحليل قرار مي‌دهند. يكي از اين علوم، ارگونومي يا همان مهندسي فاكتورهاي انساني است.</a:t>
            </a:r>
            <a:endParaRPr lang="en-US" dirty="0"/>
          </a:p>
        </p:txBody>
      </p:sp>
      <p:sp>
        <p:nvSpPr>
          <p:cNvPr id="2" name="Title 1"/>
          <p:cNvSpPr>
            <a:spLocks noGrp="1"/>
          </p:cNvSpPr>
          <p:nvPr>
            <p:ph type="title"/>
          </p:nvPr>
        </p:nvSpPr>
        <p:spPr>
          <a:xfrm>
            <a:off x="6300192" y="332656"/>
            <a:ext cx="8229600" cy="1143000"/>
          </a:xfrm>
        </p:spPr>
        <p:txBody>
          <a:bodyPr/>
          <a:lstStyle/>
          <a:p>
            <a:r>
              <a:rPr lang="fa-IR" dirty="0" smtClean="0"/>
              <a:t>مقدمه</a:t>
            </a:r>
            <a:endParaRPr lang="fa-IR" dirty="0"/>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488" y="1785926"/>
            <a:ext cx="5839656" cy="4797746"/>
          </a:xfrm>
        </p:spPr>
        <p:txBody>
          <a:bodyPr>
            <a:noAutofit/>
          </a:bodyPr>
          <a:lstStyle/>
          <a:p>
            <a:pPr marL="109728" indent="0" algn="just">
              <a:buNone/>
            </a:pPr>
            <a:r>
              <a:rPr lang="ar-SA" sz="2800" dirty="0"/>
              <a:t>نياز توجه هر چه بيشتر به عوامل انساني در هر سازماني بدون شك جزو مهمترين اصول و معيارهاي آن سازمان است زيرا تمامي سازمان‌ها بدون استفاده از منابع انساني، در واقع بي‌معني و بي‌اعتبار هستند و فلسفه </a:t>
            </a:r>
            <a:r>
              <a:rPr lang="ar-SA" sz="2800" dirty="0" smtClean="0"/>
              <a:t>وجودي </a:t>
            </a:r>
            <a:r>
              <a:rPr lang="fa-IR" sz="2800" dirty="0" smtClean="0"/>
              <a:t>آنها</a:t>
            </a:r>
            <a:r>
              <a:rPr lang="ar-SA" sz="2800" dirty="0"/>
              <a:t> </a:t>
            </a:r>
            <a:r>
              <a:rPr lang="ar-SA" sz="2800" dirty="0" smtClean="0"/>
              <a:t>به </a:t>
            </a:r>
            <a:r>
              <a:rPr lang="ar-SA" sz="2800" dirty="0"/>
              <a:t>خطر مي‌افتد. پس، ناگفته پيداست كه بايد به اين انسانهاي شريفي كه در سازمان‌ها و شركت‌هاي مختلف با دل و جان كار مي‌كنند، ارزش قائل شده و قبل از هر چيز آنها را به عنوان همنوع خود در نظر آوريم، نه به مثابه قسمتي از دستگاه </a:t>
            </a:r>
            <a:r>
              <a:rPr lang="ar-SA" sz="2800" dirty="0" smtClean="0"/>
              <a:t>توليدي سازمان</a:t>
            </a:r>
            <a:r>
              <a:rPr lang="fa-IR" sz="2800" dirty="0" smtClean="0"/>
              <a:t>.                                                                                      </a:t>
            </a:r>
            <a:r>
              <a:rPr lang="en-US" sz="2800" dirty="0" smtClean="0"/>
              <a:t>  </a:t>
            </a:r>
            <a:r>
              <a:rPr lang="ar-SA" sz="2800" dirty="0" smtClean="0"/>
              <a:t> </a:t>
            </a:r>
            <a:endParaRPr lang="fa-IR" sz="2800" dirty="0"/>
          </a:p>
        </p:txBody>
      </p:sp>
      <p:sp>
        <p:nvSpPr>
          <p:cNvPr id="2" name="Title 1"/>
          <p:cNvSpPr>
            <a:spLocks noGrp="1"/>
          </p:cNvSpPr>
          <p:nvPr>
            <p:ph type="title"/>
          </p:nvPr>
        </p:nvSpPr>
        <p:spPr/>
        <p:txBody>
          <a:bodyPr/>
          <a:lstStyle/>
          <a:p>
            <a:pPr algn="r"/>
            <a:r>
              <a:rPr lang="fa-IR" dirty="0" smtClean="0"/>
              <a:t>ارزش قائل شدن برای انسان</a:t>
            </a:r>
            <a:endParaRPr lang="fa-IR" dirty="0"/>
          </a:p>
        </p:txBody>
      </p:sp>
      <p:pic>
        <p:nvPicPr>
          <p:cNvPr id="1026" name="Picture 2" descr="C:\Users\Admin\Desktop\project\RTEmagicC_5_10.jpg.jpg"/>
          <p:cNvPicPr>
            <a:picLocks noChangeAspect="1" noChangeArrowheads="1"/>
          </p:cNvPicPr>
          <p:nvPr/>
        </p:nvPicPr>
        <p:blipFill>
          <a:blip r:embed="rId2"/>
          <a:srcRect/>
          <a:stretch>
            <a:fillRect/>
          </a:stretch>
        </p:blipFill>
        <p:spPr bwMode="auto">
          <a:xfrm>
            <a:off x="214282" y="2143116"/>
            <a:ext cx="2833694" cy="3192629"/>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1772816"/>
            <a:ext cx="8229600" cy="4525963"/>
          </a:xfrm>
        </p:spPr>
        <p:txBody>
          <a:bodyPr/>
          <a:lstStyle/>
          <a:p>
            <a:pPr marL="109728" indent="0" algn="ctr">
              <a:buNone/>
            </a:pPr>
            <a:r>
              <a:rPr lang="ar-SA" dirty="0"/>
              <a:t>واژه «ارگونومي» از دو كلمه يوناني «</a:t>
            </a:r>
            <a:r>
              <a:rPr lang="ar-SA" dirty="0" smtClean="0"/>
              <a:t>ارگو» </a:t>
            </a:r>
            <a:r>
              <a:rPr lang="ar-SA" dirty="0"/>
              <a:t>به معني كار و «</a:t>
            </a:r>
            <a:r>
              <a:rPr lang="ar-SA" dirty="0" smtClean="0"/>
              <a:t>نوموس» </a:t>
            </a:r>
            <a:r>
              <a:rPr lang="ar-SA" dirty="0"/>
              <a:t>به معني قانون و قاعده طبيعي مشتق شده است و در لغت به معناي قوانين طبيعي كار است. اما در اصطلاح كاربردي علم ارگونومي مجموعه دانشي است كه از تلفيق علوم زيستي، فيزيولوژي انساني، سيستم‌ها و روش ها، طراحي مشاغل و محيط كار به وجود آمده است كه سعي دارد ابزارها، دستگاه‌ها و محيط كار را با توجه به در نظر گرفتن توانايي هاي جسماني، فكري و محدوديت‌ها و علائق انسان‌ها، طراحي كند. اين علم با هدف افزايش بهره‌وري با توجه به سلامتي، ايمني و </a:t>
            </a:r>
            <a:r>
              <a:rPr lang="ar-SA" dirty="0" smtClean="0"/>
              <a:t>رفاه كاركنان </a:t>
            </a:r>
            <a:r>
              <a:rPr lang="ar-SA" dirty="0"/>
              <a:t>در محيط كار شكل يافته است </a:t>
            </a:r>
            <a:r>
              <a:rPr lang="fa-IR" dirty="0" smtClean="0"/>
              <a:t>.</a:t>
            </a:r>
            <a:endParaRPr lang="en-US" dirty="0"/>
          </a:p>
        </p:txBody>
      </p:sp>
      <p:sp>
        <p:nvSpPr>
          <p:cNvPr id="3" name="Title 2"/>
          <p:cNvSpPr>
            <a:spLocks noGrp="1"/>
          </p:cNvSpPr>
          <p:nvPr>
            <p:ph type="title"/>
          </p:nvPr>
        </p:nvSpPr>
        <p:spPr>
          <a:xfrm>
            <a:off x="467544" y="332656"/>
            <a:ext cx="8229600" cy="1143000"/>
          </a:xfrm>
        </p:spPr>
        <p:txBody>
          <a:bodyPr/>
          <a:lstStyle/>
          <a:p>
            <a:pPr algn="r"/>
            <a:r>
              <a:rPr lang="fa-IR" dirty="0" smtClean="0"/>
              <a:t>ارگونومی چیست؟</a:t>
            </a:r>
            <a:endParaRPr lang="en-US" dirty="0"/>
          </a:p>
        </p:txBody>
      </p:sp>
      <p:pic>
        <p:nvPicPr>
          <p:cNvPr id="2050" name="Picture 2" descr="C:\Users\Admin\Desktop\project\d43f7__20120701153219580.jpg"/>
          <p:cNvPicPr>
            <a:picLocks noChangeAspect="1" noChangeArrowheads="1"/>
          </p:cNvPicPr>
          <p:nvPr/>
        </p:nvPicPr>
        <p:blipFill>
          <a:blip r:embed="rId2"/>
          <a:srcRect/>
          <a:stretch>
            <a:fillRect/>
          </a:stretch>
        </p:blipFill>
        <p:spPr bwMode="auto">
          <a:xfrm>
            <a:off x="214282" y="214290"/>
            <a:ext cx="2000264" cy="1500198"/>
          </a:xfrm>
          <a:prstGeom prst="rect">
            <a:avLst/>
          </a:prstGeom>
          <a:noFill/>
        </p:spPr>
      </p:pic>
    </p:spTree>
    <p:extLst>
      <p:ext uri="{BB962C8B-B14F-4D97-AF65-F5344CB8AC3E}">
        <p14:creationId xmlns:p14="http://schemas.microsoft.com/office/powerpoint/2010/main" val="1776629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72816"/>
            <a:ext cx="8229600" cy="4525963"/>
          </a:xfrm>
        </p:spPr>
        <p:txBody>
          <a:bodyPr/>
          <a:lstStyle/>
          <a:p>
            <a:pPr marL="109728" indent="0" algn="ctr">
              <a:buNone/>
            </a:pPr>
            <a:r>
              <a:rPr lang="ar-SA" dirty="0"/>
              <a:t>جويس مريلين، رئيس مؤسسه جويس در سياتل آمريكا بر اين عقيده است كه اكنون ديگر اين باور عموميت يافته است كه شركت‌هايي كه </a:t>
            </a:r>
            <a:r>
              <a:rPr lang="ar-SA" dirty="0">
                <a:solidFill>
                  <a:schemeClr val="accent1">
                    <a:lumMod val="75000"/>
                  </a:schemeClr>
                </a:solidFill>
              </a:rPr>
              <a:t>بهره وري و كنترل كيفيت </a:t>
            </a:r>
            <a:r>
              <a:rPr lang="ar-SA" dirty="0"/>
              <a:t>را مدِ نظر دارند، دخالت دادن ارگونومي را در برنامه‌هايشان به عنوان يك </a:t>
            </a:r>
            <a:r>
              <a:rPr lang="ar-SA" dirty="0">
                <a:solidFill>
                  <a:schemeClr val="accent1">
                    <a:lumMod val="75000"/>
                  </a:schemeClr>
                </a:solidFill>
              </a:rPr>
              <a:t>شم تجاري </a:t>
            </a:r>
            <a:r>
              <a:rPr lang="ar-SA" dirty="0"/>
              <a:t>بكار مي‌گيرند؛ شركت‌هاي موفق برنامه ارگونومي را با ايمني، كنترل كيفيت و برنامه‌هاي توليدي جهت دستيابي به حداكثر سود تلفيق نموده </a:t>
            </a:r>
            <a:r>
              <a:rPr lang="ar-SA" dirty="0" smtClean="0"/>
              <a:t>اند</a:t>
            </a:r>
            <a:r>
              <a:rPr lang="fa-IR" dirty="0" smtClean="0"/>
              <a:t>.</a:t>
            </a:r>
            <a:r>
              <a:rPr lang="ar-SA" dirty="0" smtClean="0"/>
              <a:t> </a:t>
            </a:r>
            <a:endParaRPr lang="fa-IR" dirty="0"/>
          </a:p>
        </p:txBody>
      </p:sp>
      <p:sp>
        <p:nvSpPr>
          <p:cNvPr id="2" name="Title 1"/>
          <p:cNvSpPr>
            <a:spLocks noGrp="1"/>
          </p:cNvSpPr>
          <p:nvPr>
            <p:ph type="title"/>
          </p:nvPr>
        </p:nvSpPr>
        <p:spPr>
          <a:xfrm>
            <a:off x="2843808" y="260648"/>
            <a:ext cx="8229600" cy="1143000"/>
          </a:xfrm>
        </p:spPr>
        <p:txBody>
          <a:bodyPr/>
          <a:lstStyle/>
          <a:p>
            <a:r>
              <a:rPr lang="fa-IR" dirty="0" smtClean="0"/>
              <a:t>ارگونومی از دیدگاه جویس مریلین</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060848"/>
            <a:ext cx="8229600" cy="4525963"/>
          </a:xfrm>
        </p:spPr>
        <p:txBody>
          <a:bodyPr>
            <a:normAutofit fontScale="92500" lnSpcReduction="10000"/>
          </a:bodyPr>
          <a:lstStyle/>
          <a:p>
            <a:pPr marL="109728" indent="0" algn="r">
              <a:buNone/>
            </a:pPr>
            <a:r>
              <a:rPr lang="fa-IR" dirty="0" smtClean="0"/>
              <a:t>*حفظ سلامت نیروی انسانی و کارآمد</a:t>
            </a:r>
          </a:p>
          <a:p>
            <a:pPr marL="109728" indent="0" algn="r">
              <a:buNone/>
            </a:pPr>
            <a:endParaRPr lang="fa-IR" dirty="0" smtClean="0"/>
          </a:p>
          <a:p>
            <a:pPr marL="109728" indent="0" algn="r">
              <a:buNone/>
            </a:pPr>
            <a:r>
              <a:rPr lang="fa-IR" dirty="0" smtClean="0"/>
              <a:t>*کاهش هزینه های از کارافتادگی</a:t>
            </a:r>
          </a:p>
          <a:p>
            <a:pPr marL="109728" indent="0" algn="r">
              <a:buNone/>
            </a:pPr>
            <a:endParaRPr lang="fa-IR" dirty="0" smtClean="0"/>
          </a:p>
          <a:p>
            <a:pPr marL="109728" indent="0" algn="r">
              <a:buNone/>
            </a:pPr>
            <a:r>
              <a:rPr lang="fa-IR" dirty="0" smtClean="0"/>
              <a:t>*کاهش هزینه های ناشی از حوادث</a:t>
            </a:r>
          </a:p>
          <a:p>
            <a:pPr marL="109728" indent="0" algn="r">
              <a:buNone/>
            </a:pPr>
            <a:endParaRPr lang="fa-IR" dirty="0" smtClean="0"/>
          </a:p>
          <a:p>
            <a:pPr marL="109728" indent="0" algn="r">
              <a:buNone/>
            </a:pPr>
            <a:r>
              <a:rPr lang="fa-IR" dirty="0" smtClean="0"/>
              <a:t>*کاهش هزینه های ضایعات تولید</a:t>
            </a:r>
          </a:p>
          <a:p>
            <a:pPr marL="109728" indent="0" algn="r">
              <a:buNone/>
            </a:pPr>
            <a:endParaRPr lang="fa-IR" dirty="0" smtClean="0"/>
          </a:p>
          <a:p>
            <a:pPr marL="109728" indent="0" algn="r">
              <a:buNone/>
            </a:pPr>
            <a:r>
              <a:rPr lang="fa-IR" dirty="0" smtClean="0"/>
              <a:t>*حذف حرکات اضافی در روند کار</a:t>
            </a:r>
          </a:p>
          <a:p>
            <a:pPr marL="109728" indent="0" algn="r">
              <a:buNone/>
            </a:pPr>
            <a:endParaRPr lang="fa-IR" dirty="0" smtClean="0"/>
          </a:p>
          <a:p>
            <a:pPr marL="109728" indent="0" algn="r">
              <a:buNone/>
            </a:pPr>
            <a:r>
              <a:rPr lang="fa-IR" dirty="0" smtClean="0"/>
              <a:t>*صرفه جویی در مصرف انرژی</a:t>
            </a:r>
            <a:endParaRPr lang="fa-IR" dirty="0"/>
          </a:p>
        </p:txBody>
      </p:sp>
      <p:sp>
        <p:nvSpPr>
          <p:cNvPr id="2" name="Title 1"/>
          <p:cNvSpPr>
            <a:spLocks noGrp="1"/>
          </p:cNvSpPr>
          <p:nvPr>
            <p:ph type="title"/>
          </p:nvPr>
        </p:nvSpPr>
        <p:spPr/>
        <p:txBody>
          <a:bodyPr>
            <a:noAutofit/>
          </a:bodyPr>
          <a:lstStyle/>
          <a:p>
            <a:pPr algn="r"/>
            <a:r>
              <a:rPr lang="fa-IR" sz="4000" dirty="0" smtClean="0"/>
              <a:t> ارگونومی در چند جمله از بابک و همکاران( </a:t>
            </a:r>
            <a:r>
              <a:rPr lang="en-US" sz="4000" dirty="0" smtClean="0"/>
              <a:t>(</a:t>
            </a:r>
            <a:r>
              <a:rPr lang="fa-IR" sz="4000" dirty="0" smtClean="0"/>
              <a:t>1394</a:t>
            </a:r>
            <a:endParaRPr lang="fa-IR" sz="4000" dirty="0"/>
          </a:p>
        </p:txBody>
      </p:sp>
      <p:pic>
        <p:nvPicPr>
          <p:cNvPr id="6146" name="Picture 2"/>
          <p:cNvPicPr>
            <a:picLocks noChangeAspect="1" noChangeArrowheads="1"/>
          </p:cNvPicPr>
          <p:nvPr/>
        </p:nvPicPr>
        <p:blipFill>
          <a:blip r:embed="rId2"/>
          <a:srcRect/>
          <a:stretch>
            <a:fillRect/>
          </a:stretch>
        </p:blipFill>
        <p:spPr bwMode="auto">
          <a:xfrm>
            <a:off x="714348" y="1071546"/>
            <a:ext cx="3848989" cy="49292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44824"/>
            <a:ext cx="8229600" cy="3888432"/>
          </a:xfrm>
        </p:spPr>
        <p:txBody>
          <a:bodyPr>
            <a:normAutofit/>
          </a:bodyPr>
          <a:lstStyle/>
          <a:p>
            <a:pPr marL="109728" indent="0" algn="ctr">
              <a:buNone/>
            </a:pPr>
            <a:endParaRPr lang="fa-IR" dirty="0" smtClean="0"/>
          </a:p>
          <a:p>
            <a:pPr marL="109728" indent="0" algn="ctr">
              <a:buNone/>
            </a:pPr>
            <a:r>
              <a:rPr lang="ar-SA" dirty="0" smtClean="0"/>
              <a:t>ارگونومي </a:t>
            </a:r>
            <a:r>
              <a:rPr lang="ar-SA" dirty="0"/>
              <a:t>يا همان مهندسي فاكتورهاي </a:t>
            </a:r>
            <a:r>
              <a:rPr lang="ar-SA" dirty="0" smtClean="0"/>
              <a:t>انساني، </a:t>
            </a:r>
            <a:r>
              <a:rPr lang="ar-SA" dirty="0"/>
              <a:t>علمي تركيبي است كه سعي دارد ابزارها، دستگاه ها، محيط كار و مشاغل را  با توجه </a:t>
            </a:r>
            <a:r>
              <a:rPr lang="ar-SA" dirty="0" smtClean="0"/>
              <a:t>به</a:t>
            </a:r>
            <a:endParaRPr lang="fa-IR" dirty="0" smtClean="0"/>
          </a:p>
          <a:p>
            <a:pPr marL="109728" indent="0" algn="ctr">
              <a:buNone/>
            </a:pPr>
            <a:r>
              <a:rPr lang="ar-SA" dirty="0" smtClean="0"/>
              <a:t> </a:t>
            </a:r>
            <a:r>
              <a:rPr lang="ar-SA" dirty="0"/>
              <a:t>توانايي هايي جسمي ـ فكري و محدوديت ها و علائق انسانها، طراحي </a:t>
            </a:r>
            <a:endParaRPr lang="fa-IR" dirty="0" smtClean="0"/>
          </a:p>
          <a:p>
            <a:pPr marL="109728" indent="0" algn="ctr">
              <a:buNone/>
            </a:pPr>
            <a:r>
              <a:rPr lang="ar-SA" dirty="0" smtClean="0"/>
              <a:t>نمايد</a:t>
            </a:r>
            <a:r>
              <a:rPr lang="ar-SA" dirty="0"/>
              <a:t>. اين علم با هدف افزايش بهره وري، با عنايت بر سلامتي، ايمني </a:t>
            </a:r>
            <a:r>
              <a:rPr lang="ar-SA" dirty="0" smtClean="0"/>
              <a:t>و</a:t>
            </a:r>
            <a:endParaRPr lang="fa-IR" dirty="0" smtClean="0"/>
          </a:p>
          <a:p>
            <a:pPr marL="109728" indent="0" algn="ctr">
              <a:buNone/>
            </a:pPr>
            <a:r>
              <a:rPr lang="ar-SA" dirty="0" smtClean="0"/>
              <a:t> </a:t>
            </a:r>
            <a:r>
              <a:rPr lang="ar-SA" dirty="0"/>
              <a:t>رفاه انسان در محيط، شكل گرفته است. همچنين اين علم در تلاش </a:t>
            </a:r>
            <a:r>
              <a:rPr lang="ar-SA" dirty="0" smtClean="0"/>
              <a:t>است</a:t>
            </a:r>
            <a:endParaRPr lang="fa-IR" dirty="0" smtClean="0"/>
          </a:p>
          <a:p>
            <a:pPr marL="109728" indent="0" algn="ctr">
              <a:buNone/>
            </a:pPr>
            <a:r>
              <a:rPr lang="ar-SA" dirty="0" smtClean="0"/>
              <a:t> ب</a:t>
            </a:r>
            <a:r>
              <a:rPr lang="fa-IR" dirty="0" smtClean="0"/>
              <a:t>ه </a:t>
            </a:r>
            <a:r>
              <a:rPr lang="ar-SA" dirty="0" smtClean="0"/>
              <a:t>جاي </a:t>
            </a:r>
            <a:r>
              <a:rPr lang="ar-SA" dirty="0"/>
              <a:t>متناسب سازي انسان با  محيط،  محيط را با انسان متناسب سازد. </a:t>
            </a:r>
            <a:endParaRPr lang="fa-IR" dirty="0"/>
          </a:p>
        </p:txBody>
      </p:sp>
      <p:sp>
        <p:nvSpPr>
          <p:cNvPr id="2" name="Title 1"/>
          <p:cNvSpPr>
            <a:spLocks noGrp="1"/>
          </p:cNvSpPr>
          <p:nvPr>
            <p:ph type="title"/>
          </p:nvPr>
        </p:nvSpPr>
        <p:spPr/>
        <p:txBody>
          <a:bodyPr/>
          <a:lstStyle/>
          <a:p>
            <a:pPr algn="r"/>
            <a:r>
              <a:rPr lang="fa-IR" dirty="0" smtClean="0"/>
              <a:t>فروزانفر 1387</a:t>
            </a:r>
            <a:endParaRPr lang="fa-IR" dirty="0"/>
          </a:p>
        </p:txBody>
      </p:sp>
      <p:pic>
        <p:nvPicPr>
          <p:cNvPr id="2050" name="Picture 2" descr="C:\Users\Admin\Desktop\project\90112.jpg"/>
          <p:cNvPicPr>
            <a:picLocks noChangeAspect="1" noChangeArrowheads="1"/>
          </p:cNvPicPr>
          <p:nvPr/>
        </p:nvPicPr>
        <p:blipFill>
          <a:blip r:embed="rId2"/>
          <a:srcRect/>
          <a:stretch>
            <a:fillRect/>
          </a:stretch>
        </p:blipFill>
        <p:spPr bwMode="auto">
          <a:xfrm>
            <a:off x="0" y="285728"/>
            <a:ext cx="3069188" cy="207170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358</TotalTime>
  <Words>2355</Words>
  <Application>Microsoft Office PowerPoint</Application>
  <PresentationFormat>On-screen Show (4:3)</PresentationFormat>
  <Paragraphs>122</Paragraphs>
  <Slides>33</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Lucida Sans Unicode</vt:lpstr>
      <vt:lpstr>Verdana</vt:lpstr>
      <vt:lpstr>Wingdings 2</vt:lpstr>
      <vt:lpstr>Wingdings 3</vt:lpstr>
      <vt:lpstr>Concourse</vt:lpstr>
      <vt:lpstr>به نام خدا</vt:lpstr>
      <vt:lpstr>موضوع:   ارگونومي  تهیه کننده : زینب هادوی </vt:lpstr>
      <vt:lpstr>PowerPoint Presentation</vt:lpstr>
      <vt:lpstr>مقدمه</vt:lpstr>
      <vt:lpstr>ارزش قائل شدن برای انسان</vt:lpstr>
      <vt:lpstr>ارگونومی چیست؟</vt:lpstr>
      <vt:lpstr>ارگونومی از دیدگاه جویس مریلین</vt:lpstr>
      <vt:lpstr> ارگونومی در چند جمله از بابک و همکاران( (1394</vt:lpstr>
      <vt:lpstr>فروزانفر 1387</vt:lpstr>
      <vt:lpstr>زمینه هایی که ارگونومی در آن مطالعه و اقدام می کند</vt:lpstr>
      <vt:lpstr>برخي از تعاريف متخصصان و كارشناسان </vt:lpstr>
      <vt:lpstr>شاخه هاي دانش ارگونومي</vt:lpstr>
      <vt:lpstr>روانشناسي مهندسي</vt:lpstr>
      <vt:lpstr>فيزيولوژي كار</vt:lpstr>
      <vt:lpstr>بيومكانيك شغلي</vt:lpstr>
      <vt:lpstr>آنتروپومتری</vt:lpstr>
      <vt:lpstr>…ادامه</vt:lpstr>
      <vt:lpstr>ابعاد آنتروپومتريك بدن انسان كه هر گونه طراحي بايد بر اساس آنها انجام گيرد. ( اندازه هاي مربوط به مردم كشور آلمان ـ  ابعاد بر حسب سانتيمتر ) (فيزنت 1375).</vt:lpstr>
      <vt:lpstr>شکل مربوط به جدول </vt:lpstr>
      <vt:lpstr>چگونگي اجراي ارگونومي </vt:lpstr>
      <vt:lpstr>طرز صحیح نشستن پشت میز کار</vt:lpstr>
      <vt:lpstr>طراحي يك پست كار</vt:lpstr>
      <vt:lpstr>بيلي سه عامل مهم وابسته به كاربر را كه بر روي ساختار و شكل محيط كار تاثير دارند، به ترتيب زير تبيين مي‌دارد: </vt:lpstr>
      <vt:lpstr>اصولي كه در طراحي يك پست كار بايد در نظر گرفته شوند:</vt:lpstr>
      <vt:lpstr>…ادامه</vt:lpstr>
      <vt:lpstr>…ادامه</vt:lpstr>
      <vt:lpstr>…ادامه</vt:lpstr>
      <vt:lpstr>اجزاء و قطعات در پست كاري به سازماندهي نياز دارند </vt:lpstr>
      <vt:lpstr>ترتيب و آرايش پست كار كه در آن، منطقه اوليه و ثانويه حركت نشان داده شده است.مربوط به زنان (هلاندر 1375)</vt:lpstr>
      <vt:lpstr>محل ابزارها در پست کار</vt:lpstr>
      <vt:lpstr>     انیمیشن پیشگیری از مشکلات ستون فقرات</vt:lpstr>
      <vt:lpstr>منابع</vt:lpstr>
      <vt:lpstr>خدا با ما است</vt:lpstr>
    </vt:vector>
  </TitlesOfParts>
  <Company>Ikd-co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FM</dc:creator>
  <cp:lastModifiedBy>Admin</cp:lastModifiedBy>
  <cp:revision>200</cp:revision>
  <dcterms:created xsi:type="dcterms:W3CDTF">2015-11-22T06:45:18Z</dcterms:created>
  <dcterms:modified xsi:type="dcterms:W3CDTF">2020-04-05T17:55:36Z</dcterms:modified>
</cp:coreProperties>
</file>