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31"/>
  </p:notesMasterIdLst>
  <p:sldIdLst>
    <p:sldId id="256" r:id="rId2"/>
    <p:sldId id="257" r:id="rId3"/>
    <p:sldId id="259" r:id="rId4"/>
    <p:sldId id="260" r:id="rId5"/>
    <p:sldId id="261" r:id="rId6"/>
    <p:sldId id="269" r:id="rId7"/>
    <p:sldId id="270" r:id="rId8"/>
    <p:sldId id="258" r:id="rId9"/>
    <p:sldId id="262" r:id="rId10"/>
    <p:sldId id="263" r:id="rId11"/>
    <p:sldId id="284" r:id="rId12"/>
    <p:sldId id="264" r:id="rId13"/>
    <p:sldId id="265" r:id="rId14"/>
    <p:sldId id="280" r:id="rId15"/>
    <p:sldId id="282" r:id="rId16"/>
    <p:sldId id="266" r:id="rId17"/>
    <p:sldId id="267" r:id="rId18"/>
    <p:sldId id="283" r:id="rId19"/>
    <p:sldId id="268" r:id="rId20"/>
    <p:sldId id="271" r:id="rId21"/>
    <p:sldId id="272" r:id="rId22"/>
    <p:sldId id="273" r:id="rId23"/>
    <p:sldId id="278" r:id="rId24"/>
    <p:sldId id="274" r:id="rId25"/>
    <p:sldId id="277" r:id="rId26"/>
    <p:sldId id="279" r:id="rId27"/>
    <p:sldId id="275" r:id="rId28"/>
    <p:sldId id="276" r:id="rId29"/>
    <p:sldId id="285"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7531B6-450B-47DA-8A8D-45850295E4CF}" type="datetimeFigureOut">
              <a:rPr lang="fa-IR" smtClean="0"/>
              <a:t>1441/08/12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2F90577-86F7-423F-A2E4-488A57FEBDDC}" type="slidenum">
              <a:rPr lang="fa-IR" smtClean="0"/>
              <a:t>‹#›</a:t>
            </a:fld>
            <a:endParaRPr lang="fa-IR"/>
          </a:p>
        </p:txBody>
      </p:sp>
    </p:spTree>
    <p:extLst>
      <p:ext uri="{BB962C8B-B14F-4D97-AF65-F5344CB8AC3E}">
        <p14:creationId xmlns:p14="http://schemas.microsoft.com/office/powerpoint/2010/main" val="34239149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C4DE724-306C-4F07-9319-1D98CCFBFF5A}" type="datetime8">
              <a:rPr lang="fa-IR" smtClean="0"/>
              <a:t>20/آوريل/5</a:t>
            </a:fld>
            <a:endParaRPr lang="fa-IR"/>
          </a:p>
        </p:txBody>
      </p:sp>
      <p:sp>
        <p:nvSpPr>
          <p:cNvPr id="8" name="Footer Placeholder 7"/>
          <p:cNvSpPr>
            <a:spLocks noGrp="1"/>
          </p:cNvSpPr>
          <p:nvPr>
            <p:ph type="ftr" sz="quarter" idx="11"/>
          </p:nvPr>
        </p:nvSpPr>
        <p:spPr/>
        <p:txBody>
          <a:bodyPr/>
          <a:lstStyle>
            <a:extLst/>
          </a:lstStyle>
          <a:p>
            <a:r>
              <a:rPr lang="en-US" smtClean="0"/>
              <a:t>by parvane bazipoor</a:t>
            </a:r>
            <a:endParaRPr lang="fa-IR"/>
          </a:p>
        </p:txBody>
      </p:sp>
      <p:sp>
        <p:nvSpPr>
          <p:cNvPr id="11" name="Slide Number Placeholder 10"/>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E2BB5D-5E14-415A-8967-60D216973FD5}" type="datetime8">
              <a:rPr lang="fa-IR" smtClean="0"/>
              <a:t>20/آوريل/5</a:t>
            </a:fld>
            <a:endParaRPr lang="fa-IR"/>
          </a:p>
        </p:txBody>
      </p:sp>
      <p:sp>
        <p:nvSpPr>
          <p:cNvPr id="5" name="Footer Placeholder 4"/>
          <p:cNvSpPr>
            <a:spLocks noGrp="1"/>
          </p:cNvSpPr>
          <p:nvPr>
            <p:ph type="ftr" sz="quarter" idx="11"/>
          </p:nvPr>
        </p:nvSpPr>
        <p:spPr/>
        <p:txBody>
          <a:bodyPr/>
          <a:lstStyle>
            <a:extLst/>
          </a:lstStyle>
          <a:p>
            <a:r>
              <a:rPr lang="en-US" smtClean="0"/>
              <a:t>by parvane bazipoor</a:t>
            </a:r>
            <a:endParaRPr lang="fa-IR"/>
          </a:p>
        </p:txBody>
      </p:sp>
      <p:sp>
        <p:nvSpPr>
          <p:cNvPr id="6" name="Slide Number Placeholder 5"/>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D2168B-3B36-4DFC-A2BF-02A4A6A5D103}" type="datetime8">
              <a:rPr lang="fa-IR" smtClean="0"/>
              <a:t>20/آوريل/5</a:t>
            </a:fld>
            <a:endParaRPr lang="fa-IR"/>
          </a:p>
        </p:txBody>
      </p:sp>
      <p:sp>
        <p:nvSpPr>
          <p:cNvPr id="5" name="Footer Placeholder 4"/>
          <p:cNvSpPr>
            <a:spLocks noGrp="1"/>
          </p:cNvSpPr>
          <p:nvPr>
            <p:ph type="ftr" sz="quarter" idx="11"/>
          </p:nvPr>
        </p:nvSpPr>
        <p:spPr/>
        <p:txBody>
          <a:bodyPr/>
          <a:lstStyle>
            <a:extLst/>
          </a:lstStyle>
          <a:p>
            <a:r>
              <a:rPr lang="en-US" smtClean="0"/>
              <a:t>by parvane bazipoor</a:t>
            </a:r>
            <a:endParaRPr lang="fa-IR"/>
          </a:p>
        </p:txBody>
      </p:sp>
      <p:sp>
        <p:nvSpPr>
          <p:cNvPr id="6" name="Slide Number Placeholder 5"/>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FBCB33-A0ED-4E43-A033-57993B5F12AB}" type="datetime8">
              <a:rPr lang="fa-IR" smtClean="0"/>
              <a:t>20/آوريل/5</a:t>
            </a:fld>
            <a:endParaRPr lang="fa-IR"/>
          </a:p>
        </p:txBody>
      </p:sp>
      <p:sp>
        <p:nvSpPr>
          <p:cNvPr id="5" name="Footer Placeholder 4"/>
          <p:cNvSpPr>
            <a:spLocks noGrp="1"/>
          </p:cNvSpPr>
          <p:nvPr>
            <p:ph type="ftr" sz="quarter" idx="11"/>
          </p:nvPr>
        </p:nvSpPr>
        <p:spPr/>
        <p:txBody>
          <a:bodyPr/>
          <a:lstStyle>
            <a:extLst/>
          </a:lstStyle>
          <a:p>
            <a:r>
              <a:rPr lang="en-US" smtClean="0"/>
              <a:t>by parvane bazipoor</a:t>
            </a:r>
            <a:endParaRPr lang="fa-IR"/>
          </a:p>
        </p:txBody>
      </p:sp>
      <p:sp>
        <p:nvSpPr>
          <p:cNvPr id="6" name="Slide Number Placeholder 5"/>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47FE4F4-D637-41E5-A850-CFE7F554181B}" type="datetime8">
              <a:rPr lang="fa-IR" smtClean="0"/>
              <a:t>20/آوريل/5</a:t>
            </a:fld>
            <a:endParaRPr lang="fa-IR"/>
          </a:p>
        </p:txBody>
      </p:sp>
      <p:sp>
        <p:nvSpPr>
          <p:cNvPr id="5" name="Footer Placeholder 4"/>
          <p:cNvSpPr>
            <a:spLocks noGrp="1"/>
          </p:cNvSpPr>
          <p:nvPr>
            <p:ph type="ftr" sz="quarter" idx="11"/>
          </p:nvPr>
        </p:nvSpPr>
        <p:spPr/>
        <p:txBody>
          <a:bodyPr/>
          <a:lstStyle>
            <a:extLst/>
          </a:lstStyle>
          <a:p>
            <a:r>
              <a:rPr lang="en-US" smtClean="0"/>
              <a:t>by parvane bazipoor</a:t>
            </a:r>
            <a:endParaRPr lang="fa-IR"/>
          </a:p>
        </p:txBody>
      </p:sp>
      <p:sp>
        <p:nvSpPr>
          <p:cNvPr id="6" name="Slide Number Placeholder 5"/>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82AF23-D837-4F15-8CC4-9A14E95B19D7}" type="datetime8">
              <a:rPr lang="fa-IR" smtClean="0"/>
              <a:t>20/آوريل/5</a:t>
            </a:fld>
            <a:endParaRPr lang="fa-IR"/>
          </a:p>
        </p:txBody>
      </p:sp>
      <p:sp>
        <p:nvSpPr>
          <p:cNvPr id="6" name="Footer Placeholder 5"/>
          <p:cNvSpPr>
            <a:spLocks noGrp="1"/>
          </p:cNvSpPr>
          <p:nvPr>
            <p:ph type="ftr" sz="quarter" idx="11"/>
          </p:nvPr>
        </p:nvSpPr>
        <p:spPr/>
        <p:txBody>
          <a:bodyPr/>
          <a:lstStyle>
            <a:extLst/>
          </a:lstStyle>
          <a:p>
            <a:r>
              <a:rPr lang="en-US" smtClean="0"/>
              <a:t>by parvane bazipoor</a:t>
            </a:r>
            <a:endParaRPr lang="fa-IR"/>
          </a:p>
        </p:txBody>
      </p:sp>
      <p:sp>
        <p:nvSpPr>
          <p:cNvPr id="7" name="Slide Number Placeholder 6"/>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4CD8C62-CCCD-46ED-9E4B-17E3A076E99A}" type="datetime8">
              <a:rPr lang="fa-IR" smtClean="0"/>
              <a:t>20/آوريل/5</a:t>
            </a:fld>
            <a:endParaRPr lang="fa-IR"/>
          </a:p>
        </p:txBody>
      </p:sp>
      <p:sp>
        <p:nvSpPr>
          <p:cNvPr id="8" name="Footer Placeholder 7"/>
          <p:cNvSpPr>
            <a:spLocks noGrp="1"/>
          </p:cNvSpPr>
          <p:nvPr>
            <p:ph type="ftr" sz="quarter" idx="11"/>
          </p:nvPr>
        </p:nvSpPr>
        <p:spPr/>
        <p:txBody>
          <a:bodyPr/>
          <a:lstStyle>
            <a:extLst/>
          </a:lstStyle>
          <a:p>
            <a:r>
              <a:rPr lang="en-US" smtClean="0"/>
              <a:t>by parvane bazipoor</a:t>
            </a:r>
            <a:endParaRPr lang="fa-IR"/>
          </a:p>
        </p:txBody>
      </p:sp>
      <p:sp>
        <p:nvSpPr>
          <p:cNvPr id="9" name="Slide Number Placeholder 8"/>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4DAB820-D752-4093-B924-C8FFC97BE336}" type="datetime8">
              <a:rPr lang="fa-IR" smtClean="0"/>
              <a:t>20/آوريل/5</a:t>
            </a:fld>
            <a:endParaRPr lang="fa-IR"/>
          </a:p>
        </p:txBody>
      </p:sp>
      <p:sp>
        <p:nvSpPr>
          <p:cNvPr id="4" name="Footer Placeholder 3"/>
          <p:cNvSpPr>
            <a:spLocks noGrp="1"/>
          </p:cNvSpPr>
          <p:nvPr>
            <p:ph type="ftr" sz="quarter" idx="11"/>
          </p:nvPr>
        </p:nvSpPr>
        <p:spPr/>
        <p:txBody>
          <a:bodyPr/>
          <a:lstStyle>
            <a:extLst/>
          </a:lstStyle>
          <a:p>
            <a:r>
              <a:rPr lang="en-US" smtClean="0"/>
              <a:t>by parvane bazipoor</a:t>
            </a:r>
            <a:endParaRPr lang="fa-IR"/>
          </a:p>
        </p:txBody>
      </p:sp>
      <p:sp>
        <p:nvSpPr>
          <p:cNvPr id="5" name="Slide Number Placeholder 4"/>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3688396-3655-4888-9B19-3A5DC097895E}" type="datetime8">
              <a:rPr lang="fa-IR" smtClean="0"/>
              <a:t>20/آوريل/5</a:t>
            </a:fld>
            <a:endParaRPr lang="fa-IR"/>
          </a:p>
        </p:txBody>
      </p:sp>
      <p:sp>
        <p:nvSpPr>
          <p:cNvPr id="3" name="Footer Placeholder 2"/>
          <p:cNvSpPr>
            <a:spLocks noGrp="1"/>
          </p:cNvSpPr>
          <p:nvPr>
            <p:ph type="ftr" sz="quarter" idx="11"/>
          </p:nvPr>
        </p:nvSpPr>
        <p:spPr/>
        <p:txBody>
          <a:bodyPr/>
          <a:lstStyle>
            <a:extLst/>
          </a:lstStyle>
          <a:p>
            <a:r>
              <a:rPr lang="en-US" smtClean="0"/>
              <a:t>by parvane bazipoor</a:t>
            </a:r>
            <a:endParaRPr lang="fa-IR"/>
          </a:p>
        </p:txBody>
      </p:sp>
      <p:sp>
        <p:nvSpPr>
          <p:cNvPr id="4" name="Slide Number Placeholder 3"/>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6E5C83-498B-48F9-8440-B3479F12F2B4}" type="datetime8">
              <a:rPr lang="fa-IR" smtClean="0"/>
              <a:t>20/آوريل/5</a:t>
            </a:fld>
            <a:endParaRPr lang="fa-IR"/>
          </a:p>
        </p:txBody>
      </p:sp>
      <p:sp>
        <p:nvSpPr>
          <p:cNvPr id="6" name="Footer Placeholder 5"/>
          <p:cNvSpPr>
            <a:spLocks noGrp="1"/>
          </p:cNvSpPr>
          <p:nvPr>
            <p:ph type="ftr" sz="quarter" idx="11"/>
          </p:nvPr>
        </p:nvSpPr>
        <p:spPr/>
        <p:txBody>
          <a:bodyPr/>
          <a:lstStyle>
            <a:extLst/>
          </a:lstStyle>
          <a:p>
            <a:r>
              <a:rPr lang="en-US" smtClean="0"/>
              <a:t>by parvane bazipoor</a:t>
            </a:r>
            <a:endParaRPr lang="fa-IR"/>
          </a:p>
        </p:txBody>
      </p:sp>
      <p:sp>
        <p:nvSpPr>
          <p:cNvPr id="7" name="Slide Number Placeholder 6"/>
          <p:cNvSpPr>
            <a:spLocks noGrp="1"/>
          </p:cNvSpPr>
          <p:nvPr>
            <p:ph type="sldNum" sz="quarter" idx="12"/>
          </p:nvPr>
        </p:nvSpPr>
        <p:spPr/>
        <p:txBody>
          <a:bodyPr/>
          <a:lstStyle>
            <a:extLst/>
          </a:lstStyle>
          <a:p>
            <a:fld id="{22F3236F-BC73-4B7B-AA28-08948170B7F2}"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F14EF3-E447-45A8-81CD-1451AE333B08}" type="datetime8">
              <a:rPr lang="fa-IR" smtClean="0"/>
              <a:t>20/آوريل/5</a:t>
            </a:fld>
            <a:endParaRPr lang="fa-IR"/>
          </a:p>
        </p:txBody>
      </p:sp>
      <p:sp>
        <p:nvSpPr>
          <p:cNvPr id="6" name="Footer Placeholder 5"/>
          <p:cNvSpPr>
            <a:spLocks noGrp="1"/>
          </p:cNvSpPr>
          <p:nvPr>
            <p:ph type="ftr" sz="quarter" idx="11"/>
          </p:nvPr>
        </p:nvSpPr>
        <p:spPr/>
        <p:txBody>
          <a:bodyPr/>
          <a:lstStyle>
            <a:extLst/>
          </a:lstStyle>
          <a:p>
            <a:r>
              <a:rPr lang="en-US" smtClean="0"/>
              <a:t>by parvane bazipoor</a:t>
            </a:r>
            <a:endParaRPr lang="fa-IR"/>
          </a:p>
        </p:txBody>
      </p:sp>
      <p:sp>
        <p:nvSpPr>
          <p:cNvPr id="7" name="Slide Number Placeholder 6"/>
          <p:cNvSpPr>
            <a:spLocks noGrp="1"/>
          </p:cNvSpPr>
          <p:nvPr>
            <p:ph type="sldNum" sz="quarter" idx="12"/>
          </p:nvPr>
        </p:nvSpPr>
        <p:spPr/>
        <p:txBody>
          <a:bodyPr/>
          <a:lstStyle>
            <a:extLst/>
          </a:lstStyle>
          <a:p>
            <a:fld id="{22F3236F-BC73-4B7B-AA28-08948170B7F2}" type="slidenum">
              <a:rPr lang="fa-IR" smtClean="0"/>
              <a:t>‹#›</a:t>
            </a:fld>
            <a:endParaRPr lang="fa-I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0285DF2-A1D1-4944-B256-8475AAF6905F}" type="datetime8">
              <a:rPr lang="fa-IR" smtClean="0"/>
              <a:t>20/آوريل/5</a:t>
            </a:fld>
            <a:endParaRPr lang="fa-I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US" smtClean="0"/>
              <a:t>by parvane bazipoor</a:t>
            </a:r>
            <a:endParaRPr lang="fa-I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2F3236F-BC73-4B7B-AA28-08948170B7F2}"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820206"/>
            <a:ext cx="7772400" cy="1464778"/>
          </a:xfrm>
        </p:spPr>
        <p:txBody>
          <a:bodyPr/>
          <a:lstStyle/>
          <a:p>
            <a:r>
              <a:rPr lang="en-US" dirty="0" err="1" smtClean="0"/>
              <a:t>Ergonomy</a:t>
            </a:r>
            <a:endParaRPr lang="fa-IR" dirty="0"/>
          </a:p>
        </p:txBody>
      </p:sp>
      <p:sp>
        <p:nvSpPr>
          <p:cNvPr id="3" name="Subtitle 2"/>
          <p:cNvSpPr>
            <a:spLocks noGrp="1"/>
          </p:cNvSpPr>
          <p:nvPr>
            <p:ph type="subTitle" idx="1"/>
          </p:nvPr>
        </p:nvSpPr>
        <p:spPr>
          <a:xfrm>
            <a:off x="683568" y="3573016"/>
            <a:ext cx="7772400" cy="2664296"/>
          </a:xfrm>
        </p:spPr>
        <p:txBody>
          <a:bodyPr/>
          <a:lstStyle/>
          <a:p>
            <a:endParaRPr lang="fa-IR" dirty="0"/>
          </a:p>
        </p:txBody>
      </p:sp>
      <p:sp>
        <p:nvSpPr>
          <p:cNvPr id="5" name="Date Placeholder 4"/>
          <p:cNvSpPr>
            <a:spLocks noGrp="1"/>
          </p:cNvSpPr>
          <p:nvPr>
            <p:ph type="dt" sz="half" idx="10"/>
          </p:nvPr>
        </p:nvSpPr>
        <p:spPr/>
        <p:txBody>
          <a:bodyPr/>
          <a:lstStyle/>
          <a:p>
            <a:fld id="{7C6687C6-2B7C-4888-A484-CADF858621B8}" type="datetime8">
              <a:rPr lang="fa-IR" smtClean="0"/>
              <a:t>20/آوريل/5</a:t>
            </a:fld>
            <a:endParaRPr lang="fa-IR"/>
          </a:p>
        </p:txBody>
      </p:sp>
      <p:sp>
        <p:nvSpPr>
          <p:cNvPr id="6" name="Footer Placeholder 5"/>
          <p:cNvSpPr>
            <a:spLocks noGrp="1"/>
          </p:cNvSpPr>
          <p:nvPr>
            <p:ph type="ftr" sz="quarter" idx="11"/>
          </p:nvPr>
        </p:nvSpPr>
        <p:spPr/>
        <p:txBody>
          <a:bodyPr/>
          <a:lstStyle/>
          <a:p>
            <a:r>
              <a:rPr lang="en-US" smtClean="0"/>
              <a:t>by parvane bazipoor</a:t>
            </a:r>
            <a:endParaRPr lang="fa-IR"/>
          </a:p>
        </p:txBody>
      </p:sp>
      <p:sp>
        <p:nvSpPr>
          <p:cNvPr id="7" name="Slide Number Placeholder 6"/>
          <p:cNvSpPr>
            <a:spLocks noGrp="1"/>
          </p:cNvSpPr>
          <p:nvPr>
            <p:ph type="sldNum" sz="quarter" idx="12"/>
          </p:nvPr>
        </p:nvSpPr>
        <p:spPr/>
        <p:txBody>
          <a:bodyPr/>
          <a:lstStyle/>
          <a:p>
            <a:fld id="{22F3236F-BC73-4B7B-AA28-08948170B7F2}" type="slidenum">
              <a:rPr lang="fa-IR" smtClean="0"/>
              <a:t>1</a:t>
            </a:fld>
            <a:endParaRPr lang="fa-IR"/>
          </a:p>
        </p:txBody>
      </p:sp>
      <p:pic>
        <p:nvPicPr>
          <p:cNvPr id="1026" name="Picture 2" descr="C:\Users\ARIO\Download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654" y="3212976"/>
            <a:ext cx="46196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418572"/>
      </p:ext>
    </p:extLst>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60752"/>
          </a:xfrm>
        </p:spPr>
        <p:txBody>
          <a:bodyPr>
            <a:normAutofit/>
          </a:bodyPr>
          <a:lstStyle/>
          <a:p>
            <a:pPr algn="ctr"/>
            <a:r>
              <a:rPr lang="fa-IR" dirty="0" smtClean="0"/>
              <a:t>عوارض و بیماریهای ناشی از عوامل ارگونومیک</a:t>
            </a:r>
            <a:endParaRPr lang="fa-IR" dirty="0"/>
          </a:p>
        </p:txBody>
      </p:sp>
      <p:sp>
        <p:nvSpPr>
          <p:cNvPr id="3" name="Content Placeholder 2"/>
          <p:cNvSpPr>
            <a:spLocks noGrp="1"/>
          </p:cNvSpPr>
          <p:nvPr>
            <p:ph idx="1"/>
          </p:nvPr>
        </p:nvSpPr>
        <p:spPr>
          <a:xfrm>
            <a:off x="899592" y="1988840"/>
            <a:ext cx="7978080" cy="4572000"/>
          </a:xfrm>
        </p:spPr>
        <p:txBody>
          <a:bodyPr/>
          <a:lstStyle/>
          <a:p>
            <a:pPr>
              <a:buFont typeface="Wingdings" pitchFamily="2" charset="2"/>
              <a:buChar char="Ø"/>
            </a:pPr>
            <a:r>
              <a:rPr lang="fa-IR" dirty="0" smtClean="0"/>
              <a:t>عدم رعایت اصول ارگونومیک=اسیبهای اسکلتی عضلانی</a:t>
            </a:r>
          </a:p>
          <a:p>
            <a:pPr>
              <a:buFont typeface="Wingdings" pitchFamily="2" charset="2"/>
              <a:buChar char="Ø"/>
            </a:pPr>
            <a:r>
              <a:rPr lang="fa-IR" dirty="0" smtClean="0"/>
              <a:t>این اختلالات بیشتر بخشهای زیر را در بر میگیرد:</a:t>
            </a:r>
          </a:p>
          <a:p>
            <a:pPr marL="68580" indent="0">
              <a:buNone/>
            </a:pPr>
            <a:r>
              <a:rPr lang="fa-IR" dirty="0" smtClean="0"/>
              <a:t>عضلات،تاندون ها،اعصاب،لیگامانها،غضروف </a:t>
            </a:r>
            <a:endParaRPr lang="fa-IR" dirty="0"/>
          </a:p>
        </p:txBody>
      </p:sp>
      <p:sp>
        <p:nvSpPr>
          <p:cNvPr id="4" name="Date Placeholder 3"/>
          <p:cNvSpPr>
            <a:spLocks noGrp="1"/>
          </p:cNvSpPr>
          <p:nvPr>
            <p:ph type="dt" sz="half" idx="10"/>
          </p:nvPr>
        </p:nvSpPr>
        <p:spPr/>
        <p:txBody>
          <a:bodyPr/>
          <a:lstStyle/>
          <a:p>
            <a:fld id="{0F071E59-E2D2-4623-B685-89686AA364CE}"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10</a:t>
            </a:fld>
            <a:endParaRPr lang="fa-IR"/>
          </a:p>
        </p:txBody>
      </p:sp>
    </p:spTree>
    <p:extLst>
      <p:ext uri="{BB962C8B-B14F-4D97-AF65-F5344CB8AC3E}">
        <p14:creationId xmlns:p14="http://schemas.microsoft.com/office/powerpoint/2010/main" val="23130399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Date Placeholder 3"/>
          <p:cNvSpPr>
            <a:spLocks noGrp="1"/>
          </p:cNvSpPr>
          <p:nvPr>
            <p:ph type="dt" sz="half" idx="10"/>
          </p:nvPr>
        </p:nvSpPr>
        <p:spPr/>
        <p:txBody>
          <a:bodyPr/>
          <a:lstStyle/>
          <a:p>
            <a:fld id="{39FBCB33-A0ED-4E43-A033-57993B5F12AB}"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11</a:t>
            </a:fld>
            <a:endParaRPr lang="fa-IR"/>
          </a:p>
        </p:txBody>
      </p:sp>
      <p:pic>
        <p:nvPicPr>
          <p:cNvPr id="2050" name="Picture 2" descr="C:\Users\ARIO\Downloads\zoomS1135c.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530225"/>
            <a:ext cx="6048671" cy="441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5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ریسک فاکتورهای اختلالات اسکلتی عضلانی</a:t>
            </a:r>
            <a:endParaRPr lang="fa-IR" dirty="0"/>
          </a:p>
        </p:txBody>
      </p:sp>
      <p:sp>
        <p:nvSpPr>
          <p:cNvPr id="3" name="Content Placeholder 2"/>
          <p:cNvSpPr>
            <a:spLocks noGrp="1"/>
          </p:cNvSpPr>
          <p:nvPr>
            <p:ph idx="1"/>
          </p:nvPr>
        </p:nvSpPr>
        <p:spPr/>
        <p:txBody>
          <a:bodyPr/>
          <a:lstStyle/>
          <a:p>
            <a:r>
              <a:rPr lang="fa-IR" dirty="0" smtClean="0"/>
              <a:t>وضعیت نامناسب بدن</a:t>
            </a:r>
          </a:p>
          <a:p>
            <a:r>
              <a:rPr lang="fa-IR" dirty="0" smtClean="0"/>
              <a:t>حرکات تکراری</a:t>
            </a:r>
          </a:p>
          <a:p>
            <a:r>
              <a:rPr lang="fa-IR" dirty="0" smtClean="0"/>
              <a:t>اعمال نیروی زیاد</a:t>
            </a:r>
          </a:p>
          <a:p>
            <a:r>
              <a:rPr lang="fa-IR" dirty="0" smtClean="0"/>
              <a:t>استرسهای تماسی</a:t>
            </a:r>
          </a:p>
          <a:p>
            <a:r>
              <a:rPr lang="fa-IR" dirty="0" smtClean="0"/>
              <a:t>ارتعاش</a:t>
            </a:r>
            <a:endParaRPr lang="fa-IR" dirty="0"/>
          </a:p>
        </p:txBody>
      </p:sp>
      <p:sp>
        <p:nvSpPr>
          <p:cNvPr id="4" name="Date Placeholder 3"/>
          <p:cNvSpPr>
            <a:spLocks noGrp="1"/>
          </p:cNvSpPr>
          <p:nvPr>
            <p:ph type="dt" sz="half" idx="10"/>
          </p:nvPr>
        </p:nvSpPr>
        <p:spPr/>
        <p:txBody>
          <a:bodyPr/>
          <a:lstStyle/>
          <a:p>
            <a:fld id="{C19F7CFB-DC0A-4D44-BFBD-6D685DC6870A}"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12</a:t>
            </a:fld>
            <a:endParaRPr lang="fa-IR"/>
          </a:p>
        </p:txBody>
      </p:sp>
    </p:spTree>
    <p:extLst>
      <p:ext uri="{BB962C8B-B14F-4D97-AF65-F5344CB8AC3E}">
        <p14:creationId xmlns:p14="http://schemas.microsoft.com/office/powerpoint/2010/main" val="18134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fa-IR" dirty="0"/>
          </a:p>
        </p:txBody>
      </p:sp>
      <p:sp>
        <p:nvSpPr>
          <p:cNvPr id="3" name="Content Placeholder 2"/>
          <p:cNvSpPr>
            <a:spLocks noGrp="1"/>
          </p:cNvSpPr>
          <p:nvPr>
            <p:ph idx="1"/>
          </p:nvPr>
        </p:nvSpPr>
        <p:spPr>
          <a:xfrm>
            <a:off x="457200" y="1196752"/>
            <a:ext cx="8229600" cy="4929411"/>
          </a:xfrm>
        </p:spPr>
        <p:txBody>
          <a:bodyPr/>
          <a:lstStyle/>
          <a:p>
            <a:pPr>
              <a:buFont typeface="Wingdings" pitchFamily="2" charset="2"/>
              <a:buChar char="§"/>
            </a:pPr>
            <a:r>
              <a:rPr lang="fa-IR" dirty="0" smtClean="0"/>
              <a:t>وضعیت نامناسب بدن: وضعیتی که در ان بدن در حالت خمشی و یا پیچشی کار کند یا دستها بالای سر قرار گیرد و بازوها بالای شانه باشند.                               </a:t>
            </a:r>
          </a:p>
          <a:p>
            <a:pPr>
              <a:buFont typeface="Wingdings" pitchFamily="2" charset="2"/>
              <a:buChar char="§"/>
            </a:pPr>
            <a:r>
              <a:rPr lang="fa-IR" dirty="0" smtClean="0"/>
              <a:t>حرکات تکراری: باعث تحریک تاندون ها و افزایش فشار بر روی اعصاب</a:t>
            </a:r>
          </a:p>
          <a:p>
            <a:pPr>
              <a:buFont typeface="Wingdings" pitchFamily="2" charset="2"/>
              <a:buChar char="§"/>
            </a:pPr>
            <a:r>
              <a:rPr lang="fa-IR" dirty="0" smtClean="0"/>
              <a:t>اعمال نیرو:منجر به خستگی و اسیب فیزیکی به بدن میشود</a:t>
            </a:r>
          </a:p>
          <a:p>
            <a:pPr>
              <a:buFont typeface="Wingdings" pitchFamily="2" charset="2"/>
              <a:buChar char="§"/>
            </a:pPr>
            <a:r>
              <a:rPr lang="fa-IR" dirty="0" smtClean="0"/>
              <a:t>ارتعاش:موجب صدمه به اعصاب  ومفاصل میشود</a:t>
            </a:r>
          </a:p>
          <a:p>
            <a:endParaRPr lang="fa-IR" dirty="0"/>
          </a:p>
        </p:txBody>
      </p:sp>
      <p:sp>
        <p:nvSpPr>
          <p:cNvPr id="4" name="Date Placeholder 3"/>
          <p:cNvSpPr>
            <a:spLocks noGrp="1"/>
          </p:cNvSpPr>
          <p:nvPr>
            <p:ph type="dt" sz="half" idx="10"/>
          </p:nvPr>
        </p:nvSpPr>
        <p:spPr/>
        <p:txBody>
          <a:bodyPr/>
          <a:lstStyle/>
          <a:p>
            <a:fld id="{6FAE0B87-19C1-46D2-8A4D-BAF67070A596}"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13</a:t>
            </a:fld>
            <a:endParaRPr lang="fa-IR"/>
          </a:p>
        </p:txBody>
      </p:sp>
    </p:spTree>
    <p:extLst>
      <p:ext uri="{BB962C8B-B14F-4D97-AF65-F5344CB8AC3E}">
        <p14:creationId xmlns:p14="http://schemas.microsoft.com/office/powerpoint/2010/main" val="90387996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وضعیت های نامناسب</a:t>
            </a:r>
            <a:endParaRPr lang="fa-IR" dirty="0"/>
          </a:p>
        </p:txBody>
      </p:sp>
      <p:pic>
        <p:nvPicPr>
          <p:cNvPr id="1026" name="Picture 2" descr="H:\+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1052736"/>
            <a:ext cx="6912768" cy="418782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169F9B58-CB76-44AB-B7DE-277B57E2E018}" type="datetime8">
              <a:rPr lang="fa-IR" smtClean="0"/>
              <a:t>20/آوريل/5</a:t>
            </a:fld>
            <a:endParaRPr lang="fa-IR"/>
          </a:p>
        </p:txBody>
      </p:sp>
      <p:sp>
        <p:nvSpPr>
          <p:cNvPr id="4" name="Footer Placeholder 3"/>
          <p:cNvSpPr>
            <a:spLocks noGrp="1"/>
          </p:cNvSpPr>
          <p:nvPr>
            <p:ph type="ftr" sz="quarter" idx="11"/>
          </p:nvPr>
        </p:nvSpPr>
        <p:spPr/>
        <p:txBody>
          <a:bodyPr/>
          <a:lstStyle/>
          <a:p>
            <a:r>
              <a:rPr lang="en-US" smtClean="0"/>
              <a:t>by parvane bazipoor</a:t>
            </a:r>
            <a:endParaRPr lang="fa-IR"/>
          </a:p>
        </p:txBody>
      </p:sp>
      <p:sp>
        <p:nvSpPr>
          <p:cNvPr id="5" name="Slide Number Placeholder 4"/>
          <p:cNvSpPr>
            <a:spLocks noGrp="1"/>
          </p:cNvSpPr>
          <p:nvPr>
            <p:ph type="sldNum" sz="quarter" idx="12"/>
          </p:nvPr>
        </p:nvSpPr>
        <p:spPr/>
        <p:txBody>
          <a:bodyPr/>
          <a:lstStyle/>
          <a:p>
            <a:fld id="{22F3236F-BC73-4B7B-AA28-08948170B7F2}" type="slidenum">
              <a:rPr lang="fa-IR" smtClean="0"/>
              <a:t>14</a:t>
            </a:fld>
            <a:endParaRPr lang="fa-IR"/>
          </a:p>
        </p:txBody>
      </p:sp>
    </p:spTree>
    <p:extLst>
      <p:ext uri="{BB962C8B-B14F-4D97-AF65-F5344CB8AC3E}">
        <p14:creationId xmlns:p14="http://schemas.microsoft.com/office/powerpoint/2010/main" val="225262346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Date Placeholder 3"/>
          <p:cNvSpPr>
            <a:spLocks noGrp="1"/>
          </p:cNvSpPr>
          <p:nvPr>
            <p:ph type="dt" sz="half" idx="10"/>
          </p:nvPr>
        </p:nvSpPr>
        <p:spPr/>
        <p:txBody>
          <a:bodyPr/>
          <a:lstStyle/>
          <a:p>
            <a:fld id="{39FBCB33-A0ED-4E43-A033-57993B5F12AB}"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15</a:t>
            </a:fld>
            <a:endParaRPr lang="fa-IR"/>
          </a:p>
        </p:txBody>
      </p:sp>
      <p:pic>
        <p:nvPicPr>
          <p:cNvPr id="3074" name="Picture 2" descr="C:\Users\ARIO\Downloads\keyboar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54387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RIO\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69419"/>
            <a:ext cx="446449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0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وضعیت مناسب بدن هنگام انجام کار</a:t>
            </a:r>
            <a:endParaRPr lang="fa-IR" dirty="0"/>
          </a:p>
        </p:txBody>
      </p:sp>
      <p:sp>
        <p:nvSpPr>
          <p:cNvPr id="3" name="Content Placeholder 2"/>
          <p:cNvSpPr>
            <a:spLocks noGrp="1"/>
          </p:cNvSpPr>
          <p:nvPr>
            <p:ph idx="1"/>
          </p:nvPr>
        </p:nvSpPr>
        <p:spPr/>
        <p:txBody>
          <a:bodyPr/>
          <a:lstStyle/>
          <a:p>
            <a:pPr marL="514350" indent="-514350">
              <a:buFont typeface="+mj-lt"/>
              <a:buAutoNum type="arabicPeriod"/>
            </a:pPr>
            <a:r>
              <a:rPr lang="fa-IR" dirty="0" smtClean="0"/>
              <a:t>دست،مچ و ارنج باید در امتداد خط مستقیم قرار گرفته و تقریبا حالتی موازی با کف اتاق باشد.</a:t>
            </a:r>
          </a:p>
          <a:p>
            <a:pPr marL="514350" indent="-514350">
              <a:buFont typeface="+mj-lt"/>
              <a:buAutoNum type="arabicPeriod"/>
            </a:pPr>
            <a:r>
              <a:rPr lang="fa-IR" dirty="0" smtClean="0"/>
              <a:t>سر باید هم سطح با تنه و یا اندکی متمایل به جلو قرار گیرد به عبارتی سر و تنه در یک امتداد باشند.</a:t>
            </a:r>
          </a:p>
          <a:p>
            <a:pPr marL="514350" indent="-514350">
              <a:buFont typeface="+mj-lt"/>
              <a:buAutoNum type="arabicPeriod"/>
            </a:pPr>
            <a:r>
              <a:rPr lang="fa-IR" dirty="0" smtClean="0"/>
              <a:t>شانه ها باید کاملا راحت باشند و بازوها نیز به شکل طبیعی وازاد در دو طرف بدن قرار گیرند.</a:t>
            </a:r>
          </a:p>
          <a:p>
            <a:pPr marL="514350" indent="-514350">
              <a:buFont typeface="+mj-lt"/>
              <a:buAutoNum type="arabicPeriod"/>
            </a:pPr>
            <a:r>
              <a:rPr lang="fa-IR" dirty="0" smtClean="0"/>
              <a:t>ارنج ها باید نزدیک بدن قرار گیرند و زاویه ای که با بازوها می سازند حدودا 90 تا 120 درجه باشد.</a:t>
            </a:r>
            <a:endParaRPr lang="fa-IR" dirty="0"/>
          </a:p>
        </p:txBody>
      </p:sp>
      <p:sp>
        <p:nvSpPr>
          <p:cNvPr id="4" name="Date Placeholder 3"/>
          <p:cNvSpPr>
            <a:spLocks noGrp="1"/>
          </p:cNvSpPr>
          <p:nvPr>
            <p:ph type="dt" sz="half" idx="10"/>
          </p:nvPr>
        </p:nvSpPr>
        <p:spPr/>
        <p:txBody>
          <a:bodyPr/>
          <a:lstStyle/>
          <a:p>
            <a:fld id="{03EDB4F0-9B06-4418-9212-3DC35D3A373A}"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16</a:t>
            </a:fld>
            <a:endParaRPr lang="fa-IR"/>
          </a:p>
        </p:txBody>
      </p:sp>
    </p:spTree>
    <p:extLst>
      <p:ext uri="{BB962C8B-B14F-4D97-AF65-F5344CB8AC3E}">
        <p14:creationId xmlns:p14="http://schemas.microsoft.com/office/powerpoint/2010/main" val="2545992564"/>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marL="0" indent="0">
              <a:buNone/>
            </a:pPr>
            <a:r>
              <a:rPr lang="fa-IR" dirty="0" smtClean="0"/>
              <a:t>5.پاها کاملا بر کف اتاق و یا روی زیر پایی قرار گیرد.</a:t>
            </a:r>
          </a:p>
          <a:p>
            <a:pPr marL="0" indent="0">
              <a:buNone/>
            </a:pPr>
            <a:r>
              <a:rPr lang="fa-IR" dirty="0" smtClean="0"/>
              <a:t>6.کمر باید در حالتی که فرد صاف نشسته و یا به سمت عقب تکیه داده است کاملا با تکیه گاه حمایت گردد.</a:t>
            </a:r>
          </a:p>
          <a:p>
            <a:pPr marL="0" indent="0">
              <a:buNone/>
            </a:pPr>
            <a:r>
              <a:rPr lang="fa-IR" dirty="0" smtClean="0"/>
              <a:t>7.ران ها و ناحیه باسن باید کاملا توسط نشیمنگاه صندلی حمایت گردد و به طور کلی در حالتی موازی با کف اتاق قرار گیرند.</a:t>
            </a:r>
          </a:p>
          <a:p>
            <a:pPr marL="0" indent="0">
              <a:buNone/>
            </a:pPr>
            <a:r>
              <a:rPr lang="fa-IR" dirty="0" smtClean="0"/>
              <a:t>8.زانوها باید حدودا در همان ارتفاع باسن قرار داشته باشند.</a:t>
            </a:r>
            <a:endParaRPr lang="fa-IR" dirty="0"/>
          </a:p>
        </p:txBody>
      </p:sp>
      <p:sp>
        <p:nvSpPr>
          <p:cNvPr id="4" name="Date Placeholder 3"/>
          <p:cNvSpPr>
            <a:spLocks noGrp="1"/>
          </p:cNvSpPr>
          <p:nvPr>
            <p:ph type="dt" sz="half" idx="10"/>
          </p:nvPr>
        </p:nvSpPr>
        <p:spPr/>
        <p:txBody>
          <a:bodyPr/>
          <a:lstStyle/>
          <a:p>
            <a:fld id="{B7B5FD2D-39B8-40BC-9569-9D75FDEBBB66}"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17</a:t>
            </a:fld>
            <a:endParaRPr lang="fa-IR"/>
          </a:p>
        </p:txBody>
      </p:sp>
    </p:spTree>
    <p:extLst>
      <p:ext uri="{BB962C8B-B14F-4D97-AF65-F5344CB8AC3E}">
        <p14:creationId xmlns:p14="http://schemas.microsoft.com/office/powerpoint/2010/main" val="409348527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Date Placeholder 3"/>
          <p:cNvSpPr>
            <a:spLocks noGrp="1"/>
          </p:cNvSpPr>
          <p:nvPr>
            <p:ph type="dt" sz="half" idx="10"/>
          </p:nvPr>
        </p:nvSpPr>
        <p:spPr/>
        <p:txBody>
          <a:bodyPr/>
          <a:lstStyle/>
          <a:p>
            <a:fld id="{39FBCB33-A0ED-4E43-A033-57993B5F12AB}"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18</a:t>
            </a:fld>
            <a:endParaRPr lang="fa-IR"/>
          </a:p>
        </p:txBody>
      </p:sp>
      <p:pic>
        <p:nvPicPr>
          <p:cNvPr id="6146" name="Picture 2" descr="C:\Users\ARIO\Downloads\use-desk_ergonomic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552727" cy="504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90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 station</a:t>
            </a:r>
            <a:r>
              <a:rPr lang="fa-IR" dirty="0" smtClean="0"/>
              <a:t>(پست کار)</a:t>
            </a:r>
            <a:endParaRPr lang="fa-IR" dirty="0"/>
          </a:p>
        </p:txBody>
      </p:sp>
      <p:sp>
        <p:nvSpPr>
          <p:cNvPr id="3" name="Content Placeholder 2"/>
          <p:cNvSpPr>
            <a:spLocks noGrp="1"/>
          </p:cNvSpPr>
          <p:nvPr>
            <p:ph idx="1"/>
          </p:nvPr>
        </p:nvSpPr>
        <p:spPr/>
        <p:txBody>
          <a:bodyPr>
            <a:normAutofit lnSpcReduction="10000"/>
          </a:bodyPr>
          <a:lstStyle/>
          <a:p>
            <a:r>
              <a:rPr lang="fa-IR" dirty="0" smtClean="0"/>
              <a:t>محلی که در ان یک شخص یا گروهی از افراد،وظایفی را برای یک دوره زمانی نسبتا طولانی انجام می دهند.</a:t>
            </a:r>
          </a:p>
          <a:p>
            <a:r>
              <a:rPr lang="fa-IR" dirty="0" smtClean="0"/>
              <a:t>در طراحی ایستگاه های کار باید اطلاعات اولیه ای درخصوص ویژگیهای ابعادی بدن در اختیار باشد.</a:t>
            </a:r>
          </a:p>
          <a:p>
            <a:r>
              <a:rPr lang="fa-IR" dirty="0" smtClean="0"/>
              <a:t>ایستگاه های کار را به سه دسته نشسته، ایستاده و نشسته ایستاده تقسیم بندی میکنند ودر طراحی هر یک از انها به اصول ابعادشناسی بدن ،حدود دسترسی کارگر،نوع فعالیت،  زمان وفاکتورهای مرتبط دیگر توجه می شود. </a:t>
            </a:r>
            <a:endParaRPr lang="fa-IR" dirty="0"/>
          </a:p>
        </p:txBody>
      </p:sp>
      <p:sp>
        <p:nvSpPr>
          <p:cNvPr id="4" name="Date Placeholder 3"/>
          <p:cNvSpPr>
            <a:spLocks noGrp="1"/>
          </p:cNvSpPr>
          <p:nvPr>
            <p:ph type="dt" sz="half" idx="10"/>
          </p:nvPr>
        </p:nvSpPr>
        <p:spPr/>
        <p:txBody>
          <a:bodyPr/>
          <a:lstStyle/>
          <a:p>
            <a:fld id="{A039C41F-39DD-43DD-BB1E-8CC5827999A6}"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19</a:t>
            </a:fld>
            <a:endParaRPr lang="fa-IR"/>
          </a:p>
        </p:txBody>
      </p:sp>
    </p:spTree>
    <p:extLst>
      <p:ext uri="{BB962C8B-B14F-4D97-AF65-F5344CB8AC3E}">
        <p14:creationId xmlns:p14="http://schemas.microsoft.com/office/powerpoint/2010/main" val="212289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a:t>
            </a:r>
            <a:endParaRPr lang="fa-IR" dirty="0"/>
          </a:p>
        </p:txBody>
      </p:sp>
      <p:sp>
        <p:nvSpPr>
          <p:cNvPr id="3" name="Content Placeholder 2"/>
          <p:cNvSpPr>
            <a:spLocks noGrp="1"/>
          </p:cNvSpPr>
          <p:nvPr>
            <p:ph idx="1"/>
          </p:nvPr>
        </p:nvSpPr>
        <p:spPr/>
        <p:txBody>
          <a:bodyPr/>
          <a:lstStyle/>
          <a:p>
            <a:r>
              <a:rPr lang="fa-IR" dirty="0" smtClean="0"/>
              <a:t>ارگونومی =ارگو+نوموس</a:t>
            </a:r>
          </a:p>
          <a:p>
            <a:r>
              <a:rPr lang="fa-IR" dirty="0" smtClean="0"/>
              <a:t>کار+قوانین و اصول </a:t>
            </a:r>
          </a:p>
          <a:p>
            <a:r>
              <a:rPr lang="fa-IR" dirty="0" smtClean="0"/>
              <a:t>ارگونومی یا مهندسی فاکتورهای انسانی،علمی ترکیبی است که سعی دارد ابزارها،دستگاهها،محیط کار و مشاغل را با توجه به توانایی های جسمی-ذهنی و محدودیت ها و علائق انسانها طراحی نماید.</a:t>
            </a:r>
            <a:endParaRPr lang="fa-IR" dirty="0"/>
          </a:p>
        </p:txBody>
      </p:sp>
      <p:sp>
        <p:nvSpPr>
          <p:cNvPr id="5" name="Date Placeholder 4"/>
          <p:cNvSpPr>
            <a:spLocks noGrp="1"/>
          </p:cNvSpPr>
          <p:nvPr>
            <p:ph type="dt" sz="half" idx="10"/>
          </p:nvPr>
        </p:nvSpPr>
        <p:spPr/>
        <p:txBody>
          <a:bodyPr/>
          <a:lstStyle/>
          <a:p>
            <a:fld id="{D96157AD-8158-468E-9BB7-C3DA3232DE69}" type="datetime8">
              <a:rPr lang="fa-IR" smtClean="0"/>
              <a:t>20/آوريل/5</a:t>
            </a:fld>
            <a:endParaRPr lang="fa-IR"/>
          </a:p>
        </p:txBody>
      </p:sp>
      <p:sp>
        <p:nvSpPr>
          <p:cNvPr id="6" name="Footer Placeholder 5"/>
          <p:cNvSpPr>
            <a:spLocks noGrp="1"/>
          </p:cNvSpPr>
          <p:nvPr>
            <p:ph type="ftr" sz="quarter" idx="11"/>
          </p:nvPr>
        </p:nvSpPr>
        <p:spPr/>
        <p:txBody>
          <a:bodyPr/>
          <a:lstStyle/>
          <a:p>
            <a:r>
              <a:rPr lang="en-US" smtClean="0"/>
              <a:t>by parvane bazipoor</a:t>
            </a:r>
            <a:endParaRPr lang="fa-IR"/>
          </a:p>
        </p:txBody>
      </p:sp>
      <p:sp>
        <p:nvSpPr>
          <p:cNvPr id="7" name="Slide Number Placeholder 6"/>
          <p:cNvSpPr>
            <a:spLocks noGrp="1"/>
          </p:cNvSpPr>
          <p:nvPr>
            <p:ph type="sldNum" sz="quarter" idx="12"/>
          </p:nvPr>
        </p:nvSpPr>
        <p:spPr/>
        <p:txBody>
          <a:bodyPr/>
          <a:lstStyle/>
          <a:p>
            <a:fld id="{22F3236F-BC73-4B7B-AA28-08948170B7F2}" type="slidenum">
              <a:rPr lang="fa-IR" smtClean="0"/>
              <a:t>2</a:t>
            </a:fld>
            <a:endParaRPr lang="fa-IR"/>
          </a:p>
        </p:txBody>
      </p:sp>
    </p:spTree>
    <p:extLst>
      <p:ext uri="{BB962C8B-B14F-4D97-AF65-F5344CB8AC3E}">
        <p14:creationId xmlns:p14="http://schemas.microsoft.com/office/powerpoint/2010/main" val="193480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حالت نشسته: برای کارهای ظریف و وظایف نوشتن مناسب ترند،همچنین زمانی که همه ایتم های مورد نیاز </a:t>
            </a:r>
            <a:r>
              <a:rPr lang="en-US" dirty="0" smtClean="0"/>
              <a:t>task</a:t>
            </a:r>
            <a:r>
              <a:rPr lang="fa-IR" dirty="0" smtClean="0"/>
              <a:t> فراهم شده باشد و دسترسی به انها با دراز کردن راحت دست  در فضای کاری نشسته امکان پذیر باشد . ایتم ها نباید بیشتر از 6 اینچ با دست فاصله داشته باشند و نباید بیشتر از 10 پوند وزن داشته باشند، به این دلیل ارتفاع سطح کاری برای کارهای دقیق باید بالای ارنج باشد.</a:t>
            </a:r>
            <a:endParaRPr lang="fa-IR" dirty="0"/>
          </a:p>
        </p:txBody>
      </p:sp>
      <p:sp>
        <p:nvSpPr>
          <p:cNvPr id="4" name="Date Placeholder 3"/>
          <p:cNvSpPr>
            <a:spLocks noGrp="1"/>
          </p:cNvSpPr>
          <p:nvPr>
            <p:ph type="dt" sz="half" idx="10"/>
          </p:nvPr>
        </p:nvSpPr>
        <p:spPr/>
        <p:txBody>
          <a:bodyPr/>
          <a:lstStyle/>
          <a:p>
            <a:fld id="{38A9F09B-E3D1-493C-9F59-8ECB16DA171D}"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20</a:t>
            </a:fld>
            <a:endParaRPr lang="fa-IR"/>
          </a:p>
        </p:txBody>
      </p:sp>
    </p:spTree>
    <p:extLst>
      <p:ext uri="{BB962C8B-B14F-4D97-AF65-F5344CB8AC3E}">
        <p14:creationId xmlns:p14="http://schemas.microsoft.com/office/powerpoint/2010/main" val="2247189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موقعیت کاری ایستاده: برای همه نوع</a:t>
            </a:r>
            <a:r>
              <a:rPr lang="en-US" dirty="0" smtClean="0"/>
              <a:t>task</a:t>
            </a:r>
            <a:r>
              <a:rPr lang="fa-IR" dirty="0" smtClean="0"/>
              <a:t> کاری مناسب است اما زمانی که نیرو به سمت پایین بکار میرود ترجیح داده میشود، و همچنین در حرکات متناوب و زمانی که باید دست در اطراف محیط کار در چندین سطح به طرف اشیا دراز شود موقعیت ایستاده پیشنهاد می شود. ایتم ها باید بیشتر از 10 پوند وزن داشته باشند و ارتفاع سطح کار باید 4-6 اینچ زیر سطح ارنج باشد.</a:t>
            </a:r>
            <a:endParaRPr lang="fa-IR" dirty="0"/>
          </a:p>
        </p:txBody>
      </p:sp>
      <p:sp>
        <p:nvSpPr>
          <p:cNvPr id="4" name="Date Placeholder 3"/>
          <p:cNvSpPr>
            <a:spLocks noGrp="1"/>
          </p:cNvSpPr>
          <p:nvPr>
            <p:ph type="dt" sz="half" idx="10"/>
          </p:nvPr>
        </p:nvSpPr>
        <p:spPr/>
        <p:txBody>
          <a:bodyPr/>
          <a:lstStyle/>
          <a:p>
            <a:fld id="{EB5D60EC-16A9-4579-8DF9-3EC442B0BF97}"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21</a:t>
            </a:fld>
            <a:endParaRPr lang="fa-IR"/>
          </a:p>
        </p:txBody>
      </p:sp>
    </p:spTree>
    <p:extLst>
      <p:ext uri="{BB962C8B-B14F-4D97-AF65-F5344CB8AC3E}">
        <p14:creationId xmlns:p14="http://schemas.microsoft.com/office/powerpoint/2010/main" val="888012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30352"/>
            <a:ext cx="8183880" cy="5562944"/>
          </a:xfrm>
        </p:spPr>
        <p:txBody>
          <a:bodyPr/>
          <a:lstStyle/>
          <a:p>
            <a:r>
              <a:rPr lang="fa-IR" dirty="0" smtClean="0"/>
              <a:t>موقعیت نشسته ایستاده برای شغل هایی مناسب است که شامل چندین </a:t>
            </a:r>
            <a:r>
              <a:rPr lang="en-US" dirty="0" smtClean="0"/>
              <a:t>task </a:t>
            </a:r>
            <a:r>
              <a:rPr lang="fa-IR" dirty="0" smtClean="0"/>
              <a:t> است که بعضی در نشسته و بعضی دیگر در ایستاده انجام میشود.</a:t>
            </a:r>
            <a:endParaRPr lang="fa-IR" dirty="0"/>
          </a:p>
        </p:txBody>
      </p:sp>
      <p:sp>
        <p:nvSpPr>
          <p:cNvPr id="4" name="Date Placeholder 3"/>
          <p:cNvSpPr>
            <a:spLocks noGrp="1"/>
          </p:cNvSpPr>
          <p:nvPr>
            <p:ph type="dt" sz="half" idx="10"/>
          </p:nvPr>
        </p:nvSpPr>
        <p:spPr/>
        <p:txBody>
          <a:bodyPr/>
          <a:lstStyle/>
          <a:p>
            <a:fld id="{F7057520-B856-4A50-9222-E734DA41FCB5}"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22</a:t>
            </a:fld>
            <a:endParaRPr lang="fa-IR"/>
          </a:p>
        </p:txBody>
      </p:sp>
      <p:pic>
        <p:nvPicPr>
          <p:cNvPr id="5122" name="Picture 2" descr="C:\Users\ARIO\Downloads\ergonom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479" y="2204864"/>
            <a:ext cx="6768752" cy="371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79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H:\+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908720"/>
            <a:ext cx="6840759"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572B8BD8-9FC3-4353-9EFC-CBAF39371485}" type="datetime8">
              <a:rPr lang="fa-IR" smtClean="0"/>
              <a:t>20/آوريل/5</a:t>
            </a:fld>
            <a:endParaRPr lang="fa-IR"/>
          </a:p>
        </p:txBody>
      </p:sp>
      <p:sp>
        <p:nvSpPr>
          <p:cNvPr id="4" name="Footer Placeholder 3"/>
          <p:cNvSpPr>
            <a:spLocks noGrp="1"/>
          </p:cNvSpPr>
          <p:nvPr>
            <p:ph type="ftr" sz="quarter" idx="11"/>
          </p:nvPr>
        </p:nvSpPr>
        <p:spPr/>
        <p:txBody>
          <a:bodyPr/>
          <a:lstStyle/>
          <a:p>
            <a:r>
              <a:rPr lang="en-US" smtClean="0"/>
              <a:t>by parvane bazipoor</a:t>
            </a:r>
            <a:endParaRPr lang="fa-IR"/>
          </a:p>
        </p:txBody>
      </p:sp>
      <p:sp>
        <p:nvSpPr>
          <p:cNvPr id="5" name="Slide Number Placeholder 4"/>
          <p:cNvSpPr>
            <a:spLocks noGrp="1"/>
          </p:cNvSpPr>
          <p:nvPr>
            <p:ph type="sldNum" sz="quarter" idx="12"/>
          </p:nvPr>
        </p:nvSpPr>
        <p:spPr/>
        <p:txBody>
          <a:bodyPr/>
          <a:lstStyle/>
          <a:p>
            <a:fld id="{22F3236F-BC73-4B7B-AA28-08948170B7F2}" type="slidenum">
              <a:rPr lang="fa-IR" smtClean="0"/>
              <a:t>23</a:t>
            </a:fld>
            <a:endParaRPr lang="fa-IR"/>
          </a:p>
        </p:txBody>
      </p:sp>
    </p:spTree>
    <p:extLst>
      <p:ext uri="{BB962C8B-B14F-4D97-AF65-F5344CB8AC3E}">
        <p14:creationId xmlns:p14="http://schemas.microsoft.com/office/powerpoint/2010/main" val="354617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seating</a:t>
            </a:r>
            <a:endParaRPr lang="fa-IR" dirty="0"/>
          </a:p>
        </p:txBody>
      </p:sp>
      <p:sp>
        <p:nvSpPr>
          <p:cNvPr id="3" name="Content Placeholder 2"/>
          <p:cNvSpPr>
            <a:spLocks noGrp="1"/>
          </p:cNvSpPr>
          <p:nvPr>
            <p:ph idx="1"/>
          </p:nvPr>
        </p:nvSpPr>
        <p:spPr/>
        <p:txBody>
          <a:bodyPr>
            <a:normAutofit/>
          </a:bodyPr>
          <a:lstStyle/>
          <a:p>
            <a:r>
              <a:rPr lang="fa-IR" dirty="0" smtClean="0"/>
              <a:t>در </a:t>
            </a:r>
            <a:r>
              <a:rPr lang="en-US" dirty="0" smtClean="0"/>
              <a:t>seating</a:t>
            </a:r>
            <a:r>
              <a:rPr lang="fa-IR" dirty="0" smtClean="0"/>
              <a:t> طرح صندلی برای راحتی و حمایت </a:t>
            </a:r>
            <a:r>
              <a:rPr lang="en-US" dirty="0" smtClean="0"/>
              <a:t>worker </a:t>
            </a:r>
            <a:r>
              <a:rPr lang="fa-IR" dirty="0" smtClean="0"/>
              <a:t> مهم است. صندلی باید به اسانی قابل تنظیم باشد. ساپورت کمری مناسب مهم است </a:t>
            </a:r>
          </a:p>
          <a:p>
            <a:r>
              <a:rPr lang="fa-IR" dirty="0" smtClean="0"/>
              <a:t>نشستن روی یک صندلی بدون </a:t>
            </a:r>
            <a:r>
              <a:rPr lang="en-US" dirty="0" smtClean="0"/>
              <a:t> foot rest </a:t>
            </a:r>
            <a:r>
              <a:rPr lang="fa-IR" dirty="0" smtClean="0"/>
              <a:t> هم موجب فشار به پشت و هم به پا می شود ، پس پاهای</a:t>
            </a:r>
            <a:r>
              <a:rPr lang="en-US" dirty="0" smtClean="0"/>
              <a:t>worker </a:t>
            </a:r>
            <a:r>
              <a:rPr lang="fa-IR" dirty="0" smtClean="0"/>
              <a:t> در پوزیشن نشسته باید یا توسط زمین و یا </a:t>
            </a:r>
            <a:r>
              <a:rPr lang="en-US" dirty="0" smtClean="0"/>
              <a:t>foot rest </a:t>
            </a:r>
            <a:r>
              <a:rPr lang="fa-IR" dirty="0" smtClean="0"/>
              <a:t> ساپورت شود.</a:t>
            </a:r>
          </a:p>
          <a:p>
            <a:r>
              <a:rPr lang="fa-IR" dirty="0"/>
              <a:t> </a:t>
            </a:r>
            <a:r>
              <a:rPr lang="en-US" dirty="0" smtClean="0"/>
              <a:t>arm rest</a:t>
            </a:r>
            <a:r>
              <a:rPr lang="fa-IR" dirty="0" smtClean="0"/>
              <a:t>  زمانی بکار برده میشود که </a:t>
            </a:r>
            <a:r>
              <a:rPr lang="en-US" dirty="0" smtClean="0"/>
              <a:t>task</a:t>
            </a:r>
            <a:r>
              <a:rPr lang="fa-IR" dirty="0" smtClean="0"/>
              <a:t> نیاز به بازوهای دور از بدن داشته باشد</a:t>
            </a:r>
            <a:endParaRPr lang="fa-IR" dirty="0"/>
          </a:p>
        </p:txBody>
      </p:sp>
      <p:sp>
        <p:nvSpPr>
          <p:cNvPr id="4" name="Date Placeholder 3"/>
          <p:cNvSpPr>
            <a:spLocks noGrp="1"/>
          </p:cNvSpPr>
          <p:nvPr>
            <p:ph type="dt" sz="half" idx="10"/>
          </p:nvPr>
        </p:nvSpPr>
        <p:spPr/>
        <p:txBody>
          <a:bodyPr/>
          <a:lstStyle/>
          <a:p>
            <a:fld id="{8B8FF3CE-0191-43BA-8D0D-BE06A6C5F078}"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24</a:t>
            </a:fld>
            <a:endParaRPr lang="fa-IR"/>
          </a:p>
        </p:txBody>
      </p:sp>
    </p:spTree>
    <p:extLst>
      <p:ext uri="{BB962C8B-B14F-4D97-AF65-F5344CB8AC3E}">
        <p14:creationId xmlns:p14="http://schemas.microsoft.com/office/powerpoint/2010/main" val="2140982874"/>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نرمی سطح نشیمنگاه و پشتی صندلی مهم است.</a:t>
            </a:r>
          </a:p>
          <a:p>
            <a:r>
              <a:rPr lang="fa-IR" dirty="0" smtClean="0"/>
              <a:t>استحکام و ثبات صندلی بویژه زمانی که متحرک باشد.</a:t>
            </a:r>
          </a:p>
          <a:p>
            <a:r>
              <a:rPr lang="fa-IR" dirty="0" smtClean="0"/>
              <a:t>سهولت ایستادن و نشستن و تغییر وضعیت بدنی..</a:t>
            </a:r>
          </a:p>
          <a:p>
            <a:r>
              <a:rPr lang="fa-IR" dirty="0" smtClean="0"/>
              <a:t>ارتباط میان صندلی و سطح کار...</a:t>
            </a:r>
            <a:endParaRPr lang="fa-IR" dirty="0"/>
          </a:p>
        </p:txBody>
      </p:sp>
      <p:sp>
        <p:nvSpPr>
          <p:cNvPr id="4" name="Date Placeholder 3"/>
          <p:cNvSpPr>
            <a:spLocks noGrp="1"/>
          </p:cNvSpPr>
          <p:nvPr>
            <p:ph type="dt" sz="half" idx="10"/>
          </p:nvPr>
        </p:nvSpPr>
        <p:spPr/>
        <p:txBody>
          <a:bodyPr/>
          <a:lstStyle/>
          <a:p>
            <a:fld id="{F0891B1D-A01A-4749-AB10-F902665BDDD4}"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25</a:t>
            </a:fld>
            <a:endParaRPr lang="fa-IR"/>
          </a:p>
        </p:txBody>
      </p:sp>
    </p:spTree>
    <p:extLst>
      <p:ext uri="{BB962C8B-B14F-4D97-AF65-F5344CB8AC3E}">
        <p14:creationId xmlns:p14="http://schemas.microsoft.com/office/powerpoint/2010/main" val="1288164444"/>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H:\+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764704"/>
            <a:ext cx="7056784"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445B358B-3EFB-4B6E-AE2C-60404C11581D}" type="datetime8">
              <a:rPr lang="fa-IR" smtClean="0"/>
              <a:t>20/آوريل/5</a:t>
            </a:fld>
            <a:endParaRPr lang="fa-IR"/>
          </a:p>
        </p:txBody>
      </p:sp>
      <p:sp>
        <p:nvSpPr>
          <p:cNvPr id="4" name="Footer Placeholder 3"/>
          <p:cNvSpPr>
            <a:spLocks noGrp="1"/>
          </p:cNvSpPr>
          <p:nvPr>
            <p:ph type="ftr" sz="quarter" idx="11"/>
          </p:nvPr>
        </p:nvSpPr>
        <p:spPr/>
        <p:txBody>
          <a:bodyPr/>
          <a:lstStyle/>
          <a:p>
            <a:r>
              <a:rPr lang="en-US" smtClean="0"/>
              <a:t>by parvane bazipoor</a:t>
            </a:r>
            <a:endParaRPr lang="fa-IR"/>
          </a:p>
        </p:txBody>
      </p:sp>
      <p:sp>
        <p:nvSpPr>
          <p:cNvPr id="5" name="Slide Number Placeholder 4"/>
          <p:cNvSpPr>
            <a:spLocks noGrp="1"/>
          </p:cNvSpPr>
          <p:nvPr>
            <p:ph type="sldNum" sz="quarter" idx="12"/>
          </p:nvPr>
        </p:nvSpPr>
        <p:spPr/>
        <p:txBody>
          <a:bodyPr/>
          <a:lstStyle/>
          <a:p>
            <a:fld id="{22F3236F-BC73-4B7B-AA28-08948170B7F2}" type="slidenum">
              <a:rPr lang="fa-IR" smtClean="0"/>
              <a:t>26</a:t>
            </a:fld>
            <a:endParaRPr lang="fa-IR"/>
          </a:p>
        </p:txBody>
      </p:sp>
    </p:spTree>
    <p:extLst>
      <p:ext uri="{BB962C8B-B14F-4D97-AF65-F5344CB8AC3E}">
        <p14:creationId xmlns:p14="http://schemas.microsoft.com/office/powerpoint/2010/main" val="252300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handling</a:t>
            </a:r>
            <a:endParaRPr lang="fa-IR" dirty="0"/>
          </a:p>
        </p:txBody>
      </p:sp>
      <p:sp>
        <p:nvSpPr>
          <p:cNvPr id="3" name="Content Placeholder 2"/>
          <p:cNvSpPr>
            <a:spLocks noGrp="1"/>
          </p:cNvSpPr>
          <p:nvPr>
            <p:ph idx="1"/>
          </p:nvPr>
        </p:nvSpPr>
        <p:spPr/>
        <p:txBody>
          <a:bodyPr/>
          <a:lstStyle/>
          <a:p>
            <a:r>
              <a:rPr lang="fa-IR" dirty="0" smtClean="0"/>
              <a:t>یکی از معضلات بهداشتی  که از دیدگاه اصول ارگونومی قابل بررسی است حمل دستی بار(</a:t>
            </a:r>
            <a:r>
              <a:rPr lang="en-US" dirty="0" smtClean="0"/>
              <a:t>manual lifting</a:t>
            </a:r>
            <a:r>
              <a:rPr lang="fa-IR" dirty="0" smtClean="0"/>
              <a:t>) است.</a:t>
            </a:r>
          </a:p>
          <a:p>
            <a:r>
              <a:rPr lang="fa-IR" dirty="0" smtClean="0"/>
              <a:t>این امر یکی از دلایل مهم برای بروز کمر درد میباشد از این رو عدم توجه به این ،نه تنها از نظر سلامت وایمنی شغلی کارگران باعث بروز مشکلات جسمانی می شود بلکه از دیدگاه اقتصادی نیز به بروز خسارت های مالی منجر می گردد.</a:t>
            </a:r>
            <a:endParaRPr lang="fa-IR" dirty="0"/>
          </a:p>
        </p:txBody>
      </p:sp>
      <p:sp>
        <p:nvSpPr>
          <p:cNvPr id="4" name="Date Placeholder 3"/>
          <p:cNvSpPr>
            <a:spLocks noGrp="1"/>
          </p:cNvSpPr>
          <p:nvPr>
            <p:ph type="dt" sz="half" idx="10"/>
          </p:nvPr>
        </p:nvSpPr>
        <p:spPr/>
        <p:txBody>
          <a:bodyPr/>
          <a:lstStyle/>
          <a:p>
            <a:fld id="{21223185-B43F-4659-B2D3-02B47175D7C4}"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27</a:t>
            </a:fld>
            <a:endParaRPr lang="fa-IR"/>
          </a:p>
        </p:txBody>
      </p:sp>
    </p:spTree>
    <p:extLst>
      <p:ext uri="{BB962C8B-B14F-4D97-AF65-F5344CB8AC3E}">
        <p14:creationId xmlns:p14="http://schemas.microsoft.com/office/powerpoint/2010/main" val="621351842"/>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30352"/>
            <a:ext cx="8183880" cy="5562944"/>
          </a:xfrm>
        </p:spPr>
        <p:txBody>
          <a:bodyPr/>
          <a:lstStyle/>
          <a:p>
            <a:r>
              <a:rPr lang="fa-IR" dirty="0" smtClean="0"/>
              <a:t>دو حالت متمایز برای بلند کردن بار به صورت دستی ممکن است اتفاق افتد:</a:t>
            </a:r>
          </a:p>
          <a:p>
            <a:r>
              <a:rPr lang="en-US" dirty="0" smtClean="0"/>
              <a:t>Leg lift</a:t>
            </a:r>
            <a:r>
              <a:rPr lang="fa-IR" dirty="0" smtClean="0"/>
              <a:t>،</a:t>
            </a:r>
            <a:r>
              <a:rPr lang="en-US" dirty="0" smtClean="0"/>
              <a:t>Squat</a:t>
            </a:r>
          </a:p>
          <a:p>
            <a:r>
              <a:rPr lang="en-US" dirty="0" smtClean="0"/>
              <a:t>Back lift</a:t>
            </a:r>
            <a:r>
              <a:rPr lang="fa-IR" dirty="0" smtClean="0"/>
              <a:t>،</a:t>
            </a:r>
            <a:r>
              <a:rPr lang="en-US" dirty="0" smtClean="0"/>
              <a:t>Stoop</a:t>
            </a:r>
            <a:endParaRPr lang="fa-IR" dirty="0"/>
          </a:p>
        </p:txBody>
      </p:sp>
      <p:sp>
        <p:nvSpPr>
          <p:cNvPr id="4" name="Date Placeholder 3"/>
          <p:cNvSpPr>
            <a:spLocks noGrp="1"/>
          </p:cNvSpPr>
          <p:nvPr>
            <p:ph type="dt" sz="half" idx="10"/>
          </p:nvPr>
        </p:nvSpPr>
        <p:spPr/>
        <p:txBody>
          <a:bodyPr/>
          <a:lstStyle/>
          <a:p>
            <a:fld id="{139B929C-8DDE-4A61-80C1-3A08B566C41D}"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28</a:t>
            </a:fld>
            <a:endParaRPr lang="fa-IR"/>
          </a:p>
        </p:txBody>
      </p:sp>
      <p:pic>
        <p:nvPicPr>
          <p:cNvPr id="4098" name="Picture 2" descr="C:\Users\ARIO\Downloads\B_0208_Ergonomics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428625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631793"/>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48" y="2132856"/>
            <a:ext cx="8183880" cy="1051560"/>
          </a:xfrm>
        </p:spPr>
        <p:txBody>
          <a:bodyPr/>
          <a:lstStyle/>
          <a:p>
            <a:pPr algn="ctr"/>
            <a:r>
              <a:rPr lang="fa-IR" dirty="0" smtClean="0"/>
              <a:t>تهیه کننده : زینب هادوی</a:t>
            </a:r>
            <a:endParaRPr lang="en-US" dirty="0"/>
          </a:p>
        </p:txBody>
      </p:sp>
      <p:sp>
        <p:nvSpPr>
          <p:cNvPr id="4" name="Date Placeholder 3"/>
          <p:cNvSpPr>
            <a:spLocks noGrp="1"/>
          </p:cNvSpPr>
          <p:nvPr>
            <p:ph type="dt" sz="half" idx="10"/>
          </p:nvPr>
        </p:nvSpPr>
        <p:spPr/>
        <p:txBody>
          <a:bodyPr/>
          <a:lstStyle/>
          <a:p>
            <a:fld id="{39FBCB33-A0ED-4E43-A033-57993B5F12AB}"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29</a:t>
            </a:fld>
            <a:endParaRPr lang="fa-IR"/>
          </a:p>
        </p:txBody>
      </p:sp>
    </p:spTree>
    <p:extLst>
      <p:ext uri="{BB962C8B-B14F-4D97-AF65-F5344CB8AC3E}">
        <p14:creationId xmlns:p14="http://schemas.microsoft.com/office/powerpoint/2010/main" val="167796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فیزیولوژی کار:بخشی از دانش ارگونومی که تطبیق انسان با کار را در مصرف انرژی و همچنین تغییرات پارامترهای فیزیولوژیکی بدن در حین انجام کار را مورد توجه قرار می دهد.</a:t>
            </a:r>
          </a:p>
          <a:p>
            <a:r>
              <a:rPr lang="fa-IR" dirty="0" smtClean="0"/>
              <a:t>بیومکانیک کار: مطالعه پاسخهای بدن انسان به بارها و استرس هایی که در محیطهای کاری بر ان قرار میگیرد. در این حیطه،حرکت اندامها و اعمال نیرو در بافتهای مختلف بدن تجزیه و تحلیل می شود.</a:t>
            </a:r>
            <a:endParaRPr lang="fa-IR" dirty="0"/>
          </a:p>
        </p:txBody>
      </p:sp>
      <p:sp>
        <p:nvSpPr>
          <p:cNvPr id="4" name="Date Placeholder 3"/>
          <p:cNvSpPr>
            <a:spLocks noGrp="1"/>
          </p:cNvSpPr>
          <p:nvPr>
            <p:ph type="dt" sz="half" idx="10"/>
          </p:nvPr>
        </p:nvSpPr>
        <p:spPr/>
        <p:txBody>
          <a:bodyPr/>
          <a:lstStyle/>
          <a:p>
            <a:fld id="{A1F70581-84B0-4C2E-A4B2-E80A274015CE}"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3</a:t>
            </a:fld>
            <a:endParaRPr lang="fa-IR"/>
          </a:p>
        </p:txBody>
      </p:sp>
    </p:spTree>
    <p:extLst>
      <p:ext uri="{BB962C8B-B14F-4D97-AF65-F5344CB8AC3E}">
        <p14:creationId xmlns:p14="http://schemas.microsoft.com/office/powerpoint/2010/main" val="974082263"/>
      </p:ext>
    </p:extLst>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r>
              <a:rPr lang="fa-IR" dirty="0" smtClean="0"/>
              <a:t>به کمک این معادلات میتوان الگوها و ابعاد مناسب ایستگاههای کاری را با هدف کاهش فشارهای مکانیکی خارجی بر بدن بدست اورد.</a:t>
            </a:r>
          </a:p>
          <a:p>
            <a:r>
              <a:rPr lang="fa-IR" dirty="0" smtClean="0"/>
              <a:t>انتروپومتری: به سنجش ابعاد فیزیکی بدن و کاربرد داده های ابعادی در اصلاح شرایط فیزیکی ایستگاه های کار می پردازد و از آنجایی که یکی از دلایل فشارهای وارده بر اندام ها، عدم تطابق ابعاد محل کار با ویژگی های ابعادی بدن کارگر یا کاربر می باشد، داده های آنتروپومتریک را می توان به طور مؤثری در طراحی تجهیزات، ایستگاه های کار، ابزارآلات و محصولات بکار بست.</a:t>
            </a:r>
            <a:endParaRPr lang="fa-IR" dirty="0"/>
          </a:p>
        </p:txBody>
      </p:sp>
      <p:sp>
        <p:nvSpPr>
          <p:cNvPr id="4" name="Date Placeholder 3"/>
          <p:cNvSpPr>
            <a:spLocks noGrp="1"/>
          </p:cNvSpPr>
          <p:nvPr>
            <p:ph type="dt" sz="half" idx="10"/>
          </p:nvPr>
        </p:nvSpPr>
        <p:spPr/>
        <p:txBody>
          <a:bodyPr/>
          <a:lstStyle/>
          <a:p>
            <a:fld id="{AE1FCDD3-2C0D-4C45-8F85-AC67FBFDDCB6}"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4</a:t>
            </a:fld>
            <a:endParaRPr lang="fa-IR"/>
          </a:p>
        </p:txBody>
      </p:sp>
    </p:spTree>
    <p:extLst>
      <p:ext uri="{BB962C8B-B14F-4D97-AF65-F5344CB8AC3E}">
        <p14:creationId xmlns:p14="http://schemas.microsoft.com/office/powerpoint/2010/main" val="3748807434"/>
      </p:ext>
    </p:extLst>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انتروپومتری</a:t>
            </a:r>
          </a:p>
          <a:p>
            <a:pPr marL="571500" indent="-571500">
              <a:buFont typeface="+mj-lt"/>
              <a:buAutoNum type="romanUcPeriod"/>
            </a:pPr>
            <a:r>
              <a:rPr lang="fa-IR" dirty="0" smtClean="0"/>
              <a:t>استاتیک: اندازه اندام های مختلف در شرایط ثابت و بدون حرکت بدست میاید.</a:t>
            </a:r>
          </a:p>
          <a:p>
            <a:pPr marL="571500" indent="-571500">
              <a:buFont typeface="+mj-lt"/>
              <a:buAutoNum type="romanUcPeriod"/>
            </a:pPr>
            <a:r>
              <a:rPr lang="fa-IR" dirty="0" smtClean="0"/>
              <a:t>دینامیک: دامنه حرکت و چگونگی حرکات بررسی میشود.(اندازه گیری ابعاد بدن در حالتی که بدن در حال حرکت میباشد.</a:t>
            </a:r>
            <a:endParaRPr lang="fa-IR" dirty="0"/>
          </a:p>
        </p:txBody>
      </p:sp>
      <p:sp>
        <p:nvSpPr>
          <p:cNvPr id="4" name="Date Placeholder 3"/>
          <p:cNvSpPr>
            <a:spLocks noGrp="1"/>
          </p:cNvSpPr>
          <p:nvPr>
            <p:ph type="dt" sz="half" idx="10"/>
          </p:nvPr>
        </p:nvSpPr>
        <p:spPr/>
        <p:txBody>
          <a:bodyPr/>
          <a:lstStyle/>
          <a:p>
            <a:fld id="{EE4EB1D6-E6D5-454C-ACC4-46374F6DD080}"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5</a:t>
            </a:fld>
            <a:endParaRPr lang="fa-IR"/>
          </a:p>
        </p:txBody>
      </p:sp>
    </p:spTree>
    <p:extLst>
      <p:ext uri="{BB962C8B-B14F-4D97-AF65-F5344CB8AC3E}">
        <p14:creationId xmlns:p14="http://schemas.microsoft.com/office/powerpoint/2010/main" val="3369159652"/>
      </p:ext>
    </p:extLst>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بعضی از حیطه های عملکردی ارگونومی</a:t>
            </a:r>
            <a:endParaRPr lang="fa-IR" dirty="0"/>
          </a:p>
        </p:txBody>
      </p:sp>
      <p:sp>
        <p:nvSpPr>
          <p:cNvPr id="3" name="Content Placeholder 2"/>
          <p:cNvSpPr>
            <a:spLocks noGrp="1"/>
          </p:cNvSpPr>
          <p:nvPr>
            <p:ph idx="1"/>
          </p:nvPr>
        </p:nvSpPr>
        <p:spPr/>
        <p:txBody>
          <a:bodyPr>
            <a:normAutofit/>
          </a:bodyPr>
          <a:lstStyle/>
          <a:p>
            <a:pPr marL="514350" indent="-514350">
              <a:buFont typeface="+mj-lt"/>
              <a:buAutoNum type="arabicParenR"/>
            </a:pPr>
            <a:r>
              <a:rPr lang="fa-IR" dirty="0" smtClean="0"/>
              <a:t>بررسی میزان توانمندی شاغلین با توجه به نوع کار و انرژی مصرفی</a:t>
            </a:r>
          </a:p>
          <a:p>
            <a:pPr marL="514350" indent="-514350">
              <a:buFont typeface="+mj-lt"/>
              <a:buAutoNum type="arabicParenR"/>
            </a:pPr>
            <a:r>
              <a:rPr lang="fa-IR" dirty="0" smtClean="0"/>
              <a:t>مطالعه ابعاد فیزیکی بدن و کاربرد این اطلاعات در طراحی ایستگاههای کار</a:t>
            </a:r>
          </a:p>
          <a:p>
            <a:pPr marL="514350" indent="-514350">
              <a:buFont typeface="+mj-lt"/>
              <a:buAutoNum type="arabicParenR"/>
            </a:pPr>
            <a:r>
              <a:rPr lang="fa-IR" dirty="0" smtClean="0"/>
              <a:t>طراحی ارگونومیک ابزارهای دستی</a:t>
            </a:r>
          </a:p>
          <a:p>
            <a:pPr marL="514350" indent="-514350">
              <a:buFont typeface="+mj-lt"/>
              <a:buAutoNum type="arabicParenR"/>
            </a:pPr>
            <a:r>
              <a:rPr lang="fa-IR" dirty="0" smtClean="0"/>
              <a:t>طراحی ایستگاههای کار نشسته ، ایستاده و یا توام</a:t>
            </a:r>
          </a:p>
          <a:p>
            <a:pPr marL="514350" indent="-514350">
              <a:buFont typeface="+mj-lt"/>
              <a:buAutoNum type="arabicParenR"/>
            </a:pPr>
            <a:r>
              <a:rPr lang="fa-IR" dirty="0" smtClean="0"/>
              <a:t>بررسی روانشناختی از دیدگاه نحوه ارتباط بین افراد</a:t>
            </a:r>
          </a:p>
          <a:p>
            <a:pPr marL="514350" indent="-514350">
              <a:buFont typeface="+mj-lt"/>
              <a:buAutoNum type="arabicParenR"/>
            </a:pPr>
            <a:r>
              <a:rPr lang="fa-IR" dirty="0" smtClean="0"/>
              <a:t>تعیین رژیم های کار و استراحت</a:t>
            </a:r>
            <a:endParaRPr lang="fa-IR" dirty="0"/>
          </a:p>
        </p:txBody>
      </p:sp>
      <p:sp>
        <p:nvSpPr>
          <p:cNvPr id="4" name="Date Placeholder 3"/>
          <p:cNvSpPr>
            <a:spLocks noGrp="1"/>
          </p:cNvSpPr>
          <p:nvPr>
            <p:ph type="dt" sz="half" idx="10"/>
          </p:nvPr>
        </p:nvSpPr>
        <p:spPr/>
        <p:txBody>
          <a:bodyPr/>
          <a:lstStyle/>
          <a:p>
            <a:fld id="{E3A1C962-C4F9-44FE-9463-E096F53B06A8}"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6</a:t>
            </a:fld>
            <a:endParaRPr lang="fa-IR"/>
          </a:p>
        </p:txBody>
      </p:sp>
    </p:spTree>
    <p:extLst>
      <p:ext uri="{BB962C8B-B14F-4D97-AF65-F5344CB8AC3E}">
        <p14:creationId xmlns:p14="http://schemas.microsoft.com/office/powerpoint/2010/main" val="345241126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fa-IR" dirty="0" smtClean="0"/>
              <a:t>7. بررسی روش های حمل دستی کالا و طراحی خطوط بسته بندی و بارگیری دستی</a:t>
            </a:r>
          </a:p>
          <a:p>
            <a:pPr marL="0" indent="0">
              <a:buNone/>
            </a:pPr>
            <a:r>
              <a:rPr lang="fa-IR" dirty="0" smtClean="0"/>
              <a:t>8.بررسی صدمات اسکلتی عضلانی مرتبط با کار و انالیز وضعیت های بدنی</a:t>
            </a:r>
          </a:p>
        </p:txBody>
      </p:sp>
      <p:sp>
        <p:nvSpPr>
          <p:cNvPr id="4" name="Date Placeholder 3"/>
          <p:cNvSpPr>
            <a:spLocks noGrp="1"/>
          </p:cNvSpPr>
          <p:nvPr>
            <p:ph type="dt" sz="half" idx="10"/>
          </p:nvPr>
        </p:nvSpPr>
        <p:spPr/>
        <p:txBody>
          <a:bodyPr/>
          <a:lstStyle/>
          <a:p>
            <a:fld id="{7A8F2F0F-465C-495C-93DC-426C46A2B889}"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7</a:t>
            </a:fld>
            <a:endParaRPr lang="fa-IR"/>
          </a:p>
        </p:txBody>
      </p:sp>
    </p:spTree>
    <p:extLst>
      <p:ext uri="{BB962C8B-B14F-4D97-AF65-F5344CB8AC3E}">
        <p14:creationId xmlns:p14="http://schemas.microsoft.com/office/powerpoint/2010/main" val="3828282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fa-IR" dirty="0" smtClean="0"/>
              <a:t>هدف غایی ارگونومی :</a:t>
            </a:r>
          </a:p>
          <a:p>
            <a:pPr marL="514350" indent="-514350">
              <a:buFont typeface="+mj-lt"/>
              <a:buAutoNum type="arabicPeriod"/>
            </a:pPr>
            <a:r>
              <a:rPr lang="fa-IR" dirty="0" smtClean="0"/>
              <a:t>سلامتی و بهداشت-ایمنی</a:t>
            </a:r>
          </a:p>
          <a:p>
            <a:pPr marL="514350" indent="-514350">
              <a:buFont typeface="+mj-lt"/>
              <a:buAutoNum type="arabicPeriod"/>
            </a:pPr>
            <a:r>
              <a:rPr lang="fa-IR" dirty="0" smtClean="0"/>
              <a:t>تولید و بهره وری</a:t>
            </a:r>
            <a:endParaRPr lang="fa-IR" dirty="0"/>
          </a:p>
        </p:txBody>
      </p:sp>
      <p:sp>
        <p:nvSpPr>
          <p:cNvPr id="4" name="Date Placeholder 3"/>
          <p:cNvSpPr>
            <a:spLocks noGrp="1"/>
          </p:cNvSpPr>
          <p:nvPr>
            <p:ph type="dt" sz="half" idx="10"/>
          </p:nvPr>
        </p:nvSpPr>
        <p:spPr/>
        <p:txBody>
          <a:bodyPr/>
          <a:lstStyle/>
          <a:p>
            <a:fld id="{5F677DC6-08A6-400A-A9F6-211DC4BDE2B1}"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8</a:t>
            </a:fld>
            <a:endParaRPr lang="fa-IR"/>
          </a:p>
        </p:txBody>
      </p:sp>
    </p:spTree>
    <p:extLst>
      <p:ext uri="{BB962C8B-B14F-4D97-AF65-F5344CB8AC3E}">
        <p14:creationId xmlns:p14="http://schemas.microsoft.com/office/powerpoint/2010/main" val="412783645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طراحی ارگونومیکی</a:t>
            </a:r>
            <a:endParaRPr lang="fa-IR" dirty="0"/>
          </a:p>
        </p:txBody>
      </p:sp>
      <p:sp>
        <p:nvSpPr>
          <p:cNvPr id="3" name="Content Placeholder 2"/>
          <p:cNvSpPr>
            <a:spLocks noGrp="1"/>
          </p:cNvSpPr>
          <p:nvPr>
            <p:ph idx="1"/>
          </p:nvPr>
        </p:nvSpPr>
        <p:spPr/>
        <p:txBody>
          <a:bodyPr/>
          <a:lstStyle/>
          <a:p>
            <a:r>
              <a:rPr lang="fa-IR" dirty="0" smtClean="0"/>
              <a:t>باید برای گستره ای از جمعیت بین صدک پنجم (افراد ریز نقش) تا صدک نود و پنجم(افراد درشت اندام) باشد.</a:t>
            </a:r>
          </a:p>
          <a:p>
            <a:r>
              <a:rPr lang="fa-IR" dirty="0" smtClean="0"/>
              <a:t>ابعاد یک پست کار باید حداقل90% از افراد را پوشش دهد.</a:t>
            </a:r>
            <a:endParaRPr lang="fa-IR" dirty="0"/>
          </a:p>
        </p:txBody>
      </p:sp>
      <p:sp>
        <p:nvSpPr>
          <p:cNvPr id="4" name="Date Placeholder 3"/>
          <p:cNvSpPr>
            <a:spLocks noGrp="1"/>
          </p:cNvSpPr>
          <p:nvPr>
            <p:ph type="dt" sz="half" idx="10"/>
          </p:nvPr>
        </p:nvSpPr>
        <p:spPr/>
        <p:txBody>
          <a:bodyPr/>
          <a:lstStyle/>
          <a:p>
            <a:fld id="{FBC7ED3D-9C0A-4802-A58B-D1E2A465F307}" type="datetime8">
              <a:rPr lang="fa-IR" smtClean="0"/>
              <a:t>20/آوريل/5</a:t>
            </a:fld>
            <a:endParaRPr lang="fa-IR"/>
          </a:p>
        </p:txBody>
      </p:sp>
      <p:sp>
        <p:nvSpPr>
          <p:cNvPr id="5" name="Footer Placeholder 4"/>
          <p:cNvSpPr>
            <a:spLocks noGrp="1"/>
          </p:cNvSpPr>
          <p:nvPr>
            <p:ph type="ftr" sz="quarter" idx="11"/>
          </p:nvPr>
        </p:nvSpPr>
        <p:spPr/>
        <p:txBody>
          <a:bodyPr/>
          <a:lstStyle/>
          <a:p>
            <a:r>
              <a:rPr lang="en-US" smtClean="0"/>
              <a:t>by parvane bazipoor</a:t>
            </a:r>
            <a:endParaRPr lang="fa-IR"/>
          </a:p>
        </p:txBody>
      </p:sp>
      <p:sp>
        <p:nvSpPr>
          <p:cNvPr id="6" name="Slide Number Placeholder 5"/>
          <p:cNvSpPr>
            <a:spLocks noGrp="1"/>
          </p:cNvSpPr>
          <p:nvPr>
            <p:ph type="sldNum" sz="quarter" idx="12"/>
          </p:nvPr>
        </p:nvSpPr>
        <p:spPr/>
        <p:txBody>
          <a:bodyPr/>
          <a:lstStyle/>
          <a:p>
            <a:fld id="{22F3236F-BC73-4B7B-AA28-08948170B7F2}" type="slidenum">
              <a:rPr lang="fa-IR" smtClean="0"/>
              <a:t>9</a:t>
            </a:fld>
            <a:endParaRPr lang="fa-IR"/>
          </a:p>
        </p:txBody>
      </p:sp>
    </p:spTree>
    <p:extLst>
      <p:ext uri="{BB962C8B-B14F-4D97-AF65-F5344CB8AC3E}">
        <p14:creationId xmlns:p14="http://schemas.microsoft.com/office/powerpoint/2010/main" val="2249045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242</TotalTime>
  <Words>1255</Words>
  <Application>Microsoft Office PowerPoint</Application>
  <PresentationFormat>On-screen Show (4:3)</PresentationFormat>
  <Paragraphs>160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Tahoma</vt:lpstr>
      <vt:lpstr>Verdana</vt:lpstr>
      <vt:lpstr>Wingdings</vt:lpstr>
      <vt:lpstr>Wingdings 2</vt:lpstr>
      <vt:lpstr>Aspect</vt:lpstr>
      <vt:lpstr>Ergonomy</vt:lpstr>
      <vt:lpstr>معرفی</vt:lpstr>
      <vt:lpstr>PowerPoint Presentation</vt:lpstr>
      <vt:lpstr>PowerPoint Presentation</vt:lpstr>
      <vt:lpstr>PowerPoint Presentation</vt:lpstr>
      <vt:lpstr>بعضی از حیطه های عملکردی ارگونومی</vt:lpstr>
      <vt:lpstr>PowerPoint Presentation</vt:lpstr>
      <vt:lpstr>PowerPoint Presentation</vt:lpstr>
      <vt:lpstr>طراحی ارگونومیکی</vt:lpstr>
      <vt:lpstr>عوارض و بیماریهای ناشی از عوامل ارگونومیک</vt:lpstr>
      <vt:lpstr>PowerPoint Presentation</vt:lpstr>
      <vt:lpstr>ریسک فاکتورهای اختلالات اسکلتی عضلانی</vt:lpstr>
      <vt:lpstr>PowerPoint Presentation</vt:lpstr>
      <vt:lpstr>وضعیت های نامناسب</vt:lpstr>
      <vt:lpstr>PowerPoint Presentation</vt:lpstr>
      <vt:lpstr>وضعیت مناسب بدن هنگام انجام کار</vt:lpstr>
      <vt:lpstr>PowerPoint Presentation</vt:lpstr>
      <vt:lpstr>PowerPoint Presentation</vt:lpstr>
      <vt:lpstr>Work station(پست کار)</vt:lpstr>
      <vt:lpstr>PowerPoint Presentation</vt:lpstr>
      <vt:lpstr>PowerPoint Presentation</vt:lpstr>
      <vt:lpstr>PowerPoint Presentation</vt:lpstr>
      <vt:lpstr>PowerPoint Presentation</vt:lpstr>
      <vt:lpstr>seating</vt:lpstr>
      <vt:lpstr>PowerPoint Presentation</vt:lpstr>
      <vt:lpstr>PowerPoint Presentation</vt:lpstr>
      <vt:lpstr>Material handling</vt:lpstr>
      <vt:lpstr>PowerPoint Presentation</vt:lpstr>
      <vt:lpstr>تهیه کننده : زینب هادوی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ارگونومی</dc:title>
  <dc:creator>ARIO</dc:creator>
  <cp:lastModifiedBy>Admin</cp:lastModifiedBy>
  <cp:revision>39</cp:revision>
  <dcterms:created xsi:type="dcterms:W3CDTF">2013-10-05T21:58:57Z</dcterms:created>
  <dcterms:modified xsi:type="dcterms:W3CDTF">2020-04-05T17:52:51Z</dcterms:modified>
</cp:coreProperties>
</file>