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4" name="WordArt 4"/>
          <p:cNvSpPr>
            <a:spLocks noChangeArrowheads="1" noChangeShapeType="1" noTextEdit="1"/>
          </p:cNvSpPr>
          <p:nvPr/>
        </p:nvSpPr>
        <p:spPr bwMode="auto">
          <a:xfrm>
            <a:off x="2711450" y="1125538"/>
            <a:ext cx="6408738" cy="36004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1"/>
            <a:r>
              <a:rPr lang="fa-IR" sz="48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cs typeface="B Nazanin" panose="00000400000000000000" pitchFamily="2" charset="-78"/>
              </a:rPr>
              <a:t>هیدروتراپی زانو</a:t>
            </a:r>
            <a:endParaRPr lang="en-US" sz="4800" b="1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1033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09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0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248747-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6949" name="Text Box 5"/>
          <p:cNvSpPr txBox="1">
            <a:spLocks noChangeArrowheads="1"/>
          </p:cNvSpPr>
          <p:nvPr/>
        </p:nvSpPr>
        <p:spPr bwMode="auto">
          <a:xfrm>
            <a:off x="1919288" y="333376"/>
            <a:ext cx="80645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fa-IR" altLang="en-US" sz="3200" b="1" u="sng">
                <a:solidFill>
                  <a:srgbClr val="FF0066"/>
                </a:solidFill>
              </a:rPr>
              <a:t>تا کردن و باز کردن مقاومتی زانو :</a:t>
            </a:r>
          </a:p>
          <a:p>
            <a:pPr algn="r" rtl="1" eaLnBrk="1" hangingPunct="1">
              <a:spcBef>
                <a:spcPct val="50000"/>
              </a:spcBef>
            </a:pPr>
            <a:r>
              <a:rPr lang="fa-IR" altLang="en-US" sz="2400" b="1">
                <a:solidFill>
                  <a:srgbClr val="FFFF00"/>
                </a:solidFill>
              </a:rPr>
              <a:t>حرکت دهنده های اصلی : چهار سر ، همسترینگ </a:t>
            </a:r>
            <a:r>
              <a:rPr lang="fa-IR" altLang="en-US" sz="3200" b="1" u="sng">
                <a:solidFill>
                  <a:srgbClr val="FF0066"/>
                </a:solidFill>
              </a:rPr>
              <a:t> </a:t>
            </a:r>
            <a:endParaRPr lang="en-US" altLang="en-US" sz="3200" b="1" u="sng">
              <a:solidFill>
                <a:srgbClr val="FF0066"/>
              </a:solidFill>
            </a:endParaRPr>
          </a:p>
        </p:txBody>
      </p:sp>
      <p:sp>
        <p:nvSpPr>
          <p:cNvPr id="466950" name="Text Box 6"/>
          <p:cNvSpPr txBox="1">
            <a:spLocks noChangeArrowheads="1"/>
          </p:cNvSpPr>
          <p:nvPr/>
        </p:nvSpPr>
        <p:spPr bwMode="auto">
          <a:xfrm>
            <a:off x="2063750" y="4437063"/>
            <a:ext cx="78486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buFontTx/>
              <a:buChar char="•"/>
            </a:pPr>
            <a:r>
              <a:rPr lang="fa-IR" altLang="en-US" sz="2400" b="1"/>
              <a:t> یک وسیلۀ مقاومتی را دور مچ پای درگیر ببندید . </a:t>
            </a:r>
          </a:p>
          <a:p>
            <a:pPr algn="r" rtl="1" eaLnBrk="1" hangingPunct="1">
              <a:spcBef>
                <a:spcPct val="50000"/>
              </a:spcBef>
              <a:buFontTx/>
              <a:buChar char="•"/>
            </a:pPr>
            <a:r>
              <a:rPr lang="fa-IR" altLang="en-US" sz="2400" b="1"/>
              <a:t> در حالیکه زانوی درگیر روی یکی از چوب های پارالل قرار دارد ، و انتهای تحتانی ران روی چوب استراحت می کنند ، بایستید . </a:t>
            </a:r>
          </a:p>
          <a:p>
            <a:pPr algn="r" rtl="1" eaLnBrk="1" hangingPunct="1">
              <a:spcBef>
                <a:spcPct val="50000"/>
              </a:spcBef>
              <a:buFontTx/>
              <a:buChar char="•"/>
            </a:pPr>
            <a:r>
              <a:rPr lang="fa-IR" altLang="en-US" sz="2400" b="1"/>
              <a:t> چوب پشت سر را با دستها بگیرید ، زانوی درگیر را خم و راست کنید .  </a:t>
            </a:r>
            <a:endParaRPr lang="en-US" altLang="en-US" sz="2400" b="1"/>
          </a:p>
        </p:txBody>
      </p:sp>
      <p:pic>
        <p:nvPicPr>
          <p:cNvPr id="30725" name="Picture 7" descr="May31&amp;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188914"/>
            <a:ext cx="27368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65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66 0.008  -0.115 0.028  -0.115 0.044  C -0.115 0.05867  -0.067 0.06933  -0.003 0.06933  C 0.061 0.06933  0.115 0.05867  0.115 0.044  C 0.115 0.028  0.059 0.024  -0.005 0.03467  C -0.068 0.04667  -0.115 0.06667  -0.115 0.08133  C -0.115 0.096  -0.066 0.108  -0.003 0.108  C 0.061 0.108  0.115 0.096  0.115 0.08133  C 0.115 0.06667  0.059 0.06267  -0.004 0.07333  C -0.068 0.084  -0.115 0.104  -0.115 0.11867  C -0.115 0.13467  -0.066 0.14667  -0.002 0.14667  C 0.061 0.14667  0.115 0.13467  0.115 0.11867  C 0.115 0.10533  0.059 0.10133  -0.004 0.11067  C -0.067 0.12133  -0.115 0.14267  -0.115 0.15733  C -0.115 0.172  -0.065 0.184  -0.002 0.184  C 0.063 0.184  0.115 0.172  0.115 0.15733  C 0.115 0.14267  0.06 0.13867  -0.003 0.14933  C -0.066 0.16  -0.115 0.18  -0.115 0.19467  C -0.115 0.21067  -0.065 0.22133  -0.001 0.22133  C 0.063 0.22133  0.115 0.20933  0.115 0.19467  C 0.115 0.18  0.06 0.176  -0.003 0.18667  C -0.066 0.19733  -0.115 0.21867  -0.115 0.232  C -0.115 0.24667  -0.064 0.25867  -0.001 0.25867  C 0.063 0.25867  0.115 0.24667  0.115 0.232  C 0.115 0.21867  0.061 0.21467  -0.003 0.224  C -0.066 0.23467  -0.115 0.256  -0.115 0.27067  C -0.115 0.284  -0.064 0.29733  0 0.29733  C 0.064 0.29733  0.115 0.28533  0.115 0.27067  C 0.115 0.256  0.061 0.252  -0.002 0.26267  C -0.065 0.27333  -0.116 0.29333  -0.115 0.308  C -0.114 0.32267  -0.064 0.33333  0 0.33333  C 0.064 0.33333  0.115 0.32133  0.115 0.30667  C 0.115 0.29333  0.063 0.28933  0 0.30133  E" pathEditMode="relative" ptsTypes="">
                                      <p:cBhvr>
                                        <p:cTn id="6" dur="2000" fill="hold"/>
                                        <p:tgtEl>
                                          <p:spTgt spid="4669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87 -0.05579 L 0.01407 0.02685 L 0.08612 0.02685 L 0.05018 0.11088 L 0.08612 0.19351 L 0.01407 0.19351 L -0.02187 0.27754 L -0.05781 0.19351 L -0.12986 0.19351 L -0.09392 0.11088 L -0.12986 0.02685 L -0.05781 0.02685 L -0.02187 -0.05579 Z " pathEditMode="relative" rAng="0" ptsTypes="FFFFFFFFFFFFF">
                                      <p:cBhvr>
                                        <p:cTn id="10" dur="2000" fill="hold"/>
                                        <p:tgtEl>
                                          <p:spTgt spid="4669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949" grpId="0"/>
      <p:bldP spid="4669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7" name="Text Box 5"/>
          <p:cNvSpPr txBox="1">
            <a:spLocks noChangeArrowheads="1"/>
          </p:cNvSpPr>
          <p:nvPr/>
        </p:nvSpPr>
        <p:spPr bwMode="auto">
          <a:xfrm>
            <a:off x="1919288" y="476250"/>
            <a:ext cx="8424862" cy="149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fa-IR" altLang="en-US" sz="2800" b="1" u="sng">
                <a:solidFill>
                  <a:srgbClr val="FF0066"/>
                </a:solidFill>
                <a:latin typeface="Arial" panose="020B0604020202020204" pitchFamily="34" charset="0"/>
              </a:rPr>
              <a:t>حرکات اسکات </a:t>
            </a:r>
          </a:p>
          <a:p>
            <a:pPr algn="r" rtl="1" eaLnBrk="1" hangingPunct="1">
              <a:spcBef>
                <a:spcPct val="50000"/>
              </a:spcBef>
            </a:pPr>
            <a:r>
              <a:rPr lang="fa-IR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حرکت دهنده های اصلی : چهار سر ، نزدیک کننده های ران ، سرینی بزرگ ، همسترینگ و دور کننده های ران</a:t>
            </a:r>
            <a:r>
              <a:rPr lang="fa-IR" altLang="en-US" sz="2800" b="1" u="sng">
                <a:solidFill>
                  <a:srgbClr val="FF0066"/>
                </a:solidFill>
                <a:latin typeface="Arial" panose="020B0604020202020204" pitchFamily="34" charset="0"/>
              </a:rPr>
              <a:t> </a:t>
            </a:r>
            <a:endParaRPr lang="en-US" altLang="en-US" sz="2800" b="1" u="sng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468998" name="Text Box 6"/>
          <p:cNvSpPr txBox="1">
            <a:spLocks noChangeArrowheads="1"/>
          </p:cNvSpPr>
          <p:nvPr/>
        </p:nvSpPr>
        <p:spPr bwMode="auto">
          <a:xfrm>
            <a:off x="1774826" y="1916113"/>
            <a:ext cx="8569325" cy="437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buFontTx/>
              <a:buChar char="•"/>
            </a:pPr>
            <a:r>
              <a:rPr lang="fa-IR" altLang="en-US" sz="2400" b="1"/>
              <a:t> </a:t>
            </a:r>
            <a:r>
              <a:rPr lang="fa-IR" altLang="en-US" sz="2000" b="1"/>
              <a:t>در حالیکه پاها به اندازۀ عرض شانه ها باز هستند رو به دیوارۀ استخر بایستید .</a:t>
            </a:r>
          </a:p>
          <a:p>
            <a:pPr algn="r" rtl="1" eaLnBrk="1" hangingPunct="1">
              <a:spcBef>
                <a:spcPct val="50000"/>
              </a:spcBef>
              <a:buFontTx/>
              <a:buChar char="•"/>
            </a:pPr>
            <a:r>
              <a:rPr lang="fa-IR" altLang="en-US" sz="2000" b="1"/>
              <a:t> زانو ها را به آهستکی خم کنید و تنه را تا جاییکه ران تقریبا موازی کف استخر قرار بگیرند ، پایین بیاورید . ( مفاصل ران نباید پایین تر از زانوها باشد .)</a:t>
            </a:r>
          </a:p>
          <a:p>
            <a:pPr algn="r" rtl="1" eaLnBrk="1" hangingPunct="1">
              <a:spcBef>
                <a:spcPct val="50000"/>
              </a:spcBef>
              <a:buFontTx/>
              <a:buChar char="•"/>
            </a:pPr>
            <a:r>
              <a:rPr lang="fa-IR" altLang="en-US" sz="2000" b="1"/>
              <a:t> بدون قوس دادن کمر پاها را صاف کنید و به وضعیت شروع برگردید . </a:t>
            </a:r>
          </a:p>
          <a:p>
            <a:pPr algn="r" rtl="1" eaLnBrk="1" hangingPunct="1">
              <a:spcBef>
                <a:spcPct val="50000"/>
              </a:spcBef>
            </a:pPr>
            <a:r>
              <a:rPr lang="fa-IR" altLang="en-US" sz="2000" b="1">
                <a:solidFill>
                  <a:srgbClr val="FFFF00"/>
                </a:solidFill>
              </a:rPr>
              <a:t>شکل دیگر تمرین : </a:t>
            </a:r>
            <a:r>
              <a:rPr lang="fa-IR" altLang="en-US" sz="2000" b="1"/>
              <a:t>اسکات تک پا</a:t>
            </a:r>
          </a:p>
          <a:p>
            <a:pPr algn="r" rtl="1" eaLnBrk="1" hangingPunct="1">
              <a:spcBef>
                <a:spcPct val="50000"/>
              </a:spcBef>
            </a:pPr>
            <a:r>
              <a:rPr lang="fa-IR" altLang="en-US" sz="2000" b="1"/>
              <a:t>همان حرکت اسکات است ولی از یک پا استفاده می شود . </a:t>
            </a:r>
          </a:p>
          <a:p>
            <a:pPr algn="r" rtl="1" eaLnBrk="1" hangingPunct="1">
              <a:spcBef>
                <a:spcPct val="50000"/>
              </a:spcBef>
            </a:pPr>
            <a:r>
              <a:rPr lang="fa-IR" altLang="en-US" sz="2000" b="1"/>
              <a:t> </a:t>
            </a:r>
            <a:r>
              <a:rPr lang="fa-IR" altLang="en-US" sz="2000" b="1">
                <a:solidFill>
                  <a:srgbClr val="FFFF00"/>
                </a:solidFill>
              </a:rPr>
              <a:t>شکل دیگر تمرین : </a:t>
            </a:r>
            <a:r>
              <a:rPr lang="fa-IR" altLang="en-US" sz="2000" b="1"/>
              <a:t>اسکات پرشی </a:t>
            </a:r>
          </a:p>
          <a:p>
            <a:pPr algn="r" rtl="1" eaLnBrk="1" hangingPunct="1">
              <a:spcBef>
                <a:spcPct val="50000"/>
              </a:spcBef>
            </a:pPr>
            <a:r>
              <a:rPr lang="fa-IR" altLang="en-US" sz="2000" b="1"/>
              <a:t>همان حرکت اسکات است ولی پاها با نیروی زیاد از کف استخر </a:t>
            </a:r>
            <a:endParaRPr lang="en-US" altLang="en-US" sz="2000" b="1"/>
          </a:p>
          <a:p>
            <a:pPr algn="r" rtl="1" eaLnBrk="1" hangingPunct="1">
              <a:spcBef>
                <a:spcPct val="50000"/>
              </a:spcBef>
            </a:pPr>
            <a:r>
              <a:rPr lang="fa-IR" altLang="en-US" sz="2000" b="1"/>
              <a:t>جدا شده و صاف می شوند .</a:t>
            </a:r>
            <a:r>
              <a:rPr lang="fa-IR" altLang="en-US" b="1"/>
              <a:t> </a:t>
            </a:r>
          </a:p>
          <a:p>
            <a:pPr algn="r" rtl="1" eaLnBrk="1" hangingPunct="1">
              <a:spcBef>
                <a:spcPct val="50000"/>
              </a:spcBef>
            </a:pPr>
            <a:endParaRPr lang="en-US" altLang="en-US" b="1">
              <a:solidFill>
                <a:srgbClr val="FFFF00"/>
              </a:solidFill>
            </a:endParaRPr>
          </a:p>
        </p:txBody>
      </p:sp>
      <p:pic>
        <p:nvPicPr>
          <p:cNvPr id="31748" name="Picture 7" descr="May31&amp;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73464"/>
            <a:ext cx="3492500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23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66 -0.07731 C 0.12865 -0.06667 0.13767 -0.05602 0.14167 -0.04259 C 0.14566 -0.02801 0.14774 -0.01065 0.14965 0.00671 C 0.15174 0.02407 0.14965 0.03866 0.14774 0.05463 C 0.14566 0.06945 0.14271 0.08542 0.13559 0.09861 C 0.12969 0.11204 0.11962 0.12269 0.10868 0.13079 C 0.09861 0.13866 0.08663 0.14398 0.07465 0.14676 C 0.06267 0.14931 0.05069 0.14931 0.03958 0.14676 C 0.0276 0.14398 0.01667 0.13727 0.00764 0.12662 C -0.00139 0.11736 -0.00938 0.10532 -0.01337 0.09074 C -0.0184 0.07732 -0.02031 0.0588 -0.02031 0.04398 C -0.02135 0.0294 -0.02031 0.01204 -0.01528 -0.00255 C -0.01042 -0.01597 -0.00139 -0.02662 0.01059 -0.03194 C 0.02274 -0.03588 0.03472 -0.03055 0.04271 -0.0213 C 0.04965 -0.01204 0.05469 0.00278 0.05573 0.01991 C 0.05573 0.03727 0.05469 0.05324 0.04965 0.06667 C 0.04462 0.08009 0.04566 0.08264 0.02569 0.1 C 0.00764 0.11875 -0.01042 0.11343 -0.02135 0.11458 C -0.03229 0.11458 -0.04132 0.10926 -0.05226 0.10394 C -0.06441 0.09745 -0.07431 0.08542 -0.08142 0.07477 C -0.08837 0.06412 -0.09132 0.0507 -0.09531 0.0294 C -0.09826 0.0081 -0.09826 -0.00255 -0.09826 -0.01875 C -0.09826 -0.03472 -0.09826 -0.05069 -0.09826 -0.06667 " pathEditMode="relative" rAng="0" ptsTypes="fffffffffffffffffffffff">
                                      <p:cBhvr>
                                        <p:cTn id="6" dur="2000" fill="hold"/>
                                        <p:tgtEl>
                                          <p:spTgt spid="4689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92" y="1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004 0.00139 C 0.13403 -0.08796 0.08403 -0.16527 0.01701 -0.1706 C -0.04705 -0.17731 -0.10694 -0.11736 -0.11094 -0.03055 C -0.11597 0.04931 -0.07396 0.12408 -0.01389 0.1294 C 0.04097 0.13334 0.09306 0.08403 0.09705 0.0095 C 0.10104 -0.05856 0.06597 -0.12268 0.0151 -0.128 C -0.03194 -0.13194 -0.07604 -0.0905 -0.07899 -0.028 C -0.08194 0.02801 -0.05399 0.08264 -0.01198 0.08542 C 0.02604 0.08936 0.06198 0.05741 0.0651 0.00672 C 0.06701 -0.03865 0.04601 -0.08263 0.01302 -0.08518 C -0.01597 -0.08796 -0.04496 -0.06388 -0.04705 -0.02523 C -0.04896 0.00811 -0.03403 0.04005 -0.0099 0.04283 C 0.01007 0.04538 0.03108 0.03079 0.03212 0.00417 C 0.03403 -0.01736 0.02604 -0.04004 0.01111 -0.04259 C -0.00104 -0.04259 -0.01302 -0.03726 -0.01493 -0.02268 C -0.01597 -0.01319 -0.01389 -0.00393 -0.00799 -4.81481E-6 C -0.00503 0.00139 -0.00295 0.00139 -5.55556E-7 -4.81481E-6 " pathEditMode="relative" rAng="0" ptsTypes="fffffffffffffffff">
                                      <p:cBhvr>
                                        <p:cTn id="10" dur="2000" fill="hold"/>
                                        <p:tgtEl>
                                          <p:spTgt spid="4689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01" y="-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8997" grpId="0"/>
      <p:bldP spid="46899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Asc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0021" name="Text Box 5"/>
          <p:cNvSpPr txBox="1">
            <a:spLocks noChangeArrowheads="1"/>
          </p:cNvSpPr>
          <p:nvPr/>
        </p:nvSpPr>
        <p:spPr bwMode="auto">
          <a:xfrm>
            <a:off x="1703388" y="188913"/>
            <a:ext cx="8642350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fa-IR" altLang="en-US" sz="3200" b="1" u="sng">
                <a:solidFill>
                  <a:srgbClr val="FF0066"/>
                </a:solidFill>
              </a:rPr>
              <a:t>راه رفتن با گام بلند ( یورش )</a:t>
            </a:r>
          </a:p>
          <a:p>
            <a:pPr algn="r" rtl="1" eaLnBrk="1" hangingPunct="1">
              <a:spcBef>
                <a:spcPct val="50000"/>
              </a:spcBef>
            </a:pPr>
            <a:r>
              <a:rPr lang="fa-IR" altLang="en-US" sz="2400" b="1">
                <a:solidFill>
                  <a:srgbClr val="FFFF00"/>
                </a:solidFill>
              </a:rPr>
              <a:t>حرکت دهنده های اصلی : چهار سر ، خم کننده های ران ، سرینی بزرگ ، همسترینگ و نزدیک کننده های ران</a:t>
            </a:r>
            <a:r>
              <a:rPr lang="fa-IR" altLang="en-US" sz="3200" b="1" u="sng">
                <a:solidFill>
                  <a:srgbClr val="FF0066"/>
                </a:solidFill>
              </a:rPr>
              <a:t> </a:t>
            </a:r>
          </a:p>
          <a:p>
            <a:pPr algn="r" rtl="1" eaLnBrk="1" hangingPunct="1">
              <a:spcBef>
                <a:spcPct val="50000"/>
              </a:spcBef>
            </a:pPr>
            <a:endParaRPr lang="en-US" altLang="en-US" sz="3200" b="1" u="sng">
              <a:solidFill>
                <a:srgbClr val="FF0066"/>
              </a:solidFill>
            </a:endParaRPr>
          </a:p>
        </p:txBody>
      </p:sp>
      <p:sp>
        <p:nvSpPr>
          <p:cNvPr id="470022" name="Text Box 6"/>
          <p:cNvSpPr txBox="1">
            <a:spLocks noChangeArrowheads="1"/>
          </p:cNvSpPr>
          <p:nvPr/>
        </p:nvSpPr>
        <p:spPr bwMode="auto">
          <a:xfrm>
            <a:off x="1703389" y="2060575"/>
            <a:ext cx="856932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buFontTx/>
              <a:buChar char="•"/>
            </a:pPr>
            <a:r>
              <a:rPr lang="fa-IR" altLang="en-US" sz="2400" b="1"/>
              <a:t> در حالیکه پا ها کنار هم هستند و لگن به عقب متمایل شده است ، بایستید .</a:t>
            </a:r>
          </a:p>
          <a:p>
            <a:pPr algn="r" rtl="1" eaLnBrk="1" hangingPunct="1">
              <a:spcBef>
                <a:spcPct val="50000"/>
              </a:spcBef>
              <a:buFontTx/>
              <a:buChar char="•"/>
            </a:pPr>
            <a:r>
              <a:rPr lang="fa-IR" altLang="en-US" sz="2400" b="1"/>
              <a:t> با پای در گیر یک گام به جلو بر دارید ، زانوی جلو را خم کنید و پا را روی زمین بگذارید. انگشتان به جلو اشاره می کنند . پشت باید صاف نگه داشته شود . </a:t>
            </a:r>
          </a:p>
          <a:p>
            <a:pPr algn="r" rtl="1" eaLnBrk="1" hangingPunct="1">
              <a:spcBef>
                <a:spcPct val="50000"/>
              </a:spcBef>
              <a:buFontTx/>
              <a:buChar char="•"/>
            </a:pPr>
            <a:r>
              <a:rPr lang="fa-IR" altLang="en-US" sz="2400" b="1"/>
              <a:t> با حرکت کشیدن پا به عقب که از پاشنه شروع می شود پای جلو را صاف کنید و به وضعیت شروع بر گردید . </a:t>
            </a:r>
            <a:endParaRPr lang="en-US" altLang="en-US" sz="2400" b="1"/>
          </a:p>
        </p:txBody>
      </p:sp>
      <p:pic>
        <p:nvPicPr>
          <p:cNvPr id="32773" name="Picture 7" descr="May31&amp;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4044950"/>
            <a:ext cx="3743325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307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700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700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700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4700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470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0021" grpId="0"/>
      <p:bldP spid="4700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02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45" name="Text Box 5"/>
          <p:cNvSpPr txBox="1">
            <a:spLocks noChangeArrowheads="1"/>
          </p:cNvSpPr>
          <p:nvPr/>
        </p:nvSpPr>
        <p:spPr bwMode="auto">
          <a:xfrm>
            <a:off x="1847850" y="404814"/>
            <a:ext cx="8496300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fa-IR" altLang="en-US" sz="3200" b="1" u="sng">
                <a:solidFill>
                  <a:srgbClr val="FF0066"/>
                </a:solidFill>
              </a:rPr>
              <a:t>تمرین پا زدن با فین</a:t>
            </a:r>
            <a:r>
              <a:rPr lang="fa-IR" altLang="en-US" sz="3200" b="1">
                <a:solidFill>
                  <a:srgbClr val="FF0066"/>
                </a:solidFill>
              </a:rPr>
              <a:t> </a:t>
            </a:r>
          </a:p>
          <a:p>
            <a:pPr algn="r" rtl="1" eaLnBrk="1" hangingPunct="1">
              <a:spcBef>
                <a:spcPct val="50000"/>
              </a:spcBef>
            </a:pPr>
            <a:r>
              <a:rPr lang="fa-IR" altLang="en-US" sz="2400" b="1">
                <a:solidFill>
                  <a:srgbClr val="FFFF00"/>
                </a:solidFill>
              </a:rPr>
              <a:t>حرکت دهنده های اصلی : چهار سر ، همسترینگ ، خم کننده های ران ، سرینی بزرگ و نزدیک کننده های ران </a:t>
            </a:r>
            <a:endParaRPr lang="en-US" altLang="en-US" sz="2400" b="1">
              <a:solidFill>
                <a:srgbClr val="FFFF00"/>
              </a:solidFill>
            </a:endParaRPr>
          </a:p>
        </p:txBody>
      </p:sp>
      <p:sp>
        <p:nvSpPr>
          <p:cNvPr id="471046" name="Text Box 6"/>
          <p:cNvSpPr txBox="1">
            <a:spLocks noChangeArrowheads="1"/>
          </p:cNvSpPr>
          <p:nvPr/>
        </p:nvSpPr>
        <p:spPr bwMode="auto">
          <a:xfrm>
            <a:off x="1919289" y="2060576"/>
            <a:ext cx="835183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buFontTx/>
              <a:buChar char="•"/>
            </a:pPr>
            <a:r>
              <a:rPr lang="fa-IR" altLang="en-US" sz="2400" b="1"/>
              <a:t> در حالیکه به هر دو پا فین پوشیده اید به سینه بخوابید و لبۀ استخر یا یک وسیلۀ شناور را بگیرید . </a:t>
            </a:r>
          </a:p>
          <a:p>
            <a:pPr algn="r" rtl="1" eaLnBrk="1" hangingPunct="1">
              <a:spcBef>
                <a:spcPct val="50000"/>
              </a:spcBef>
              <a:buFontTx/>
              <a:buChar char="•"/>
            </a:pPr>
            <a:r>
              <a:rPr lang="fa-IR" altLang="en-US" sz="2400" b="1"/>
              <a:t> به طور متناوب زانو ها را خم و صاف کنید ، عمل پا زدن را انجام دهید . </a:t>
            </a:r>
            <a:endParaRPr lang="en-US" altLang="en-US" sz="2400" b="1"/>
          </a:p>
        </p:txBody>
      </p:sp>
      <p:pic>
        <p:nvPicPr>
          <p:cNvPr id="33797" name="Picture 7" descr="May31&amp;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3716339"/>
            <a:ext cx="5688012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956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710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7104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104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7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7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471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4710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LEAV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2069" name="Text Box 5"/>
          <p:cNvSpPr txBox="1">
            <a:spLocks noChangeArrowheads="1"/>
          </p:cNvSpPr>
          <p:nvPr/>
        </p:nvSpPr>
        <p:spPr bwMode="auto">
          <a:xfrm>
            <a:off x="1919288" y="404813"/>
            <a:ext cx="8208962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fa-IR" altLang="en-US" sz="3200" b="1" u="sng">
                <a:solidFill>
                  <a:srgbClr val="FF0066"/>
                </a:solidFill>
              </a:rPr>
              <a:t>خم کردن زانو ها در حالیکه پاها به خارج چرخیده اند</a:t>
            </a:r>
          </a:p>
          <a:p>
            <a:pPr algn="r" rtl="1" eaLnBrk="1" hangingPunct="1">
              <a:spcBef>
                <a:spcPct val="50000"/>
              </a:spcBef>
            </a:pPr>
            <a:r>
              <a:rPr lang="fa-IR" altLang="en-US" sz="2400" b="1">
                <a:solidFill>
                  <a:srgbClr val="FFFF00"/>
                </a:solidFill>
              </a:rPr>
              <a:t>حرکت دهنده های اصلی : چرخش دهنده های ران ، چهار سر ، همسترینگ ، دور کننده های ران </a:t>
            </a:r>
            <a:r>
              <a:rPr lang="fa-IR" altLang="en-US" sz="3200" b="1" u="sng">
                <a:solidFill>
                  <a:srgbClr val="FF0066"/>
                </a:solidFill>
              </a:rPr>
              <a:t> </a:t>
            </a:r>
            <a:endParaRPr lang="en-US" altLang="en-US" sz="3200" b="1" u="sng">
              <a:solidFill>
                <a:srgbClr val="FF0066"/>
              </a:solidFill>
            </a:endParaRPr>
          </a:p>
        </p:txBody>
      </p:sp>
      <p:sp>
        <p:nvSpPr>
          <p:cNvPr id="472070" name="Text Box 6"/>
          <p:cNvSpPr txBox="1">
            <a:spLocks noChangeArrowheads="1"/>
          </p:cNvSpPr>
          <p:nvPr/>
        </p:nvSpPr>
        <p:spPr bwMode="auto">
          <a:xfrm>
            <a:off x="1847851" y="2205038"/>
            <a:ext cx="8208963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buFontTx/>
              <a:buChar char="•"/>
            </a:pPr>
            <a:r>
              <a:rPr lang="fa-IR" altLang="en-US" sz="2400" b="1"/>
              <a:t> </a:t>
            </a:r>
            <a:r>
              <a:rPr lang="fa-IR" altLang="en-US" sz="2400" b="1">
                <a:solidFill>
                  <a:srgbClr val="333333"/>
                </a:solidFill>
              </a:rPr>
              <a:t>در حالیکه پاها بیشتر از اندازۀ عرض شانه باز هستند بایستید ، انگشتان به خارج چرخیده اند و دستها به طرفین باز شده اند . </a:t>
            </a:r>
          </a:p>
          <a:p>
            <a:pPr algn="r" rtl="1" eaLnBrk="1" hangingPunct="1">
              <a:spcBef>
                <a:spcPct val="50000"/>
              </a:spcBef>
              <a:buFontTx/>
              <a:buChar char="•"/>
            </a:pPr>
            <a:r>
              <a:rPr lang="fa-IR" altLang="en-US" sz="2400" b="1">
                <a:solidFill>
                  <a:srgbClr val="333333"/>
                </a:solidFill>
              </a:rPr>
              <a:t> پشت را راست و سر را صاف نگه دارید . زانو ها را تا وضعیت نیمه اسکات خم کنید ، پاشنه ها را روی کف استخر نگه دارید . </a:t>
            </a:r>
          </a:p>
          <a:p>
            <a:pPr algn="r" rtl="1" eaLnBrk="1" hangingPunct="1">
              <a:spcBef>
                <a:spcPct val="50000"/>
              </a:spcBef>
              <a:buFontTx/>
              <a:buChar char="•"/>
            </a:pPr>
            <a:r>
              <a:rPr lang="fa-IR" altLang="en-US" sz="2400" b="1">
                <a:solidFill>
                  <a:srgbClr val="333333"/>
                </a:solidFill>
              </a:rPr>
              <a:t> با فشار عضلات ران به وضعیت ایستاده بر گردید ، و </a:t>
            </a:r>
            <a:endParaRPr lang="en-US" altLang="en-US" sz="2400" b="1">
              <a:solidFill>
                <a:srgbClr val="333333"/>
              </a:solidFill>
            </a:endParaRPr>
          </a:p>
          <a:p>
            <a:pPr algn="r" rtl="1" eaLnBrk="1" hangingPunct="1">
              <a:spcBef>
                <a:spcPct val="50000"/>
              </a:spcBef>
            </a:pPr>
            <a:r>
              <a:rPr lang="fa-IR" altLang="en-US" sz="2400" b="1">
                <a:solidFill>
                  <a:srgbClr val="333333"/>
                </a:solidFill>
              </a:rPr>
              <a:t>مایل بودن لگن را در تمام طول حرکت حفظ کنید . </a:t>
            </a:r>
          </a:p>
          <a:p>
            <a:pPr algn="r" rtl="1" eaLnBrk="1" hangingPunct="1">
              <a:spcBef>
                <a:spcPct val="50000"/>
              </a:spcBef>
              <a:buFontTx/>
              <a:buChar char="•"/>
            </a:pPr>
            <a:r>
              <a:rPr lang="fa-IR" altLang="en-US" sz="2400" b="1">
                <a:solidFill>
                  <a:srgbClr val="333333"/>
                </a:solidFill>
              </a:rPr>
              <a:t> روی انگشتان بلند شوید  ، برای یک لحظه این </a:t>
            </a:r>
            <a:endParaRPr lang="en-US" altLang="en-US" sz="2400" b="1">
              <a:solidFill>
                <a:srgbClr val="333333"/>
              </a:solidFill>
            </a:endParaRPr>
          </a:p>
          <a:p>
            <a:pPr algn="r" rtl="1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333333"/>
                </a:solidFill>
              </a:rPr>
              <a:t> </a:t>
            </a:r>
            <a:r>
              <a:rPr lang="fa-IR" altLang="en-US" sz="2400" b="1">
                <a:solidFill>
                  <a:srgbClr val="333333"/>
                </a:solidFill>
              </a:rPr>
              <a:t>حالت را نگه دارید و سپس رها کنید . </a:t>
            </a:r>
            <a:endParaRPr lang="en-US" altLang="en-US" sz="2400" b="1">
              <a:solidFill>
                <a:srgbClr val="333333"/>
              </a:solidFill>
            </a:endParaRPr>
          </a:p>
        </p:txBody>
      </p:sp>
      <p:pic>
        <p:nvPicPr>
          <p:cNvPr id="34821" name="Picture 7" descr="May31&amp;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4451350"/>
            <a:ext cx="302418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9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720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69" grpId="0"/>
      <p:bldP spid="47207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01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3093" name="Text Box 5"/>
          <p:cNvSpPr txBox="1">
            <a:spLocks noChangeArrowheads="1"/>
          </p:cNvSpPr>
          <p:nvPr/>
        </p:nvSpPr>
        <p:spPr bwMode="auto">
          <a:xfrm>
            <a:off x="1992314" y="476250"/>
            <a:ext cx="8351837" cy="446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fa-IR" altLang="en-US" sz="3200" b="1" u="sng">
                <a:solidFill>
                  <a:srgbClr val="FF0066"/>
                </a:solidFill>
              </a:rPr>
              <a:t> بالا و پایین رفتن از پله </a:t>
            </a:r>
          </a:p>
          <a:p>
            <a:pPr algn="r" rtl="1" eaLnBrk="1" hangingPunct="1">
              <a:spcBef>
                <a:spcPct val="50000"/>
              </a:spcBef>
            </a:pPr>
            <a:r>
              <a:rPr lang="fa-IR" altLang="en-US" sz="2400" b="1">
                <a:solidFill>
                  <a:srgbClr val="FFFF00"/>
                </a:solidFill>
              </a:rPr>
              <a:t> حرکت دهنده های اصلی :سرینی بزرگ،چهارسر،دوقلو</a:t>
            </a:r>
          </a:p>
          <a:p>
            <a:pPr algn="r" rtl="1" eaLnBrk="1" hangingPunct="1">
              <a:spcBef>
                <a:spcPct val="50000"/>
              </a:spcBef>
              <a:buFontTx/>
              <a:buChar char="•"/>
            </a:pPr>
            <a:r>
              <a:rPr lang="fa-IR" altLang="en-US" sz="3200" b="1">
                <a:solidFill>
                  <a:srgbClr val="FF0066"/>
                </a:solidFill>
              </a:rPr>
              <a:t> </a:t>
            </a:r>
            <a:r>
              <a:rPr lang="fa-IR" altLang="en-US" sz="2400" b="1"/>
              <a:t>جلوی یک پله در آب بایستید.</a:t>
            </a:r>
          </a:p>
          <a:p>
            <a:pPr algn="r" rtl="1" eaLnBrk="1" hangingPunct="1">
              <a:spcBef>
                <a:spcPct val="50000"/>
              </a:spcBef>
              <a:buFontTx/>
              <a:buChar char="•"/>
            </a:pPr>
            <a:r>
              <a:rPr lang="fa-IR" altLang="en-US" sz="2400" b="1"/>
              <a:t> ران و زانوی پای درگیر را خم کنید و پاراروی پله قرار دهید.</a:t>
            </a:r>
          </a:p>
          <a:p>
            <a:pPr algn="r" rtl="1" eaLnBrk="1" hangingPunct="1">
              <a:spcBef>
                <a:spcPct val="50000"/>
              </a:spcBef>
              <a:buFontTx/>
              <a:buChar char="•"/>
            </a:pPr>
            <a:r>
              <a:rPr lang="fa-IR" altLang="en-US" sz="2400" b="1"/>
              <a:t> با پای درگیر از پله بالا بروید(شناوری کمک می کند سپس پای غیر درگیر را بالا بیاورید.</a:t>
            </a:r>
          </a:p>
          <a:p>
            <a:pPr algn="r" rtl="1" eaLnBrk="1" hangingPunct="1">
              <a:spcBef>
                <a:spcPct val="50000"/>
              </a:spcBef>
              <a:buFontTx/>
              <a:buChar char="•"/>
            </a:pPr>
            <a:r>
              <a:rPr lang="fa-IR" altLang="en-US" sz="2400" b="1"/>
              <a:t> باپای درگیر یک گام به پایین بردارید و روی</a:t>
            </a:r>
            <a:endParaRPr lang="en-US" altLang="en-US" sz="2400" b="1"/>
          </a:p>
          <a:p>
            <a:pPr algn="r" rtl="1" eaLnBrk="1" hangingPunct="1">
              <a:spcBef>
                <a:spcPct val="50000"/>
              </a:spcBef>
            </a:pPr>
            <a:r>
              <a:rPr lang="en-US" altLang="en-US" sz="2400" b="1"/>
              <a:t> </a:t>
            </a:r>
            <a:r>
              <a:rPr lang="fa-IR" altLang="en-US" sz="2400" b="1"/>
              <a:t> کف استخر بگذارید،سپس پای غیر درگیررا پایین آورید.</a:t>
            </a:r>
            <a:endParaRPr lang="en-US" altLang="en-US" sz="2400" b="1"/>
          </a:p>
        </p:txBody>
      </p:sp>
      <p:pic>
        <p:nvPicPr>
          <p:cNvPr id="35844" name="Picture 6" descr="May31&amp;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3500438"/>
            <a:ext cx="2376488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243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7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09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00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0261" name="Text Box 5"/>
          <p:cNvSpPr txBox="1">
            <a:spLocks noChangeArrowheads="1"/>
          </p:cNvSpPr>
          <p:nvPr/>
        </p:nvSpPr>
        <p:spPr bwMode="auto">
          <a:xfrm>
            <a:off x="1847851" y="404813"/>
            <a:ext cx="8424863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fa-IR" altLang="en-US" sz="3200" b="1" u="sng">
                <a:solidFill>
                  <a:srgbClr val="FF0066"/>
                </a:solidFill>
              </a:rPr>
              <a:t>خم شدن به جلو در وضعیت زانو زدن</a:t>
            </a:r>
          </a:p>
          <a:p>
            <a:pPr algn="r" rtl="1" eaLnBrk="1" hangingPunct="1">
              <a:spcBef>
                <a:spcPct val="50000"/>
              </a:spcBef>
            </a:pPr>
            <a:r>
              <a:rPr lang="fa-IR" altLang="en-US" sz="2400" b="1">
                <a:solidFill>
                  <a:srgbClr val="FFFF00"/>
                </a:solidFill>
              </a:rPr>
              <a:t>حرکت دهنده های اصلی:سرینی بزرگ ،چهارسر،همسترینگ،دوقلو ونعلی.</a:t>
            </a:r>
          </a:p>
          <a:p>
            <a:pPr algn="r" rtl="1" eaLnBrk="1" hangingPunct="1">
              <a:lnSpc>
                <a:spcPct val="130000"/>
              </a:lnSpc>
              <a:spcBef>
                <a:spcPct val="50000"/>
              </a:spcBef>
              <a:buFontTx/>
              <a:buChar char="•"/>
            </a:pPr>
            <a:r>
              <a:rPr lang="fa-IR" altLang="en-US" sz="2400" b="1"/>
              <a:t> در آب کم عمق نزدیک دیواره استخر روی پای غیر درگیر زانو بزنید وپای دیگر را روی کف استخر قرار دهید،ران و زانوی پای درگیر را تا 90 درجه خم کنید.</a:t>
            </a:r>
          </a:p>
          <a:p>
            <a:pPr algn="r" rtl="1" eaLnBrk="1" hangingPunct="1">
              <a:lnSpc>
                <a:spcPct val="130000"/>
              </a:lnSpc>
              <a:spcBef>
                <a:spcPct val="50000"/>
              </a:spcBef>
              <a:buFontTx/>
              <a:buChar char="•"/>
            </a:pPr>
            <a:r>
              <a:rPr lang="fa-IR" altLang="en-US" sz="2400" b="1"/>
              <a:t> دستهاراروی دیواره استخر قرار دهید،تنه را تا حد ممکن به جلو روی پای درگیر حرکت دهید،وبرای خم شدن بیشتر زانو به جلو نیرو وارد کنید.</a:t>
            </a:r>
          </a:p>
          <a:p>
            <a:pPr algn="r" rtl="1" eaLnBrk="1" hangingPunct="1">
              <a:lnSpc>
                <a:spcPct val="130000"/>
              </a:lnSpc>
              <a:spcBef>
                <a:spcPct val="50000"/>
              </a:spcBef>
              <a:buFontTx/>
              <a:buChar char="•"/>
            </a:pPr>
            <a:r>
              <a:rPr lang="fa-IR" altLang="en-US" sz="2400" b="1"/>
              <a:t> بدن را دریک محدوده حرکتی بدون درد به جلووعقب حرکت دهید.</a:t>
            </a:r>
            <a:endParaRPr lang="en-US" altLang="en-US" sz="2400" b="1"/>
          </a:p>
        </p:txBody>
      </p:sp>
      <p:pic>
        <p:nvPicPr>
          <p:cNvPr id="36868" name="Picture 6" descr="May31&amp;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4435475"/>
            <a:ext cx="446405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452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026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71664" y="2204864"/>
            <a:ext cx="601478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fa-IR" sz="54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تهیه کننده : زینب هادوی</a:t>
            </a:r>
            <a:endParaRPr lang="en-US" sz="5400" b="1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2393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4" name="Text Box 4"/>
          <p:cNvSpPr txBox="1">
            <a:spLocks noChangeArrowheads="1"/>
          </p:cNvSpPr>
          <p:nvPr/>
        </p:nvSpPr>
        <p:spPr bwMode="auto">
          <a:xfrm>
            <a:off x="1774826" y="476251"/>
            <a:ext cx="84248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fa-IR" altLang="en-US" sz="4000" b="1" u="sng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Nazanin" panose="00000400000000000000" pitchFamily="2" charset="-78"/>
              </a:rPr>
              <a:t>تمرینات کششی زانو</a:t>
            </a:r>
            <a:endParaRPr lang="en-US" altLang="en-US" sz="4000" b="1" u="sng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414725" name="Text Box 5"/>
          <p:cNvSpPr txBox="1">
            <a:spLocks noChangeArrowheads="1"/>
          </p:cNvSpPr>
          <p:nvPr/>
        </p:nvSpPr>
        <p:spPr bwMode="auto">
          <a:xfrm>
            <a:off x="1847851" y="1628775"/>
            <a:ext cx="8569325" cy="449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fa-IR" altLang="en-US" sz="2800" b="1" i="1">
                <a:solidFill>
                  <a:srgbClr val="FF0066"/>
                </a:solidFill>
                <a:cs typeface="B Nazanin" panose="00000400000000000000" pitchFamily="2" charset="-78"/>
              </a:rPr>
              <a:t>کشش عضلات چهار سر</a:t>
            </a:r>
          </a:p>
          <a:p>
            <a:pPr algn="r" rtl="1" eaLnBrk="1" hangingPunct="1">
              <a:spcBef>
                <a:spcPct val="50000"/>
              </a:spcBef>
            </a:pPr>
            <a:r>
              <a:rPr lang="fa-IR" altLang="en-US" sz="2800" b="1" i="1">
                <a:solidFill>
                  <a:srgbClr val="FFFF00"/>
                </a:solidFill>
                <a:cs typeface="B Nazanin" panose="00000400000000000000" pitchFamily="2" charset="-78"/>
              </a:rPr>
              <a:t>حرکت دهنده های اصلی : عضلات چهار سر و تا کننده ی ران</a:t>
            </a:r>
            <a:r>
              <a:rPr lang="fa-IR" altLang="en-US">
                <a:cs typeface="B Nazanin" panose="00000400000000000000" pitchFamily="2" charset="-78"/>
              </a:rPr>
              <a:t> </a:t>
            </a:r>
          </a:p>
          <a:p>
            <a:pPr algn="r" rtl="1" eaLnBrk="1" hangingPunct="1">
              <a:spcBef>
                <a:spcPct val="50000"/>
              </a:spcBef>
              <a:buFontTx/>
              <a:buChar char="•"/>
            </a:pPr>
            <a:r>
              <a:rPr lang="fa-IR" altLang="en-US">
                <a:cs typeface="B Nazanin" panose="00000400000000000000" pitchFamily="2" charset="-78"/>
              </a:rPr>
              <a:t> </a:t>
            </a:r>
            <a:r>
              <a:rPr lang="fa-IR" altLang="en-US" sz="2400" b="1">
                <a:cs typeface="B Nazanin" panose="00000400000000000000" pitchFamily="2" charset="-78"/>
              </a:rPr>
              <a:t>بایستید و دیوارۀ استخر را بگیرید .</a:t>
            </a:r>
          </a:p>
          <a:p>
            <a:pPr algn="r" rtl="1" eaLnBrk="1" hangingPunct="1">
              <a:spcBef>
                <a:spcPct val="50000"/>
              </a:spcBef>
              <a:buFontTx/>
              <a:buChar char="•"/>
            </a:pPr>
            <a:r>
              <a:rPr lang="fa-IR" altLang="en-US" sz="2400" b="1">
                <a:cs typeface="B Nazanin" panose="00000400000000000000" pitchFamily="2" charset="-78"/>
              </a:rPr>
              <a:t> زانو ی درگیر را خم کنید و مچ پا را با دست همان طرف بگیرید . </a:t>
            </a:r>
          </a:p>
          <a:p>
            <a:pPr algn="r" rtl="1" eaLnBrk="1" hangingPunct="1">
              <a:spcBef>
                <a:spcPct val="50000"/>
              </a:spcBef>
              <a:buFontTx/>
              <a:buChar char="•"/>
            </a:pPr>
            <a:r>
              <a:rPr lang="fa-IR" altLang="en-US" sz="2400" b="1">
                <a:cs typeface="B Nazanin" panose="00000400000000000000" pitchFamily="2" charset="-78"/>
              </a:rPr>
              <a:t> پاشنه را به خارج و به طرف کف استخر بکشید ،</a:t>
            </a:r>
            <a:endParaRPr lang="en-US" altLang="en-US" sz="2400" b="1">
              <a:cs typeface="B Nazanin" panose="00000400000000000000" pitchFamily="2" charset="-78"/>
            </a:endParaRPr>
          </a:p>
          <a:p>
            <a:pPr algn="r" rtl="1" eaLnBrk="1" hangingPunct="1">
              <a:spcBef>
                <a:spcPct val="50000"/>
              </a:spcBef>
            </a:pPr>
            <a:r>
              <a:rPr lang="fa-IR" altLang="en-US" sz="2400" b="1">
                <a:cs typeface="B Nazanin" panose="00000400000000000000" pitchFamily="2" charset="-78"/>
              </a:rPr>
              <a:t> تا جایی که کشش را در جلوی  ران درگیر احساس کنید . </a:t>
            </a:r>
          </a:p>
          <a:p>
            <a:pPr algn="r" rtl="1" eaLnBrk="1" hangingPunct="1">
              <a:spcBef>
                <a:spcPct val="50000"/>
              </a:spcBef>
              <a:buFontTx/>
              <a:buChar char="•"/>
            </a:pPr>
            <a:r>
              <a:rPr lang="fa-IR" altLang="en-US" sz="2400" b="1">
                <a:cs typeface="B Nazanin" panose="00000400000000000000" pitchFamily="2" charset="-78"/>
              </a:rPr>
              <a:t> مفصل ران را صاف نگه دارید . </a:t>
            </a:r>
          </a:p>
          <a:p>
            <a:pPr algn="r" rtl="1" eaLnBrk="1" hangingPunct="1">
              <a:spcBef>
                <a:spcPct val="50000"/>
              </a:spcBef>
              <a:buFontTx/>
              <a:buChar char="•"/>
            </a:pPr>
            <a:r>
              <a:rPr lang="fa-IR" altLang="en-US" sz="2400" b="1">
                <a:cs typeface="B Nazanin" panose="00000400000000000000" pitchFamily="2" charset="-78"/>
              </a:rPr>
              <a:t> نگه دارید و سپس رها کنید و پا را پایین بیاورید .</a:t>
            </a:r>
            <a:r>
              <a:rPr lang="fa-IR" altLang="en-US">
                <a:cs typeface="B Nazanin" panose="00000400000000000000" pitchFamily="2" charset="-78"/>
              </a:rPr>
              <a:t> </a:t>
            </a:r>
            <a:endParaRPr lang="en-US" altLang="en-US">
              <a:cs typeface="B Nazanin" panose="00000400000000000000" pitchFamily="2" charset="-78"/>
            </a:endParaRPr>
          </a:p>
        </p:txBody>
      </p:sp>
      <p:pic>
        <p:nvPicPr>
          <p:cNvPr id="22532" name="Picture 6" descr="May31&amp;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860800"/>
            <a:ext cx="2987675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147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autoRev="1" fill="hold"/>
                                        <p:tgtEl>
                                          <p:spTgt spid="4147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4147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4147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24" grpId="0"/>
      <p:bldP spid="4147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7" name="Text Box 5"/>
          <p:cNvSpPr txBox="1">
            <a:spLocks noChangeArrowheads="1"/>
          </p:cNvSpPr>
          <p:nvPr/>
        </p:nvSpPr>
        <p:spPr bwMode="auto">
          <a:xfrm>
            <a:off x="1703389" y="549276"/>
            <a:ext cx="8785225" cy="529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fa-IR" altLang="en-US" sz="2800" b="1" u="sng">
                <a:solidFill>
                  <a:srgbClr val="FF0066"/>
                </a:solidFill>
              </a:rPr>
              <a:t>کشش غیر فعال چهار سر</a:t>
            </a:r>
          </a:p>
          <a:p>
            <a:pPr algn="r" rtl="1" eaLnBrk="1" hangingPunct="1">
              <a:spcBef>
                <a:spcPct val="50000"/>
              </a:spcBef>
            </a:pPr>
            <a:r>
              <a:rPr lang="fa-IR" altLang="en-US" sz="2800" b="1" i="1">
                <a:solidFill>
                  <a:srgbClr val="FFFF00"/>
                </a:solidFill>
              </a:rPr>
              <a:t>حرکت دهنده های اصلی : عضلات چهار سر و تاکنندۀ ران .این تمرین برای عضلاتی که برای تاکردن زانو محدودیت دارند مناسب است</a:t>
            </a:r>
            <a:r>
              <a:rPr lang="fa-IR" altLang="en-US" sz="2800" b="1" i="1">
                <a:solidFill>
                  <a:srgbClr val="FF9933"/>
                </a:solidFill>
              </a:rPr>
              <a:t> .</a:t>
            </a:r>
            <a:r>
              <a:rPr lang="fa-IR" altLang="en-US"/>
              <a:t> </a:t>
            </a:r>
          </a:p>
          <a:p>
            <a:pPr algn="r" rtl="1" eaLnBrk="1" hangingPunct="1">
              <a:spcBef>
                <a:spcPct val="50000"/>
              </a:spcBef>
              <a:buFontTx/>
              <a:buChar char="•"/>
            </a:pPr>
            <a:r>
              <a:rPr lang="fa-IR" altLang="en-US"/>
              <a:t> </a:t>
            </a:r>
            <a:r>
              <a:rPr lang="fa-IR" altLang="en-US" sz="2400" b="1"/>
              <a:t>یک وسیلۀ شناوری را دور مچ پای درگیر قرار دهید.</a:t>
            </a:r>
          </a:p>
          <a:p>
            <a:pPr algn="r" rtl="1" eaLnBrk="1" hangingPunct="1">
              <a:spcBef>
                <a:spcPct val="50000"/>
              </a:spcBef>
              <a:buFontTx/>
              <a:buChar char="•"/>
            </a:pPr>
            <a:r>
              <a:rPr lang="fa-IR" altLang="en-US" sz="2400" b="1"/>
              <a:t> در حالی که ران ها رو به جلو و مفاصل ران با دیواره تماس دارند ، رو به دیوارۀ استخر بایستید . </a:t>
            </a:r>
          </a:p>
          <a:p>
            <a:pPr algn="r" rtl="1" eaLnBrk="1" hangingPunct="1">
              <a:spcBef>
                <a:spcPct val="50000"/>
              </a:spcBef>
              <a:buFontTx/>
              <a:buChar char="•"/>
            </a:pPr>
            <a:r>
              <a:rPr lang="fa-IR" altLang="en-US" sz="2400" b="1"/>
              <a:t> تنه را صاف و زانو ها و مفاصل ران را در راستای عمودی نگه دارید . </a:t>
            </a:r>
          </a:p>
          <a:p>
            <a:pPr algn="r" rtl="1" eaLnBrk="1" hangingPunct="1">
              <a:spcBef>
                <a:spcPct val="50000"/>
              </a:spcBef>
              <a:buFontTx/>
              <a:buChar char="•"/>
            </a:pPr>
            <a:r>
              <a:rPr lang="fa-IR" altLang="en-US" sz="2400" b="1"/>
              <a:t> زانو را تا جاییکه ممکن است به آرامی تا کنید ، پاشنه را </a:t>
            </a:r>
            <a:endParaRPr lang="en-US" altLang="en-US" sz="2400" b="1"/>
          </a:p>
          <a:p>
            <a:pPr algn="r" rtl="1" eaLnBrk="1" hangingPunct="1">
              <a:spcBef>
                <a:spcPct val="50000"/>
              </a:spcBef>
            </a:pPr>
            <a:r>
              <a:rPr lang="en-US" altLang="en-US" sz="2400" b="1"/>
              <a:t>  </a:t>
            </a:r>
            <a:r>
              <a:rPr lang="fa-IR" altLang="en-US" sz="2400" b="1"/>
              <a:t>به طرف کف استخر فشار دهید . </a:t>
            </a:r>
          </a:p>
          <a:p>
            <a:pPr algn="r" rtl="1" eaLnBrk="1" hangingPunct="1">
              <a:spcBef>
                <a:spcPct val="50000"/>
              </a:spcBef>
              <a:buFontTx/>
              <a:buChar char="•"/>
            </a:pPr>
            <a:r>
              <a:rPr lang="fa-IR" altLang="en-US" sz="2400" b="1"/>
              <a:t> نگه دارید و سپس رها کنید .</a:t>
            </a:r>
            <a:r>
              <a:rPr lang="fa-IR" altLang="en-US"/>
              <a:t> </a:t>
            </a:r>
            <a:endParaRPr lang="en-US" altLang="en-US"/>
          </a:p>
        </p:txBody>
      </p:sp>
      <p:pic>
        <p:nvPicPr>
          <p:cNvPr id="23555" name="Picture 6" descr="May31&amp;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076700"/>
            <a:ext cx="2843213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198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22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8" y="333375"/>
            <a:ext cx="8424862" cy="774700"/>
          </a:xfrm>
        </p:spPr>
        <p:txBody>
          <a:bodyPr/>
          <a:lstStyle/>
          <a:p>
            <a:pPr algn="r" rtl="1" eaLnBrk="1" hangingPunct="1"/>
            <a:r>
              <a:rPr lang="fa-IR" altLang="en-US" u="sng">
                <a:solidFill>
                  <a:srgbClr val="FF0066"/>
                </a:solidFill>
              </a:rPr>
              <a:t>کشش تا کردن زانو در حالت نشسته</a:t>
            </a:r>
            <a:endParaRPr lang="en-US" altLang="en-US" u="sng">
              <a:solidFill>
                <a:srgbClr val="FF0066"/>
              </a:solidFill>
            </a:endParaRPr>
          </a:p>
        </p:txBody>
      </p:sp>
      <p:sp>
        <p:nvSpPr>
          <p:cNvPr id="427012" name="Text Box 4"/>
          <p:cNvSpPr txBox="1">
            <a:spLocks noChangeArrowheads="1"/>
          </p:cNvSpPr>
          <p:nvPr/>
        </p:nvSpPr>
        <p:spPr bwMode="auto">
          <a:xfrm>
            <a:off x="1919289" y="1125538"/>
            <a:ext cx="8497887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fa-IR" altLang="en-US" sz="2400" b="1" i="1">
                <a:solidFill>
                  <a:srgbClr val="FFFF00"/>
                </a:solidFill>
              </a:rPr>
              <a:t>حرکت دهنده های اصلی : عضلات چهار سر</a:t>
            </a:r>
          </a:p>
          <a:p>
            <a:pPr algn="r" rtl="1" eaLnBrk="1" hangingPunct="1">
              <a:spcBef>
                <a:spcPct val="50000"/>
              </a:spcBef>
              <a:buFontTx/>
              <a:buChar char="•"/>
            </a:pPr>
            <a:r>
              <a:rPr lang="fa-IR" altLang="en-US" sz="2000" b="1" i="1"/>
              <a:t> </a:t>
            </a:r>
            <a:r>
              <a:rPr lang="fa-IR" altLang="en-US" b="1"/>
              <a:t>در حالیکه زانو روی یکی از چوب های پارالل قراردارد ، بنشینید . چوب پشت سر را با دست ها بگیرید .</a:t>
            </a:r>
          </a:p>
          <a:p>
            <a:pPr algn="r" rtl="1" eaLnBrk="1" hangingPunct="1">
              <a:spcBef>
                <a:spcPct val="50000"/>
              </a:spcBef>
              <a:buFontTx/>
              <a:buChar char="•"/>
            </a:pPr>
            <a:r>
              <a:rPr lang="fa-IR" altLang="en-US" b="1"/>
              <a:t> عضلات پشت ساق پای غیر درگیر را از جلوی ساق پای درگیر </a:t>
            </a:r>
            <a:endParaRPr lang="en-US" altLang="en-US" b="1"/>
          </a:p>
          <a:p>
            <a:pPr algn="r" rtl="1" eaLnBrk="1" hangingPunct="1">
              <a:spcBef>
                <a:spcPct val="50000"/>
              </a:spcBef>
            </a:pPr>
            <a:r>
              <a:rPr lang="en-US" altLang="en-US" b="1"/>
              <a:t> </a:t>
            </a:r>
            <a:r>
              <a:rPr lang="fa-IR" altLang="en-US" b="1"/>
              <a:t>عبور دهید و پای درگیر را تا جاییکه کشش را احساس کنید به </a:t>
            </a:r>
            <a:endParaRPr lang="en-US" altLang="en-US" b="1"/>
          </a:p>
          <a:p>
            <a:pPr algn="r" rtl="1" eaLnBrk="1" hangingPunct="1">
              <a:spcBef>
                <a:spcPct val="50000"/>
              </a:spcBef>
            </a:pPr>
            <a:r>
              <a:rPr lang="en-US" altLang="en-US" b="1"/>
              <a:t> </a:t>
            </a:r>
            <a:r>
              <a:rPr lang="fa-IR" altLang="en-US" b="1"/>
              <a:t>عقب فشار دهید .</a:t>
            </a:r>
          </a:p>
          <a:p>
            <a:pPr algn="r" rtl="1" eaLnBrk="1" hangingPunct="1">
              <a:spcBef>
                <a:spcPct val="50000"/>
              </a:spcBef>
              <a:buFontTx/>
              <a:buChar char="•"/>
            </a:pPr>
            <a:r>
              <a:rPr lang="fa-IR" altLang="en-US" b="1"/>
              <a:t> نگه دارید و سپس رها کنید .</a:t>
            </a:r>
            <a:r>
              <a:rPr lang="fa-IR" altLang="en-US" sz="2000" b="1" i="1">
                <a:solidFill>
                  <a:srgbClr val="FF9933"/>
                </a:solidFill>
              </a:rPr>
              <a:t> </a:t>
            </a:r>
            <a:endParaRPr lang="en-US" altLang="en-US" sz="2000" b="1" i="1">
              <a:solidFill>
                <a:srgbClr val="FF9933"/>
              </a:solidFill>
            </a:endParaRPr>
          </a:p>
        </p:txBody>
      </p:sp>
      <p:sp>
        <p:nvSpPr>
          <p:cNvPr id="427014" name="Rectangle 6"/>
          <p:cNvSpPr>
            <a:spLocks noChangeArrowheads="1"/>
          </p:cNvSpPr>
          <p:nvPr/>
        </p:nvSpPr>
        <p:spPr bwMode="auto">
          <a:xfrm>
            <a:off x="1992314" y="3716338"/>
            <a:ext cx="8347075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fa-IR" altLang="en-US" sz="2400" b="1">
                <a:solidFill>
                  <a:srgbClr val="FFFF00"/>
                </a:solidFill>
              </a:rPr>
              <a:t>حرکت دهنده های اصلی : عضلات همسترینگ</a:t>
            </a:r>
          </a:p>
          <a:p>
            <a:pPr algn="r" rtl="1" eaLnBrk="1" hangingPunct="1">
              <a:lnSpc>
                <a:spcPct val="140000"/>
              </a:lnSpc>
              <a:buFontTx/>
              <a:buChar char="•"/>
            </a:pPr>
            <a:r>
              <a:rPr lang="fa-IR" altLang="en-US" sz="2400" b="1"/>
              <a:t> </a:t>
            </a:r>
            <a:r>
              <a:rPr lang="fa-IR" altLang="en-US" sz="2000" b="1"/>
              <a:t>در حالیکه زانو روی یکی از چوب های پارالل قراردارد ، بنشینید . چوب پشت سر را با دست ها بگیرید .</a:t>
            </a:r>
          </a:p>
          <a:p>
            <a:pPr algn="r" rtl="1" eaLnBrk="1" hangingPunct="1">
              <a:lnSpc>
                <a:spcPct val="140000"/>
              </a:lnSpc>
              <a:buFontTx/>
              <a:buChar char="•"/>
            </a:pPr>
            <a:r>
              <a:rPr lang="fa-IR" altLang="en-US" sz="2000" b="1"/>
              <a:t> پای غیر در گیر را زیر مچ پای مخالف قرار دهید . </a:t>
            </a:r>
          </a:p>
          <a:p>
            <a:pPr algn="r" rtl="1" eaLnBrk="1" hangingPunct="1">
              <a:lnSpc>
                <a:spcPct val="140000"/>
              </a:lnSpc>
              <a:buFontTx/>
              <a:buChar char="•"/>
            </a:pPr>
            <a:r>
              <a:rPr lang="fa-IR" altLang="en-US" sz="2000" b="1"/>
              <a:t> پای غیر در گیر را برای کمک به باز شدن زانوی پای در گیر </a:t>
            </a:r>
            <a:endParaRPr lang="en-US" altLang="en-US" sz="2000" b="1"/>
          </a:p>
          <a:p>
            <a:pPr algn="r" rtl="1" eaLnBrk="1" hangingPunct="1">
              <a:lnSpc>
                <a:spcPct val="140000"/>
              </a:lnSpc>
            </a:pPr>
            <a:r>
              <a:rPr lang="en-US" altLang="en-US" sz="2000" b="1"/>
              <a:t> </a:t>
            </a:r>
            <a:r>
              <a:rPr lang="fa-IR" altLang="en-US" sz="2000" b="1"/>
              <a:t>صاف کنید . </a:t>
            </a:r>
          </a:p>
          <a:p>
            <a:pPr algn="r" rtl="1" eaLnBrk="1" hangingPunct="1">
              <a:lnSpc>
                <a:spcPct val="140000"/>
              </a:lnSpc>
              <a:buFontTx/>
              <a:buChar char="•"/>
            </a:pPr>
            <a:r>
              <a:rPr lang="fa-IR" altLang="en-US" sz="2000" b="1"/>
              <a:t> نگه دارید و سپس رها کنید .</a:t>
            </a:r>
          </a:p>
          <a:p>
            <a:pPr algn="r" rtl="1" eaLnBrk="1" hangingPunct="1"/>
            <a:r>
              <a:rPr lang="fa-IR" altLang="en-US" b="1">
                <a:solidFill>
                  <a:srgbClr val="FFFF00"/>
                </a:solidFill>
              </a:rPr>
              <a:t> </a:t>
            </a:r>
            <a:endParaRPr lang="en-US" altLang="en-US" b="1">
              <a:solidFill>
                <a:srgbClr val="FFFF00"/>
              </a:solidFill>
            </a:endParaRPr>
          </a:p>
        </p:txBody>
      </p:sp>
      <p:pic>
        <p:nvPicPr>
          <p:cNvPr id="24581" name="Picture 7" descr="May31&amp;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2297113"/>
            <a:ext cx="273685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8" descr="May31&amp;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4670426"/>
            <a:ext cx="2627313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968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27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27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27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10" grpId="0"/>
      <p:bldP spid="427012" grpId="0"/>
      <p:bldP spid="4270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8" name="Text Box 4"/>
          <p:cNvSpPr txBox="1">
            <a:spLocks noChangeArrowheads="1"/>
          </p:cNvSpPr>
          <p:nvPr/>
        </p:nvSpPr>
        <p:spPr bwMode="auto">
          <a:xfrm>
            <a:off x="1919288" y="333375"/>
            <a:ext cx="8280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fa-IR" altLang="en-US" sz="2800" b="1" u="sng">
                <a:solidFill>
                  <a:srgbClr val="FF0066"/>
                </a:solidFill>
              </a:rPr>
              <a:t>کشش عضلات سرینی بزرگ و همسترینگ با استفاده از پلکان استخر</a:t>
            </a:r>
          </a:p>
          <a:p>
            <a:pPr algn="r" rtl="1" eaLnBrk="1" hangingPunct="1">
              <a:spcBef>
                <a:spcPct val="50000"/>
              </a:spcBef>
            </a:pPr>
            <a:r>
              <a:rPr lang="fa-IR" altLang="en-US" sz="2400" b="1">
                <a:solidFill>
                  <a:srgbClr val="FFFF00"/>
                </a:solidFill>
              </a:rPr>
              <a:t>حرکت دهنده های اصلی : سرینی بزرگ و همسترینگ</a:t>
            </a:r>
            <a:endParaRPr lang="en-US" altLang="en-US" sz="2400" b="1">
              <a:solidFill>
                <a:srgbClr val="FFFF00"/>
              </a:solidFill>
            </a:endParaRPr>
          </a:p>
        </p:txBody>
      </p:sp>
      <p:sp>
        <p:nvSpPr>
          <p:cNvPr id="431109" name="Text Box 5"/>
          <p:cNvSpPr txBox="1">
            <a:spLocks noChangeArrowheads="1"/>
          </p:cNvSpPr>
          <p:nvPr/>
        </p:nvSpPr>
        <p:spPr bwMode="auto">
          <a:xfrm>
            <a:off x="1524000" y="1773238"/>
            <a:ext cx="8675688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buFontTx/>
              <a:buChar char="•"/>
            </a:pPr>
            <a:r>
              <a:rPr lang="fa-IR" altLang="en-US"/>
              <a:t> </a:t>
            </a:r>
            <a:r>
              <a:rPr lang="fa-IR" altLang="en-US" sz="2400" b="1"/>
              <a:t>رو به پلکان بایستید ، و پلکان را با هر دو سر دست بگیرید و پای درگیر را روی یکی از پله ها در ارتفاع مناسبی قرار دهید . </a:t>
            </a:r>
          </a:p>
          <a:p>
            <a:pPr algn="r" rtl="1" eaLnBrk="1" hangingPunct="1">
              <a:spcBef>
                <a:spcPct val="50000"/>
              </a:spcBef>
              <a:buFontTx/>
              <a:buChar char="•"/>
            </a:pPr>
            <a:r>
              <a:rPr lang="fa-IR" altLang="en-US" sz="2400" b="1"/>
              <a:t> مفاصل ران را به جلو فشار دهید ، زانو را برای خم شدن به جلو ببرید . </a:t>
            </a:r>
          </a:p>
          <a:p>
            <a:pPr algn="r" rtl="1" eaLnBrk="1" hangingPunct="1">
              <a:spcBef>
                <a:spcPct val="50000"/>
              </a:spcBef>
              <a:buFontTx/>
              <a:buChar char="•"/>
            </a:pPr>
            <a:r>
              <a:rPr lang="fa-IR" altLang="en-US" sz="2400" b="1"/>
              <a:t> پاشنۀ پای اتکا را روی زمین نگه دارید و مفصل ران باز شده را حمایت کنید . </a:t>
            </a:r>
          </a:p>
          <a:p>
            <a:pPr algn="r" rtl="1" eaLnBrk="1" hangingPunct="1">
              <a:spcBef>
                <a:spcPct val="50000"/>
              </a:spcBef>
              <a:buFontTx/>
              <a:buChar char="•"/>
            </a:pPr>
            <a:r>
              <a:rPr lang="fa-IR" altLang="en-US" sz="2400" b="1"/>
              <a:t> نگه دارید و سپس رها کنید .</a:t>
            </a:r>
            <a:r>
              <a:rPr lang="fa-IR" altLang="en-US"/>
              <a:t> </a:t>
            </a:r>
            <a:endParaRPr lang="en-US" altLang="en-US"/>
          </a:p>
        </p:txBody>
      </p:sp>
      <p:pic>
        <p:nvPicPr>
          <p:cNvPr id="25604" name="Picture 6" descr="May31&amp;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3933825"/>
            <a:ext cx="3168650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932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31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3110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110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31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1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31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1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1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1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1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1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43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08" grpId="0"/>
      <p:bldP spid="43110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300" name="Text Box 4"/>
          <p:cNvSpPr txBox="1">
            <a:spLocks noChangeArrowheads="1"/>
          </p:cNvSpPr>
          <p:nvPr/>
        </p:nvSpPr>
        <p:spPr bwMode="auto">
          <a:xfrm>
            <a:off x="2279651" y="908051"/>
            <a:ext cx="75612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fa-IR" altLang="en-US" sz="2800" b="1" u="sng">
                <a:solidFill>
                  <a:srgbClr val="FF0066"/>
                </a:solidFill>
              </a:rPr>
              <a:t>کشش عضلات همسترینگ</a:t>
            </a:r>
            <a:r>
              <a:rPr lang="fa-IR" altLang="en-US"/>
              <a:t> </a:t>
            </a:r>
            <a:endParaRPr lang="en-US" altLang="en-US"/>
          </a:p>
        </p:txBody>
      </p:sp>
      <p:sp>
        <p:nvSpPr>
          <p:cNvPr id="439301" name="Text Box 5"/>
          <p:cNvSpPr txBox="1">
            <a:spLocks noChangeArrowheads="1"/>
          </p:cNvSpPr>
          <p:nvPr/>
        </p:nvSpPr>
        <p:spPr bwMode="auto">
          <a:xfrm>
            <a:off x="1774825" y="1844675"/>
            <a:ext cx="8642350" cy="448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fa-IR" altLang="en-US"/>
              <a:t> </a:t>
            </a:r>
            <a:r>
              <a:rPr lang="fa-IR" altLang="en-US" sz="2400">
                <a:solidFill>
                  <a:srgbClr val="FFFF00"/>
                </a:solidFill>
              </a:rPr>
              <a:t>حرکت دهنده های اصلی : همسترینگ و سرینی بزرگ</a:t>
            </a:r>
            <a:r>
              <a:rPr lang="fa-IR" altLang="en-US"/>
              <a:t> </a:t>
            </a:r>
          </a:p>
          <a:p>
            <a:pPr algn="r" rtl="1" eaLnBrk="1" hangingPunct="1">
              <a:lnSpc>
                <a:spcPct val="120000"/>
              </a:lnSpc>
              <a:spcBef>
                <a:spcPct val="50000"/>
              </a:spcBef>
              <a:buFontTx/>
              <a:buChar char="•"/>
            </a:pPr>
            <a:r>
              <a:rPr lang="fa-IR" altLang="en-US"/>
              <a:t>  </a:t>
            </a:r>
            <a:r>
              <a:rPr lang="fa-IR" altLang="en-US" sz="2400" b="1"/>
              <a:t>پاشنۀ پای درگیر را روی کف استخر قرار دهید ( یا رو به پلکان ، با هر دو دست پلکان را بگیرید و پای در گیر را در یک ارتفاع مناسب روی پلکان قرار دهید ) مچ پای درگیر در حالت دورسی فلکشن قرار دارد. </a:t>
            </a:r>
          </a:p>
          <a:p>
            <a:pPr algn="r" rtl="1" eaLnBrk="1" hangingPunct="1">
              <a:lnSpc>
                <a:spcPct val="120000"/>
              </a:lnSpc>
              <a:spcBef>
                <a:spcPct val="50000"/>
              </a:spcBef>
              <a:buFontTx/>
              <a:buChar char="•"/>
            </a:pPr>
            <a:r>
              <a:rPr lang="fa-IR" altLang="en-US" sz="2400" b="1"/>
              <a:t>  از مفصل ران به جاو خم شوید ، سر و تنه را در وضعیت</a:t>
            </a:r>
            <a:endParaRPr lang="en-US" altLang="en-US" sz="2400" b="1"/>
          </a:p>
          <a:p>
            <a:pPr algn="r" rtl="1" eaLnBrk="1" hangingPunct="1">
              <a:lnSpc>
                <a:spcPct val="120000"/>
              </a:lnSpc>
              <a:spcBef>
                <a:spcPct val="50000"/>
              </a:spcBef>
            </a:pPr>
            <a:r>
              <a:rPr lang="fa-IR" altLang="en-US" sz="2400" b="1"/>
              <a:t> رو به جلو روی پاها نگه دارید و عضلات همسترینگ پای </a:t>
            </a:r>
            <a:endParaRPr lang="en-US" altLang="en-US" sz="2400" b="1"/>
          </a:p>
          <a:p>
            <a:pPr algn="r" rtl="1"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en-US" sz="2400" b="1"/>
              <a:t> </a:t>
            </a:r>
            <a:r>
              <a:rPr lang="fa-IR" altLang="en-US" sz="2400" b="1"/>
              <a:t>درگیر را کشش دهید . </a:t>
            </a:r>
          </a:p>
          <a:p>
            <a:pPr algn="r" rtl="1" eaLnBrk="1" hangingPunct="1">
              <a:lnSpc>
                <a:spcPct val="120000"/>
              </a:lnSpc>
              <a:spcBef>
                <a:spcPct val="50000"/>
              </a:spcBef>
              <a:buFontTx/>
              <a:buChar char="•"/>
            </a:pPr>
            <a:r>
              <a:rPr lang="fa-IR" altLang="en-US" sz="2400" b="1"/>
              <a:t> نگه دارید و سپس رها کنید .</a:t>
            </a:r>
            <a:r>
              <a:rPr lang="fa-IR" altLang="en-US"/>
              <a:t> </a:t>
            </a:r>
            <a:endParaRPr lang="en-US" altLang="en-US"/>
          </a:p>
        </p:txBody>
      </p:sp>
      <p:pic>
        <p:nvPicPr>
          <p:cNvPr id="26628" name="Picture 6" descr="May31&amp;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292600"/>
            <a:ext cx="298767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22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393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393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393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39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300" grpId="0"/>
      <p:bldP spid="43930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2" name="Text Box 4"/>
          <p:cNvSpPr txBox="1">
            <a:spLocks noChangeArrowheads="1"/>
          </p:cNvSpPr>
          <p:nvPr/>
        </p:nvSpPr>
        <p:spPr bwMode="auto">
          <a:xfrm>
            <a:off x="1774825" y="333375"/>
            <a:ext cx="8642350" cy="122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fa-IR" altLang="en-US" sz="3200" b="1" u="sng">
                <a:solidFill>
                  <a:srgbClr val="FF0066"/>
                </a:solidFill>
                <a:cs typeface="B Nazanin" panose="00000400000000000000" pitchFamily="2" charset="-78"/>
              </a:rPr>
              <a:t>کشش فعال همسترینگ</a:t>
            </a:r>
          </a:p>
          <a:p>
            <a:pPr algn="r" rtl="1" eaLnBrk="1" hangingPunct="1">
              <a:spcBef>
                <a:spcPct val="50000"/>
              </a:spcBef>
            </a:pPr>
            <a:r>
              <a:rPr lang="fa-IR" altLang="en-US" sz="2400" b="1">
                <a:solidFill>
                  <a:srgbClr val="FFFF00"/>
                </a:solidFill>
                <a:cs typeface="B Nazanin" panose="00000400000000000000" pitchFamily="2" charset="-78"/>
              </a:rPr>
              <a:t>حرکت دهنده های اصلی : همسترینگ ، سرینی بزرگ ، دوقلو و نعلی</a:t>
            </a:r>
            <a:r>
              <a:rPr lang="fa-IR" altLang="en-US" sz="2800" b="1">
                <a:solidFill>
                  <a:srgbClr val="FFFF00"/>
                </a:solidFill>
                <a:cs typeface="B Nazanin" panose="00000400000000000000" pitchFamily="2" charset="-78"/>
              </a:rPr>
              <a:t> </a:t>
            </a:r>
            <a:endParaRPr lang="en-US" altLang="en-US" sz="2800" b="1">
              <a:solidFill>
                <a:srgbClr val="FFFF00"/>
              </a:solidFill>
              <a:cs typeface="B Nazanin" panose="00000400000000000000" pitchFamily="2" charset="-78"/>
            </a:endParaRPr>
          </a:p>
        </p:txBody>
      </p:sp>
      <p:sp>
        <p:nvSpPr>
          <p:cNvPr id="447493" name="Text Box 5"/>
          <p:cNvSpPr txBox="1">
            <a:spLocks noChangeArrowheads="1"/>
          </p:cNvSpPr>
          <p:nvPr/>
        </p:nvSpPr>
        <p:spPr bwMode="auto">
          <a:xfrm>
            <a:off x="1992314" y="2060575"/>
            <a:ext cx="8497887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buFontTx/>
              <a:buChar char="•"/>
            </a:pPr>
            <a:r>
              <a:rPr lang="fa-IR" altLang="en-US" sz="2400">
                <a:cs typeface="B Nazanin" panose="00000400000000000000" pitchFamily="2" charset="-78"/>
              </a:rPr>
              <a:t> رو به دیوار استخر بایستید ، کف پای درگیر را در یک ارتفاع مناسب روی دیواره قرار دهید  و زانو را اندکی خم کنید . </a:t>
            </a:r>
          </a:p>
          <a:p>
            <a:pPr algn="r" rtl="1" eaLnBrk="1" hangingPunct="1">
              <a:spcBef>
                <a:spcPct val="50000"/>
              </a:spcBef>
              <a:buFontTx/>
              <a:buChar char="•"/>
            </a:pPr>
            <a:r>
              <a:rPr lang="fa-IR" altLang="en-US" sz="2400">
                <a:cs typeface="B Nazanin" panose="00000400000000000000" pitchFamily="2" charset="-78"/>
              </a:rPr>
              <a:t> پای درگیر را بدون خم کردن زانو آهسته صاف کنید.</a:t>
            </a:r>
          </a:p>
          <a:p>
            <a:pPr algn="r" rtl="1" eaLnBrk="1" hangingPunct="1">
              <a:spcBef>
                <a:spcPct val="50000"/>
              </a:spcBef>
              <a:buFontTx/>
              <a:buChar char="•"/>
            </a:pPr>
            <a:r>
              <a:rPr lang="fa-IR" altLang="en-US" sz="2400">
                <a:cs typeface="B Nazanin" panose="00000400000000000000" pitchFamily="2" charset="-78"/>
              </a:rPr>
              <a:t> راستای ستون فقرات را بوسیلۀ بالا نگه داشتن سینه در وضعیت مناسب نگه دارید . </a:t>
            </a:r>
          </a:p>
          <a:p>
            <a:pPr algn="r" rtl="1" eaLnBrk="1" hangingPunct="1">
              <a:spcBef>
                <a:spcPct val="50000"/>
              </a:spcBef>
              <a:buFontTx/>
              <a:buChar char="•"/>
            </a:pPr>
            <a:r>
              <a:rPr lang="fa-IR" altLang="en-US" sz="2400">
                <a:cs typeface="B Nazanin" panose="00000400000000000000" pitchFamily="2" charset="-78"/>
              </a:rPr>
              <a:t> نگه دارید و سپس زانو را خم و رها کنید .  </a:t>
            </a:r>
            <a:endParaRPr lang="en-US" altLang="en-US" sz="2400">
              <a:cs typeface="B Nazanin" panose="00000400000000000000" pitchFamily="2" charset="-78"/>
            </a:endParaRPr>
          </a:p>
        </p:txBody>
      </p:sp>
      <p:pic>
        <p:nvPicPr>
          <p:cNvPr id="27652" name="Picture 6" descr="May31&amp;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4005263"/>
            <a:ext cx="3128962" cy="260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560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7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7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7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47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7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7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7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7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492" grpId="0"/>
      <p:bldP spid="44749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80" name="Text Box 4"/>
          <p:cNvSpPr txBox="1">
            <a:spLocks noChangeArrowheads="1"/>
          </p:cNvSpPr>
          <p:nvPr/>
        </p:nvSpPr>
        <p:spPr bwMode="auto">
          <a:xfrm>
            <a:off x="1847850" y="260350"/>
            <a:ext cx="72009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fa-IR" altLang="en-US" sz="2800" b="1">
                <a:solidFill>
                  <a:srgbClr val="FF9933"/>
                </a:solidFill>
              </a:rPr>
              <a:t>تمرینات زانو : پای دوچرخۀ یک پا</a:t>
            </a:r>
          </a:p>
          <a:p>
            <a:pPr algn="r" rtl="1" eaLnBrk="1" hangingPunct="1">
              <a:spcBef>
                <a:spcPct val="50000"/>
              </a:spcBef>
            </a:pPr>
            <a:r>
              <a:rPr lang="fa-IR" altLang="en-US" sz="2400" b="1">
                <a:solidFill>
                  <a:srgbClr val="FFFF00"/>
                </a:solidFill>
              </a:rPr>
              <a:t>حرکت دهنده های اصلی : همسترینگ ، چهار سر ، سرینی بزرگ ، تا کننده ها و نزدیک کننده های ران</a:t>
            </a:r>
            <a:endParaRPr lang="en-US" altLang="en-US" sz="2400" b="1">
              <a:solidFill>
                <a:srgbClr val="FFFF00"/>
              </a:solidFill>
            </a:endParaRPr>
          </a:p>
        </p:txBody>
      </p:sp>
      <p:sp>
        <p:nvSpPr>
          <p:cNvPr id="459781" name="Text Box 5"/>
          <p:cNvSpPr txBox="1">
            <a:spLocks noChangeArrowheads="1"/>
          </p:cNvSpPr>
          <p:nvPr/>
        </p:nvSpPr>
        <p:spPr bwMode="auto">
          <a:xfrm>
            <a:off x="1774826" y="1989138"/>
            <a:ext cx="734536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buFontTx/>
              <a:buChar char="•"/>
            </a:pPr>
            <a:r>
              <a:rPr lang="fa-IR" altLang="en-US">
                <a:solidFill>
                  <a:srgbClr val="FEFBE6"/>
                </a:solidFill>
              </a:rPr>
              <a:t> </a:t>
            </a:r>
            <a:r>
              <a:rPr lang="fa-IR" altLang="en-US" sz="2400" b="1">
                <a:solidFill>
                  <a:srgbClr val="FEFBE6"/>
                </a:solidFill>
              </a:rPr>
              <a:t>دیوارۀ استخر را بگیرید ، روی پای غیر درگیر بایستید . </a:t>
            </a:r>
          </a:p>
          <a:p>
            <a:pPr algn="r" rtl="1" eaLnBrk="1" hangingPunct="1">
              <a:spcBef>
                <a:spcPct val="50000"/>
              </a:spcBef>
              <a:buFontTx/>
              <a:buChar char="•"/>
            </a:pPr>
            <a:r>
              <a:rPr lang="fa-IR" altLang="en-US" sz="2400" b="1">
                <a:solidFill>
                  <a:srgbClr val="FEFBE6"/>
                </a:solidFill>
              </a:rPr>
              <a:t> پای درگیر را خم و صاف کنید ، حرکت رکاب زدن دوچرخه را انجام دهید .</a:t>
            </a:r>
          </a:p>
          <a:p>
            <a:pPr algn="r" rtl="1" eaLnBrk="1" hangingPunct="1">
              <a:spcBef>
                <a:spcPct val="50000"/>
              </a:spcBef>
              <a:buFontTx/>
              <a:buChar char="•"/>
            </a:pPr>
            <a:r>
              <a:rPr lang="fa-IR" altLang="en-US" sz="2400" b="1">
                <a:solidFill>
                  <a:srgbClr val="FEFBE6"/>
                </a:solidFill>
              </a:rPr>
              <a:t> جهت حرکت را برعکس کنید و تکرار کنید . </a:t>
            </a:r>
            <a:endParaRPr lang="en-US" altLang="en-US" sz="2400" b="1">
              <a:solidFill>
                <a:srgbClr val="FEFBE6"/>
              </a:solidFill>
            </a:endParaRPr>
          </a:p>
        </p:txBody>
      </p:sp>
      <p:pic>
        <p:nvPicPr>
          <p:cNvPr id="28676" name="Picture 6" descr="May31&amp;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3951288"/>
            <a:ext cx="3024187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568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autoRev="1" fill="hold"/>
                                        <p:tgtEl>
                                          <p:spTgt spid="4597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4597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autoRev="1" fill="hold"/>
                                        <p:tgtEl>
                                          <p:spTgt spid="4597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780" grpId="0"/>
      <p:bldP spid="45978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2" name="Text Box 4"/>
          <p:cNvSpPr txBox="1">
            <a:spLocks noChangeArrowheads="1"/>
          </p:cNvSpPr>
          <p:nvPr/>
        </p:nvSpPr>
        <p:spPr bwMode="auto">
          <a:xfrm>
            <a:off x="1847851" y="260350"/>
            <a:ext cx="85693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fa-IR" altLang="en-US" sz="2800" b="1" u="sng">
                <a:solidFill>
                  <a:srgbClr val="FF0066"/>
                </a:solidFill>
              </a:rPr>
              <a:t>باز کردن ران</a:t>
            </a:r>
            <a:r>
              <a:rPr lang="fa-IR" altLang="en-US"/>
              <a:t> </a:t>
            </a:r>
          </a:p>
          <a:p>
            <a:pPr algn="r" rtl="1" eaLnBrk="1" hangingPunct="1">
              <a:spcBef>
                <a:spcPct val="50000"/>
              </a:spcBef>
            </a:pPr>
            <a:r>
              <a:rPr lang="fa-IR" altLang="en-US" sz="2400" b="1">
                <a:solidFill>
                  <a:srgbClr val="FFFF00"/>
                </a:solidFill>
              </a:rPr>
              <a:t>حرکت دهنده های اصلی : چهار سر ، همسترینگ و دوقلو</a:t>
            </a:r>
            <a:endParaRPr lang="en-US" altLang="en-US" sz="2400" b="1">
              <a:solidFill>
                <a:srgbClr val="FFFF00"/>
              </a:solidFill>
            </a:endParaRPr>
          </a:p>
        </p:txBody>
      </p:sp>
      <p:sp>
        <p:nvSpPr>
          <p:cNvPr id="462853" name="Text Box 5"/>
          <p:cNvSpPr txBox="1">
            <a:spLocks noChangeArrowheads="1"/>
          </p:cNvSpPr>
          <p:nvPr/>
        </p:nvSpPr>
        <p:spPr bwMode="auto">
          <a:xfrm>
            <a:off x="1703388" y="1412875"/>
            <a:ext cx="8640762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buFontTx/>
              <a:buChar char="•"/>
            </a:pPr>
            <a:r>
              <a:rPr lang="fa-IR" altLang="en-US" sz="2400" b="1"/>
              <a:t> </a:t>
            </a:r>
            <a:r>
              <a:rPr lang="fa-IR" altLang="en-US" sz="2000" b="1"/>
              <a:t>یک وسیلۀ شناوری را دور مچ پای در گیر ببندید .</a:t>
            </a:r>
          </a:p>
          <a:p>
            <a:pPr algn="r" rtl="1" eaLnBrk="1" hangingPunct="1">
              <a:spcBef>
                <a:spcPct val="50000"/>
              </a:spcBef>
              <a:buFontTx/>
              <a:buChar char="•"/>
            </a:pPr>
            <a:r>
              <a:rPr lang="fa-IR" altLang="en-US" sz="2000" b="1"/>
              <a:t> در حالی که شکم روی دیواره قرار دارد بایستید ، لبۀ استخر را بگیرید . </a:t>
            </a:r>
          </a:p>
          <a:p>
            <a:pPr algn="r" rtl="1" eaLnBrk="1" hangingPunct="1">
              <a:spcBef>
                <a:spcPct val="50000"/>
              </a:spcBef>
              <a:buFontTx/>
              <a:buChar char="•"/>
            </a:pPr>
            <a:r>
              <a:rPr lang="fa-IR" altLang="en-US" sz="2000" b="1"/>
              <a:t> زانوی دیگر را به آهستگی به صرف عقب خم و صاف کنید ، مفصل</a:t>
            </a:r>
            <a:endParaRPr lang="en-US" altLang="en-US" sz="2000" b="1"/>
          </a:p>
          <a:p>
            <a:pPr algn="r" rtl="1" eaLnBrk="1" hangingPunct="1">
              <a:spcBef>
                <a:spcPct val="50000"/>
              </a:spcBef>
            </a:pPr>
            <a:r>
              <a:rPr lang="fa-IR" altLang="en-US" sz="2000" b="1"/>
              <a:t> ران را در وضعیت خنثی نگه دارید.</a:t>
            </a:r>
            <a:r>
              <a:rPr lang="fa-IR" altLang="en-US" sz="2400" b="1"/>
              <a:t> </a:t>
            </a:r>
          </a:p>
          <a:p>
            <a:pPr algn="r" rtl="1" eaLnBrk="1" hangingPunct="1">
              <a:spcBef>
                <a:spcPct val="50000"/>
              </a:spcBef>
            </a:pPr>
            <a:endParaRPr lang="en-US" altLang="en-US" sz="2400" b="1"/>
          </a:p>
        </p:txBody>
      </p:sp>
      <p:sp>
        <p:nvSpPr>
          <p:cNvPr id="462854" name="Text Box 6"/>
          <p:cNvSpPr txBox="1">
            <a:spLocks noChangeArrowheads="1"/>
          </p:cNvSpPr>
          <p:nvPr/>
        </p:nvSpPr>
        <p:spPr bwMode="auto">
          <a:xfrm>
            <a:off x="1774826" y="3644900"/>
            <a:ext cx="85693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fa-IR" altLang="en-US" sz="2800" b="1" u="sng">
                <a:solidFill>
                  <a:srgbClr val="FF0066"/>
                </a:solidFill>
              </a:rPr>
              <a:t>به عقب کشیدن همسترینگ</a:t>
            </a:r>
            <a:r>
              <a:rPr lang="fa-IR" altLang="en-US"/>
              <a:t> </a:t>
            </a:r>
          </a:p>
          <a:p>
            <a:pPr algn="r" rtl="1" eaLnBrk="1" hangingPunct="1">
              <a:spcBef>
                <a:spcPct val="50000"/>
              </a:spcBef>
            </a:pPr>
            <a:r>
              <a:rPr lang="fa-IR" altLang="en-US" sz="2400" b="1">
                <a:solidFill>
                  <a:srgbClr val="FFFF00"/>
                </a:solidFill>
              </a:rPr>
              <a:t>حرکت دهنده های اصلی : تا کننده های ران ، چهار سر ، همسترینگ و دوقلو</a:t>
            </a:r>
            <a:r>
              <a:rPr lang="fa-IR" altLang="en-US"/>
              <a:t> </a:t>
            </a:r>
            <a:endParaRPr lang="en-US" altLang="en-US"/>
          </a:p>
        </p:txBody>
      </p:sp>
      <p:sp>
        <p:nvSpPr>
          <p:cNvPr id="462855" name="Text Box 7"/>
          <p:cNvSpPr txBox="1">
            <a:spLocks noChangeArrowheads="1"/>
          </p:cNvSpPr>
          <p:nvPr/>
        </p:nvSpPr>
        <p:spPr bwMode="auto">
          <a:xfrm>
            <a:off x="1774825" y="4724400"/>
            <a:ext cx="864235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buFontTx/>
              <a:buChar char="•"/>
            </a:pPr>
            <a:r>
              <a:rPr lang="fa-IR" altLang="en-US"/>
              <a:t>  </a:t>
            </a:r>
            <a:r>
              <a:rPr lang="fa-IR" altLang="en-US" sz="2400" b="1"/>
              <a:t>پشت به دیوار استخر بایستید ، با یک دست دیوار را بگیرید </a:t>
            </a:r>
            <a:endParaRPr lang="en-US" altLang="en-US" sz="2400" b="1"/>
          </a:p>
          <a:p>
            <a:pPr algn="r" rtl="1" eaLnBrk="1" hangingPunct="1">
              <a:spcBef>
                <a:spcPct val="50000"/>
              </a:spcBef>
            </a:pPr>
            <a:r>
              <a:rPr lang="fa-IR" altLang="en-US" sz="2400" b="1"/>
              <a:t>و ران پای درگیر را تا 90 درجه تا کنید. </a:t>
            </a:r>
          </a:p>
          <a:p>
            <a:pPr algn="r" rtl="1" eaLnBrk="1" hangingPunct="1">
              <a:spcBef>
                <a:spcPct val="50000"/>
              </a:spcBef>
              <a:buFontTx/>
              <a:buChar char="•"/>
            </a:pPr>
            <a:r>
              <a:rPr lang="fa-IR" altLang="en-US" sz="2400" b="1"/>
              <a:t>  در حالیکه ران را در حالت تا شده نگه داشته اید ، </a:t>
            </a:r>
            <a:endParaRPr lang="en-US" altLang="en-US" sz="2400" b="1"/>
          </a:p>
          <a:p>
            <a:pPr algn="r" rtl="1" eaLnBrk="1" hangingPunct="1">
              <a:spcBef>
                <a:spcPct val="50000"/>
              </a:spcBef>
            </a:pPr>
            <a:r>
              <a:rPr lang="en-US" altLang="en-US" sz="2400" b="1"/>
              <a:t> </a:t>
            </a:r>
            <a:r>
              <a:rPr lang="fa-IR" altLang="en-US" sz="2400" b="1"/>
              <a:t>زانو را خم و صاف کنید .</a:t>
            </a:r>
            <a:r>
              <a:rPr lang="fa-IR" altLang="en-US"/>
              <a:t> </a:t>
            </a:r>
            <a:endParaRPr lang="en-US" altLang="en-US"/>
          </a:p>
        </p:txBody>
      </p:sp>
      <p:pic>
        <p:nvPicPr>
          <p:cNvPr id="29702" name="Picture 9" descr="May31&amp;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981076"/>
            <a:ext cx="2338388" cy="271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10" descr="May31&amp;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4724400"/>
            <a:ext cx="24479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21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628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628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28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62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2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62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2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4628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4628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4628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4628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038 -0.90949 L -2.5E-6 3.7037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628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10" y="4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2" grpId="0"/>
      <p:bldP spid="462853" grpId="0"/>
      <p:bldP spid="462854" grpId="0"/>
      <p:bldP spid="462855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0</TotalTime>
  <Words>1516</Words>
  <Application>Microsoft Office PowerPoint</Application>
  <PresentationFormat>Widescreen</PresentationFormat>
  <Paragraphs>113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B Nazanin</vt:lpstr>
      <vt:lpstr>Times New Roman</vt:lpstr>
      <vt:lpstr>Tw Cen MT</vt:lpstr>
      <vt:lpstr>Verdana</vt:lpstr>
      <vt:lpstr>Droplet</vt:lpstr>
      <vt:lpstr>PowerPoint Presentation</vt:lpstr>
      <vt:lpstr>PowerPoint Presentation</vt:lpstr>
      <vt:lpstr>PowerPoint Presentation</vt:lpstr>
      <vt:lpstr>کشش تا کردن زانو در حالت نشسته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2020-04-06T15:59:40Z</dcterms:created>
  <dcterms:modified xsi:type="dcterms:W3CDTF">2020-04-06T16:00:29Z</dcterms:modified>
</cp:coreProperties>
</file>