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23" autoAdjust="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9ABA-173F-4664-8172-EE03AEEDAD36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1FE99-D174-4F9D-9A35-C5995D1E05DD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9ABA-173F-4664-8172-EE03AEEDAD36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1FE99-D174-4F9D-9A35-C5995D1E0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9ABA-173F-4664-8172-EE03AEEDAD36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1FE99-D174-4F9D-9A35-C5995D1E0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9ABA-173F-4664-8172-EE03AEEDAD36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1FE99-D174-4F9D-9A35-C5995D1E0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9ABA-173F-4664-8172-EE03AEEDAD36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1FE99-D174-4F9D-9A35-C5995D1E05D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9ABA-173F-4664-8172-EE03AEEDAD36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1FE99-D174-4F9D-9A35-C5995D1E0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9ABA-173F-4664-8172-EE03AEEDAD36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1FE99-D174-4F9D-9A35-C5995D1E0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9ABA-173F-4664-8172-EE03AEEDAD36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1FE99-D174-4F9D-9A35-C5995D1E0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9ABA-173F-4664-8172-EE03AEEDAD36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1FE99-D174-4F9D-9A35-C5995D1E0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9ABA-173F-4664-8172-EE03AEEDAD36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1FE99-D174-4F9D-9A35-C5995D1E05DD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9ABA-173F-4664-8172-EE03AEEDAD36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1FE99-D174-4F9D-9A35-C5995D1E05DD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A4D9ABA-173F-4664-8172-EE03AEEDAD36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EB1FE99-D174-4F9D-9A35-C5995D1E05D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3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2800" dirty="0" smtClean="0"/>
              <a:t>7-بیماریهای مربوط به مفصل کمری خاجی </a:t>
            </a:r>
          </a:p>
          <a:p>
            <a:pPr marL="0" indent="0" algn="r">
              <a:buNone/>
            </a:pPr>
            <a:r>
              <a:rPr lang="fa-IR" sz="2800" dirty="0" smtClean="0"/>
              <a:t>8-سرطان </a:t>
            </a:r>
          </a:p>
          <a:p>
            <a:pPr marL="0" indent="0" algn="r">
              <a:buNone/>
            </a:pPr>
            <a:r>
              <a:rPr lang="en-US" sz="2800" dirty="0" smtClean="0"/>
              <a:t>(idiopathic)</a:t>
            </a:r>
            <a:r>
              <a:rPr lang="fa-IR" sz="2800" dirty="0" smtClean="0"/>
              <a:t>-اسکولیوز با علت ناشناخته</a:t>
            </a:r>
            <a:r>
              <a:rPr lang="en-US" sz="2800" dirty="0" smtClean="0"/>
              <a:t>9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6707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علل ایجاد اسکولیوز غیر ساختاری: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2800" dirty="0" smtClean="0"/>
              <a:t>1-کوتاهی عضلات دورکننده ران در یک پا </a:t>
            </a:r>
          </a:p>
          <a:p>
            <a:pPr marL="0" indent="0" algn="r">
              <a:buNone/>
            </a:pPr>
            <a:r>
              <a:rPr lang="fa-IR" sz="2800" dirty="0" smtClean="0"/>
              <a:t>2-کوتاهی یک پا </a:t>
            </a:r>
          </a:p>
          <a:p>
            <a:pPr marL="0" indent="0" algn="r">
              <a:buNone/>
            </a:pPr>
            <a:r>
              <a:rPr lang="fa-IR" sz="2800" dirty="0" smtClean="0"/>
              <a:t>3-کوتاهی عضلات نزدیک کننده ران در یک طرف </a:t>
            </a:r>
          </a:p>
          <a:p>
            <a:pPr marL="0" indent="0" algn="r">
              <a:buNone/>
            </a:pPr>
            <a:r>
              <a:rPr lang="fa-IR" sz="2800" dirty="0" smtClean="0"/>
              <a:t>4-عادتها و حرکات خاص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733800"/>
            <a:ext cx="5105399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22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نحوه ارزیابی وضعیت بدنی: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fa-IR" dirty="0" smtClean="0"/>
              <a:t>1-</a:t>
            </a:r>
            <a:r>
              <a:rPr lang="fa-IR" sz="2800" dirty="0" smtClean="0"/>
              <a:t>بررسی شانه های فرد که آیا دریک سطح قرار گرفته اند یا نه </a:t>
            </a:r>
          </a:p>
          <a:p>
            <a:pPr marL="0" indent="0" algn="r">
              <a:buNone/>
            </a:pPr>
            <a:r>
              <a:rPr lang="fa-IR" sz="2800" dirty="0" smtClean="0"/>
              <a:t>2-چرخش تنه به راست و چپ </a:t>
            </a:r>
          </a:p>
          <a:p>
            <a:pPr marL="0" indent="0" algn="r">
              <a:buNone/>
            </a:pPr>
            <a:r>
              <a:rPr lang="fa-IR" sz="2800" dirty="0" smtClean="0"/>
              <a:t>3-اندازه گیری فاصله انگشتان تا زمین در دو سمت </a:t>
            </a:r>
          </a:p>
          <a:p>
            <a:pPr marL="0" indent="0" algn="r">
              <a:buNone/>
            </a:pPr>
            <a:r>
              <a:rPr lang="fa-IR" sz="2800" dirty="0" smtClean="0"/>
              <a:t>4-علامت گذاری زائده شوکی مهره ها و اتصال آنها به یکدیگر </a:t>
            </a:r>
          </a:p>
          <a:p>
            <a:pPr marL="0" indent="0" algn="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09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تست های ارزیابی: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2800" dirty="0" smtClean="0"/>
              <a:t>1-آزمون ایستادن روی انگشتان پا </a:t>
            </a:r>
          </a:p>
          <a:p>
            <a:pPr marL="0" indent="0" algn="r">
              <a:buNone/>
            </a:pPr>
            <a:r>
              <a:rPr lang="fa-IR" sz="2800" dirty="0" smtClean="0"/>
              <a:t>2-آزمون آویزان شدن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895600"/>
            <a:ext cx="38862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41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2800" dirty="0" smtClean="0"/>
              <a:t>3-آزمون نشستن و خم شدن به جلو </a:t>
            </a:r>
          </a:p>
          <a:p>
            <a:pPr marL="0" indent="0" algn="r">
              <a:buNone/>
            </a:pPr>
            <a:r>
              <a:rPr lang="fa-IR" sz="2800" dirty="0" smtClean="0"/>
              <a:t>4-تست آدامز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124200"/>
            <a:ext cx="4267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18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ابزار تشخیصی: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2800" dirty="0" smtClean="0"/>
              <a:t>1-صفحه شطرنجی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438399"/>
            <a:ext cx="4800600" cy="358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63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2800" dirty="0" smtClean="0"/>
              <a:t>2-خط شاقول </a:t>
            </a:r>
          </a:p>
          <a:p>
            <a:pPr marL="0" indent="0" algn="r">
              <a:buNone/>
            </a:pPr>
            <a:r>
              <a:rPr lang="fa-IR" sz="2800" dirty="0" smtClean="0"/>
              <a:t>3-اسکولیومتر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3581400"/>
            <a:ext cx="3810000" cy="25744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581400"/>
            <a:ext cx="3533775" cy="25200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28600"/>
            <a:ext cx="2590800" cy="327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92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2800" dirty="0" smtClean="0"/>
              <a:t>4-تصاویر رادیوگرافی(روش کاب)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2514600"/>
            <a:ext cx="3505199" cy="3276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514600"/>
            <a:ext cx="31242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46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تقسیم بندی اسکولیوز بر اساس روش کاب: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2800" dirty="0" smtClean="0"/>
              <a:t>1-اسکولیوز هایی با منشا عضلانی </a:t>
            </a:r>
          </a:p>
          <a:p>
            <a:pPr marL="0" indent="0" algn="r">
              <a:buNone/>
            </a:pPr>
            <a:r>
              <a:rPr lang="fa-IR" sz="2800" dirty="0" smtClean="0"/>
              <a:t>2-اسکولیوز هایی با منشا عصبی </a:t>
            </a:r>
          </a:p>
          <a:p>
            <a:pPr marL="0" indent="0" algn="r">
              <a:buNone/>
            </a:pPr>
            <a:r>
              <a:rPr lang="fa-IR" sz="2800" dirty="0" smtClean="0"/>
              <a:t>3-اسکولیوزهایی که در اثر تغییرات تکاملی مهره ها  و دنده ها ایجاد می شوند </a:t>
            </a:r>
          </a:p>
          <a:p>
            <a:pPr marL="0" indent="0" algn="r">
              <a:buNone/>
            </a:pPr>
            <a:r>
              <a:rPr lang="fa-IR" sz="2800" dirty="0" smtClean="0"/>
              <a:t>4-اسکولیوزهایی با منشا ضایعات قفسه سینه </a:t>
            </a:r>
          </a:p>
          <a:p>
            <a:pPr marL="0" indent="0" algn="r">
              <a:buNone/>
            </a:pPr>
            <a:r>
              <a:rPr lang="en-US" sz="2800" dirty="0" smtClean="0"/>
              <a:t>idiopathic</a:t>
            </a:r>
            <a:r>
              <a:rPr lang="fa-IR" sz="2800" dirty="0" smtClean="0"/>
              <a:t>5-اسکولیوزهای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6230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برنامه اصلاحی: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2800" dirty="0" smtClean="0"/>
              <a:t>طویل کردن تنه در حالت نشسته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48000" y="2971800"/>
            <a:ext cx="3810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67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scoliosis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828800"/>
            <a:ext cx="5714999" cy="4267200"/>
          </a:xfrm>
        </p:spPr>
      </p:pic>
    </p:spTree>
    <p:extLst>
      <p:ext uri="{BB962C8B-B14F-4D97-AF65-F5344CB8AC3E}">
        <p14:creationId xmlns:p14="http://schemas.microsoft.com/office/powerpoint/2010/main" val="347552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2800" dirty="0" smtClean="0"/>
              <a:t>2-تمرین کشش گربه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895600"/>
            <a:ext cx="49530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41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2800" dirty="0" smtClean="0"/>
              <a:t>3-آویزان شدن از میله بارفیکس یا دارحلقه </a:t>
            </a:r>
          </a:p>
          <a:p>
            <a:pPr marL="0" indent="0" algn="r">
              <a:buNone/>
            </a:pPr>
            <a:r>
              <a:rPr lang="fa-IR" sz="2800" dirty="0" smtClean="0"/>
              <a:t>4-طویل کردن تنه در حالت خوابیده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1" y="3429000"/>
            <a:ext cx="48006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19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2800" dirty="0" smtClean="0"/>
              <a:t>5-کشش عضلات سمت تقعر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9986" y="2563586"/>
            <a:ext cx="4038600" cy="287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6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2800" dirty="0" smtClean="0"/>
              <a:t>6-کشش متقاطع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590800"/>
            <a:ext cx="3581400" cy="266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90800"/>
            <a:ext cx="3810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45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2800" dirty="0" smtClean="0"/>
              <a:t>7- شنا در خشکی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7200" y="1752600"/>
            <a:ext cx="51816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59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1143000"/>
          </a:xfrm>
        </p:spPr>
        <p:txBody>
          <a:bodyPr/>
          <a:lstStyle/>
          <a:p>
            <a:pPr algn="ctr"/>
            <a:r>
              <a:rPr lang="fa-IR"/>
              <a:t>تهیه کننده : زینب هادوی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236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fa-IR" dirty="0" smtClean="0"/>
              <a:t>تعریف عارضه: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2800" dirty="0" smtClean="0"/>
              <a:t>اسکولیوز عبارت است از انحراف طرفی ستون مهره ها،به نحوی که زوائد شوکی مهره ها به سمت تقعر و بدنه مهره ها به سمت تحدب چرخش پیدا می کند.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1298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تقسیم بندی های مختلف اسکولیوز: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2800" dirty="0" smtClean="0"/>
              <a:t>1-اسکولیوز ساختاری و غیر ساختاری</a:t>
            </a:r>
          </a:p>
          <a:p>
            <a:pPr marL="0" indent="0" algn="r">
              <a:buNone/>
            </a:pPr>
            <a:r>
              <a:rPr lang="fa-IR" sz="2800" dirty="0" smtClean="0"/>
              <a:t>2-تقسیم بندی اسکولیوز از نظر منطقه گرفتار شده</a:t>
            </a:r>
          </a:p>
          <a:p>
            <a:pPr marL="0" indent="0" algn="r">
              <a:buNone/>
            </a:pPr>
            <a:r>
              <a:rPr lang="fa-IR" sz="2800" dirty="0" smtClean="0"/>
              <a:t>3-تقسیم بندی اسکولیوز از نظر تعداد قوس ها</a:t>
            </a:r>
          </a:p>
          <a:p>
            <a:pPr marL="0" indent="0" algn="r">
              <a:buNone/>
            </a:pPr>
            <a:r>
              <a:rPr lang="fa-IR" sz="2800" dirty="0" smtClean="0"/>
              <a:t>4-تقسیم بندی اسکولیوز بر اساس میزان پیشرفت ناهنجاری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5915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شکل انحناها: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2800" dirty="0" smtClean="0"/>
              <a:t> شکل</a:t>
            </a:r>
            <a:r>
              <a:rPr lang="en-US" sz="2800" dirty="0" smtClean="0"/>
              <a:t>(c)</a:t>
            </a:r>
            <a:r>
              <a:rPr lang="fa-IR" sz="2800" dirty="0" smtClean="0"/>
              <a:t>انحنا  </a:t>
            </a:r>
          </a:p>
          <a:p>
            <a:pPr marL="0" indent="0" algn="r">
              <a:buNone/>
            </a:pPr>
            <a:r>
              <a:rPr lang="fa-IR" sz="2800" dirty="0" smtClean="0"/>
              <a:t> شکل</a:t>
            </a:r>
            <a:r>
              <a:rPr lang="en-US" sz="2800" dirty="0" smtClean="0"/>
              <a:t>(s)</a:t>
            </a:r>
            <a:r>
              <a:rPr lang="fa-IR" sz="2800" dirty="0" smtClean="0"/>
              <a:t>انحنا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2386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علائم و عوارض ناشی از اسکولیوز: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fa-IR" dirty="0" smtClean="0"/>
              <a:t>1-</a:t>
            </a:r>
            <a:r>
              <a:rPr lang="fa-IR" sz="2800" dirty="0" smtClean="0"/>
              <a:t>اختلال در عملکرد دستگاه تنفسی</a:t>
            </a:r>
          </a:p>
          <a:p>
            <a:pPr marL="0" indent="0" algn="r">
              <a:buNone/>
            </a:pPr>
            <a:r>
              <a:rPr lang="fa-IR" sz="2800" dirty="0" smtClean="0"/>
              <a:t>2-ایجاد ظاهر نامتقارن و ناخوشایند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819400"/>
            <a:ext cx="40386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88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2800" dirty="0" smtClean="0"/>
              <a:t>3-کاهش ظرفیت حیاتی   </a:t>
            </a:r>
          </a:p>
          <a:p>
            <a:pPr marL="0" indent="0" algn="r">
              <a:buNone/>
            </a:pPr>
            <a:r>
              <a:rPr lang="fa-IR" sz="2800" dirty="0" smtClean="0"/>
              <a:t>4-کاهش میزان بازشدگی قفسه سینه </a:t>
            </a:r>
          </a:p>
          <a:p>
            <a:pPr marL="0" indent="0" algn="r">
              <a:buNone/>
            </a:pPr>
            <a:r>
              <a:rPr lang="fa-IR" sz="2800" dirty="0" smtClean="0"/>
              <a:t>5-ضایعات عصبی </a:t>
            </a:r>
          </a:p>
          <a:p>
            <a:pPr marL="0" indent="0" algn="r">
              <a:buNone/>
            </a:pPr>
            <a:r>
              <a:rPr lang="fa-IR" sz="2800" dirty="0" smtClean="0"/>
              <a:t>6-کاهش تحرک ستون فقرات </a:t>
            </a:r>
          </a:p>
          <a:p>
            <a:pPr marL="0" indent="0" algn="r">
              <a:buNone/>
            </a:pPr>
            <a:r>
              <a:rPr lang="fa-IR" sz="2800" dirty="0" smtClean="0"/>
              <a:t>7-اختلال در راه رفتن </a:t>
            </a:r>
          </a:p>
          <a:p>
            <a:pPr marL="0" indent="0" algn="r">
              <a:buNone/>
            </a:pPr>
            <a:r>
              <a:rPr lang="fa-IR" sz="2800" dirty="0" smtClean="0"/>
              <a:t>8-کوتاهی ظاهری اندام تحتانی </a:t>
            </a:r>
          </a:p>
          <a:p>
            <a:pPr marL="0" indent="0" algn="r">
              <a:buNone/>
            </a:pPr>
            <a:r>
              <a:rPr lang="fa-IR" sz="2800" dirty="0" smtClean="0"/>
              <a:t>9-درد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4816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علل ایجاد اسکولیوز ساختاری: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2800" dirty="0" smtClean="0"/>
              <a:t>1-اسکولیوز های مادرزادی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917371"/>
            <a:ext cx="3429000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671" y="2895600"/>
            <a:ext cx="3581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44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2800" dirty="0" smtClean="0"/>
              <a:t>2-اسکولیوز عصبی عضلانی </a:t>
            </a:r>
          </a:p>
          <a:p>
            <a:pPr marL="0" indent="0" algn="r">
              <a:buNone/>
            </a:pPr>
            <a:r>
              <a:rPr lang="fa-IR" sz="2800" dirty="0" smtClean="0"/>
              <a:t>3-ضربه </a:t>
            </a:r>
          </a:p>
          <a:p>
            <a:pPr marL="0" indent="0" algn="r">
              <a:buNone/>
            </a:pPr>
            <a:r>
              <a:rPr lang="fa-IR" sz="2800" dirty="0" smtClean="0"/>
              <a:t>4-بیماری های روماتیسمی </a:t>
            </a:r>
          </a:p>
          <a:p>
            <a:pPr marL="0" indent="0" algn="r">
              <a:buNone/>
            </a:pPr>
            <a:r>
              <a:rPr lang="fa-IR" sz="2800" dirty="0" smtClean="0"/>
              <a:t>5-عفونتهای استخوان </a:t>
            </a:r>
          </a:p>
          <a:p>
            <a:pPr marL="0" indent="0" algn="r">
              <a:buNone/>
            </a:pPr>
            <a:r>
              <a:rPr lang="fa-IR" sz="2800" dirty="0" smtClean="0"/>
              <a:t>6-بیماریهای متابولیکی(راشیتیسم) </a:t>
            </a:r>
          </a:p>
          <a:p>
            <a:pPr marL="0" indent="0" algn="r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244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276</TotalTime>
  <Words>341</Words>
  <Application>Microsoft Office PowerPoint</Application>
  <PresentationFormat>On-screen Show (4:3)</PresentationFormat>
  <Paragraphs>66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Tw Cen MT</vt:lpstr>
      <vt:lpstr>Thatch</vt:lpstr>
      <vt:lpstr>PowerPoint Presentation</vt:lpstr>
      <vt:lpstr>scoliosis</vt:lpstr>
      <vt:lpstr>تعریف عارضه:</vt:lpstr>
      <vt:lpstr>تقسیم بندی های مختلف اسکولیوز:</vt:lpstr>
      <vt:lpstr>شکل انحناها:</vt:lpstr>
      <vt:lpstr>علائم و عوارض ناشی از اسکولیوز:</vt:lpstr>
      <vt:lpstr>PowerPoint Presentation</vt:lpstr>
      <vt:lpstr>علل ایجاد اسکولیوز ساختاری:</vt:lpstr>
      <vt:lpstr>PowerPoint Presentation</vt:lpstr>
      <vt:lpstr>PowerPoint Presentation</vt:lpstr>
      <vt:lpstr>علل ایجاد اسکولیوز غیر ساختاری:</vt:lpstr>
      <vt:lpstr>نحوه ارزیابی وضعیت بدنی:</vt:lpstr>
      <vt:lpstr>تست های ارزیابی:</vt:lpstr>
      <vt:lpstr>PowerPoint Presentation</vt:lpstr>
      <vt:lpstr>ابزار تشخیصی:</vt:lpstr>
      <vt:lpstr>PowerPoint Presentation</vt:lpstr>
      <vt:lpstr>PowerPoint Presentation</vt:lpstr>
      <vt:lpstr>تقسیم بندی اسکولیوز بر اساس روش کاب:</vt:lpstr>
      <vt:lpstr>برنامه اصلاحی: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تهیه کننده : زینب هادوی</vt:lpstr>
    </vt:vector>
  </TitlesOfParts>
  <Company>CtrlSoft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Rayan Gate !!!</dc:creator>
  <cp:lastModifiedBy>Admin</cp:lastModifiedBy>
  <cp:revision>15</cp:revision>
  <dcterms:created xsi:type="dcterms:W3CDTF">2013-11-11T05:15:02Z</dcterms:created>
  <dcterms:modified xsi:type="dcterms:W3CDTF">2020-04-05T18:00:35Z</dcterms:modified>
</cp:coreProperties>
</file>