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72" r:id="rId2"/>
    <p:sldId id="257" r:id="rId3"/>
    <p:sldId id="266" r:id="rId4"/>
    <p:sldId id="281" r:id="rId5"/>
    <p:sldId id="283" r:id="rId6"/>
    <p:sldId id="282" r:id="rId7"/>
    <p:sldId id="256" r:id="rId8"/>
    <p:sldId id="273" r:id="rId9"/>
    <p:sldId id="265" r:id="rId10"/>
    <p:sldId id="274" r:id="rId11"/>
    <p:sldId id="260" r:id="rId12"/>
    <p:sldId id="275" r:id="rId13"/>
    <p:sldId id="258" r:id="rId14"/>
    <p:sldId id="276" r:id="rId15"/>
    <p:sldId id="261" r:id="rId16"/>
    <p:sldId id="277" r:id="rId17"/>
    <p:sldId id="278" r:id="rId18"/>
    <p:sldId id="262" r:id="rId19"/>
    <p:sldId id="279" r:id="rId20"/>
    <p:sldId id="285" r:id="rId21"/>
    <p:sldId id="264" r:id="rId22"/>
    <p:sldId id="280" r:id="rId23"/>
    <p:sldId id="268" r:id="rId24"/>
    <p:sldId id="269" r:id="rId25"/>
    <p:sldId id="284"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60CF48-FAEC-4D3B-AC8D-2551C2321D08}">
          <p14:sldIdLst>
            <p14:sldId id="272"/>
            <p14:sldId id="257"/>
            <p14:sldId id="266"/>
            <p14:sldId id="281"/>
            <p14:sldId id="283"/>
            <p14:sldId id="282"/>
            <p14:sldId id="256"/>
            <p14:sldId id="273"/>
          </p14:sldIdLst>
        </p14:section>
        <p14:section name="Untitled Section" id="{D770F373-BFFC-4C89-8E26-E48ED93A5B15}">
          <p14:sldIdLst>
            <p14:sldId id="265"/>
            <p14:sldId id="274"/>
            <p14:sldId id="260"/>
            <p14:sldId id="275"/>
            <p14:sldId id="258"/>
            <p14:sldId id="276"/>
            <p14:sldId id="261"/>
            <p14:sldId id="277"/>
            <p14:sldId id="278"/>
            <p14:sldId id="262"/>
            <p14:sldId id="279"/>
            <p14:sldId id="285"/>
            <p14:sldId id="264"/>
            <p14:sldId id="280"/>
            <p14:sldId id="268"/>
            <p14:sldId id="269"/>
            <p14:sldId id="284"/>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4660"/>
  </p:normalViewPr>
  <p:slideViewPr>
    <p:cSldViewPr snapToGrid="0">
      <p:cViewPr varScale="1">
        <p:scale>
          <a:sx n="70" d="100"/>
          <a:sy n="70" d="100"/>
        </p:scale>
        <p:origin x="6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375A8-4620-4132-AB98-61B513126F73}" type="doc">
      <dgm:prSet loTypeId="urn:microsoft.com/office/officeart/2005/8/layout/venn1" loCatId="relationship" qsTypeId="urn:microsoft.com/office/officeart/2005/8/quickstyle/3d3" qsCatId="3D" csTypeId="urn:microsoft.com/office/officeart/2005/8/colors/accent1_2" csCatId="accent1" phldr="1"/>
      <dgm:spPr/>
    </dgm:pt>
    <dgm:pt modelId="{656A3483-2F05-46D1-8E28-2D709F715023}" type="pres">
      <dgm:prSet presAssocID="{D6C375A8-4620-4132-AB98-61B513126F73}" presName="compositeShape" presStyleCnt="0">
        <dgm:presLayoutVars>
          <dgm:chMax val="7"/>
          <dgm:dir/>
          <dgm:resizeHandles val="exact"/>
        </dgm:presLayoutVars>
      </dgm:prSet>
      <dgm:spPr/>
    </dgm:pt>
  </dgm:ptLst>
  <dgm:cxnLst>
    <dgm:cxn modelId="{23A09703-8268-4009-9038-8082F99D2DF1}" type="presOf" srcId="{D6C375A8-4620-4132-AB98-61B513126F73}" destId="{656A3483-2F05-46D1-8E28-2D709F715023}" srcOrd="0" destOrd="0" presId="urn:microsoft.com/office/officeart/2005/8/layout/venn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13F2F-9CE6-4CCF-9008-2A6359D80334}" type="doc">
      <dgm:prSet loTypeId="urn:microsoft.com/office/officeart/2005/8/layout/venn1" loCatId="relationship" qsTypeId="urn:microsoft.com/office/officeart/2005/8/quickstyle/3d3" qsCatId="3D" csTypeId="urn:microsoft.com/office/officeart/2005/8/colors/accent1_2" csCatId="accent1" phldr="1"/>
      <dgm:spPr/>
    </dgm:pt>
    <dgm:pt modelId="{32D74C48-D8E8-48C6-81CE-92E88251F2AE}">
      <dgm:prSet/>
      <dgm:spPr/>
      <dgm:t>
        <a:bodyPr/>
        <a:lstStyle/>
        <a:p>
          <a:r>
            <a:rPr lang="en-US" b="1" dirty="0" smtClean="0">
              <a:solidFill>
                <a:schemeClr val="bg1"/>
              </a:solidFill>
              <a:latin typeface="Edwardian Script ITC" pitchFamily="66" charset="0"/>
            </a:rPr>
            <a:t>IN THE NAME OF   GOD</a:t>
          </a:r>
          <a:endParaRPr lang="en-US" b="1" dirty="0">
            <a:solidFill>
              <a:schemeClr val="bg1"/>
            </a:solidFill>
            <a:latin typeface="Edwardian Script ITC" pitchFamily="66" charset="0"/>
          </a:endParaRPr>
        </a:p>
      </dgm:t>
    </dgm:pt>
    <dgm:pt modelId="{2B703811-E8EF-4735-AE32-E446EE982A59}" type="parTrans" cxnId="{12119DE3-C94B-44DD-A874-591F01177984}">
      <dgm:prSet/>
      <dgm:spPr/>
      <dgm:t>
        <a:bodyPr/>
        <a:lstStyle/>
        <a:p>
          <a:endParaRPr lang="en-US"/>
        </a:p>
      </dgm:t>
    </dgm:pt>
    <dgm:pt modelId="{CBBA476D-3E11-45B6-A7AF-53BE38CF4941}" type="sibTrans" cxnId="{12119DE3-C94B-44DD-A874-591F01177984}">
      <dgm:prSet/>
      <dgm:spPr/>
      <dgm:t>
        <a:bodyPr/>
        <a:lstStyle/>
        <a:p>
          <a:endParaRPr lang="en-US"/>
        </a:p>
      </dgm:t>
    </dgm:pt>
    <dgm:pt modelId="{F328FDF5-4657-4026-B018-C6C31A7C99BD}" type="pres">
      <dgm:prSet presAssocID="{B6313F2F-9CE6-4CCF-9008-2A6359D80334}" presName="compositeShape" presStyleCnt="0">
        <dgm:presLayoutVars>
          <dgm:chMax val="7"/>
          <dgm:dir/>
          <dgm:resizeHandles val="exact"/>
        </dgm:presLayoutVars>
      </dgm:prSet>
      <dgm:spPr/>
    </dgm:pt>
    <dgm:pt modelId="{99FDE553-F180-45D8-91E5-C0F453BEEC8E}" type="pres">
      <dgm:prSet presAssocID="{32D74C48-D8E8-48C6-81CE-92E88251F2AE}" presName="circ1TxSh" presStyleLbl="vennNode1" presStyleIdx="0" presStyleCnt="1" custLinFactNeighborX="91816" custLinFactNeighborY="-11508"/>
      <dgm:spPr/>
      <dgm:t>
        <a:bodyPr/>
        <a:lstStyle/>
        <a:p>
          <a:endParaRPr lang="en-US"/>
        </a:p>
      </dgm:t>
    </dgm:pt>
  </dgm:ptLst>
  <dgm:cxnLst>
    <dgm:cxn modelId="{6E1FA670-6E48-4FC6-903C-F86222AA0637}" type="presOf" srcId="{32D74C48-D8E8-48C6-81CE-92E88251F2AE}" destId="{99FDE553-F180-45D8-91E5-C0F453BEEC8E}" srcOrd="0" destOrd="0" presId="urn:microsoft.com/office/officeart/2005/8/layout/venn1"/>
    <dgm:cxn modelId="{3C10106A-1DE1-4B1D-B407-24146D0F84BD}" type="presOf" srcId="{B6313F2F-9CE6-4CCF-9008-2A6359D80334}" destId="{F328FDF5-4657-4026-B018-C6C31A7C99BD}" srcOrd="0" destOrd="0" presId="urn:microsoft.com/office/officeart/2005/8/layout/venn1"/>
    <dgm:cxn modelId="{12119DE3-C94B-44DD-A874-591F01177984}" srcId="{B6313F2F-9CE6-4CCF-9008-2A6359D80334}" destId="{32D74C48-D8E8-48C6-81CE-92E88251F2AE}" srcOrd="0" destOrd="0" parTransId="{2B703811-E8EF-4735-AE32-E446EE982A59}" sibTransId="{CBBA476D-3E11-45B6-A7AF-53BE38CF4941}"/>
    <dgm:cxn modelId="{9B368593-6B0E-4EAB-A529-4D4317EA1440}" type="presParOf" srcId="{F328FDF5-4657-4026-B018-C6C31A7C99BD}" destId="{99FDE553-F180-45D8-91E5-C0F453BEEC8E}"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DE553-F180-45D8-91E5-C0F453BEEC8E}">
      <dsp:nvSpPr>
        <dsp:cNvPr id="0" name=""/>
        <dsp:cNvSpPr/>
      </dsp:nvSpPr>
      <dsp:spPr>
        <a:xfrm>
          <a:off x="444496" y="0"/>
          <a:ext cx="3103570" cy="310357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solidFill>
              <a:latin typeface="Edwardian Script ITC" pitchFamily="66" charset="0"/>
            </a:rPr>
            <a:t>IN THE NAME OF   GOD</a:t>
          </a:r>
          <a:endParaRPr lang="en-US" sz="4000" b="1" kern="1200" dirty="0">
            <a:solidFill>
              <a:schemeClr val="bg1"/>
            </a:solidFill>
            <a:latin typeface="Edwardian Script ITC" pitchFamily="66" charset="0"/>
          </a:endParaRPr>
        </a:p>
      </dsp:txBody>
      <dsp:txXfrm>
        <a:off x="899003" y="454507"/>
        <a:ext cx="2194556" cy="219455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0735A-3289-4AAC-B49B-120ACBADF90E}"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04DE5-B09A-4866-93CE-51F9864C2AF0}" type="slidenum">
              <a:rPr lang="en-US" smtClean="0"/>
              <a:t>‹#›</a:t>
            </a:fld>
            <a:endParaRPr lang="en-US"/>
          </a:p>
        </p:txBody>
      </p:sp>
    </p:spTree>
    <p:extLst>
      <p:ext uri="{BB962C8B-B14F-4D97-AF65-F5344CB8AC3E}">
        <p14:creationId xmlns:p14="http://schemas.microsoft.com/office/powerpoint/2010/main" val="2488597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804DE5-B09A-4866-93CE-51F9864C2AF0}" type="slidenum">
              <a:rPr lang="en-US" smtClean="0"/>
              <a:t>4</a:t>
            </a:fld>
            <a:endParaRPr lang="en-US"/>
          </a:p>
        </p:txBody>
      </p:sp>
    </p:spTree>
    <p:extLst>
      <p:ext uri="{BB962C8B-B14F-4D97-AF65-F5344CB8AC3E}">
        <p14:creationId xmlns:p14="http://schemas.microsoft.com/office/powerpoint/2010/main" val="154364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804DE5-B09A-4866-93CE-51F9864C2AF0}" type="slidenum">
              <a:rPr lang="en-US" smtClean="0"/>
              <a:t>18</a:t>
            </a:fld>
            <a:endParaRPr lang="en-US"/>
          </a:p>
        </p:txBody>
      </p:sp>
    </p:spTree>
    <p:extLst>
      <p:ext uri="{BB962C8B-B14F-4D97-AF65-F5344CB8AC3E}">
        <p14:creationId xmlns:p14="http://schemas.microsoft.com/office/powerpoint/2010/main" val="53038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29281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8200E-18C5-4656-A5DD-D130F3D315E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83537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2691012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97997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47481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3674954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36922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09301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61321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98247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349496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F8200E-18C5-4656-A5DD-D130F3D315E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226189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F8200E-18C5-4656-A5DD-D130F3D315E5}"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953954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2775387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352771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0F8200E-18C5-4656-A5DD-D130F3D315E5}" type="datetimeFigureOut">
              <a:rPr lang="en-US" smtClean="0"/>
              <a:t>2/10/2020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3655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F8200E-18C5-4656-A5DD-D130F3D315E5}"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5DB09-49D2-4071-93DF-0A6FC4168CC0}" type="slidenum">
              <a:rPr lang="en-US" smtClean="0"/>
              <a:t>‹#›</a:t>
            </a:fld>
            <a:endParaRPr lang="en-US"/>
          </a:p>
        </p:txBody>
      </p:sp>
    </p:spTree>
    <p:extLst>
      <p:ext uri="{BB962C8B-B14F-4D97-AF65-F5344CB8AC3E}">
        <p14:creationId xmlns:p14="http://schemas.microsoft.com/office/powerpoint/2010/main" val="120376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F8200E-18C5-4656-A5DD-D130F3D315E5}" type="datetimeFigureOut">
              <a:rPr lang="en-US" smtClean="0"/>
              <a:t>2/10/2020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05DB09-49D2-4071-93DF-0A6FC4168CC0}" type="slidenum">
              <a:rPr lang="en-US" smtClean="0"/>
              <a:t>‹#›</a:t>
            </a:fld>
            <a:endParaRPr lang="en-US"/>
          </a:p>
        </p:txBody>
      </p:sp>
    </p:spTree>
    <p:extLst>
      <p:ext uri="{BB962C8B-B14F-4D97-AF65-F5344CB8AC3E}">
        <p14:creationId xmlns:p14="http://schemas.microsoft.com/office/powerpoint/2010/main" val="379880343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17.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jpeg"/><Relationship Id="rId7" Type="http://schemas.openxmlformats.org/officeDocument/2006/relationships/image" Target="../media/image52.jp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G"/><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 Id="rId5" Type="http://schemas.openxmlformats.org/officeDocument/2006/relationships/image" Target="../media/image61.jp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ranorthoped.ir/fa/news/1335"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2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g"/></Relationships>
</file>

<file path=ppt/slides/_rels/slide23.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77.gif"/><Relationship Id="rId5" Type="http://schemas.openxmlformats.org/officeDocument/2006/relationships/image" Target="../media/image76.jpg"/><Relationship Id="rId4" Type="http://schemas.openxmlformats.org/officeDocument/2006/relationships/image" Target="../media/image75.jpg"/></Relationships>
</file>

<file path=ppt/slides/_rels/slide2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jpg"/><Relationship Id="rId1" Type="http://schemas.openxmlformats.org/officeDocument/2006/relationships/slideLayout" Target="../slideLayouts/slideLayout2.xml"/><Relationship Id="rId4" Type="http://schemas.openxmlformats.org/officeDocument/2006/relationships/image" Target="../media/image80.jpg"/></Relationships>
</file>

<file path=ppt/slides/_rels/slide25.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2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www.iranorthoped.ir/fa/news/1556" TargetMode="External"/><Relationship Id="rId7" Type="http://schemas.openxmlformats.org/officeDocument/2006/relationships/image" Target="../media/image11.jpg"/><Relationship Id="rId2" Type="http://schemas.openxmlformats.org/officeDocument/2006/relationships/hyperlink" Target="http://www.iranorthoped.ir/fa/news/1332" TargetMode="Externa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www.iranorthoped.ir/fa/news/158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ranorthoped.ir/fa/news/1557" TargetMode="External"/><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iranorthoped.ir/fa/news/155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arzkar2.blogfa.com/"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arzkar2.blogfa.com/"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92/2/10</a:t>
            </a:r>
            <a:endParaRPr lang="en-US" dirty="0"/>
          </a:p>
        </p:txBody>
      </p:sp>
      <p:sp>
        <p:nvSpPr>
          <p:cNvPr id="3" name="Slide Number Placeholder 2"/>
          <p:cNvSpPr>
            <a:spLocks noGrp="1"/>
          </p:cNvSpPr>
          <p:nvPr>
            <p:ph type="sldNum" sz="quarter" idx="12"/>
          </p:nvPr>
        </p:nvSpPr>
        <p:spPr/>
        <p:txBody>
          <a:bodyPr/>
          <a:lstStyle/>
          <a:p>
            <a:fld id="{FDDCC4EC-485D-4B6C-96FF-2FCB03D76457}" type="slidenum">
              <a:rPr lang="en-US" smtClean="0"/>
              <a:pPr/>
              <a:t>1</a:t>
            </a:fld>
            <a:endParaRPr lang="en-US" dirty="0"/>
          </a:p>
        </p:txBody>
      </p:sp>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graphicFrame>
        <p:nvGraphicFramePr>
          <p:cNvPr id="7" name="Diagram 6"/>
          <p:cNvGraphicFramePr/>
          <p:nvPr>
            <p:extLst>
              <p:ext uri="{D42A27DB-BD31-4B8C-83A1-F6EECF244321}">
                <p14:modId xmlns:p14="http://schemas.microsoft.com/office/powerpoint/2010/main" val="1455366356"/>
              </p:ext>
            </p:extLst>
          </p:nvPr>
        </p:nvGraphicFramePr>
        <p:xfrm>
          <a:off x="1251045" y="91013"/>
          <a:ext cx="8929718"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368439099"/>
              </p:ext>
            </p:extLst>
          </p:nvPr>
        </p:nvGraphicFramePr>
        <p:xfrm>
          <a:off x="6432547" y="163773"/>
          <a:ext cx="3548066" cy="31035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57254665"/>
      </p:ext>
    </p:extLst>
  </p:cSld>
  <p:clrMapOvr>
    <a:masterClrMapping/>
  </p:clrMapOvr>
  <p:transition spd="med" advClick="0" advTm="5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fmla="#ppt_w*sin(2.5*pi*$)">
                                          <p:val>
                                            <p:fltVal val="0"/>
                                          </p:val>
                                        </p:tav>
                                        <p:tav tm="100000">
                                          <p:val>
                                            <p:fltVal val="1"/>
                                          </p:val>
                                        </p:tav>
                                      </p:tavLst>
                                    </p:anim>
                                    <p:anim calcmode="lin" valueType="num">
                                      <p:cBhvr>
                                        <p:cTn id="16"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xit" presetSubtype="0" fill="hold" grpId="1" nodeType="clickEffect">
                                  <p:stCondLst>
                                    <p:cond delay="0"/>
                                  </p:stCondLst>
                                  <p:childTnLst>
                                    <p:animEffect transition="out" filter="fade">
                                      <p:cBhvr>
                                        <p:cTn id="20" dur="2000"/>
                                        <p:tgtEl>
                                          <p:spTgt spid="9"/>
                                        </p:tgtEl>
                                      </p:cBhvr>
                                    </p:animEffect>
                                    <p:anim calcmode="lin" valueType="num">
                                      <p:cBhvr>
                                        <p:cTn id="21" dur="2000"/>
                                        <p:tgtEl>
                                          <p:spTgt spid="9"/>
                                        </p:tgtEl>
                                        <p:attrNameLst>
                                          <p:attrName>style.rotation</p:attrName>
                                        </p:attrNameLst>
                                      </p:cBhvr>
                                      <p:tavLst>
                                        <p:tav tm="0">
                                          <p:val>
                                            <p:fltVal val="0"/>
                                          </p:val>
                                        </p:tav>
                                        <p:tav tm="100000">
                                          <p:val>
                                            <p:fltVal val="720"/>
                                          </p:val>
                                        </p:tav>
                                      </p:tavLst>
                                    </p:anim>
                                    <p:anim calcmode="lin" valueType="num">
                                      <p:cBhvr>
                                        <p:cTn id="22" dur="2000"/>
                                        <p:tgtEl>
                                          <p:spTgt spid="9"/>
                                        </p:tgtEl>
                                        <p:attrNameLst>
                                          <p:attrName>ppt_h</p:attrName>
                                        </p:attrNameLst>
                                      </p:cBhvr>
                                      <p:tavLst>
                                        <p:tav tm="0">
                                          <p:val>
                                            <p:strVal val="ppt_h"/>
                                          </p:val>
                                        </p:tav>
                                        <p:tav tm="100000">
                                          <p:val>
                                            <p:fltVal val="0"/>
                                          </p:val>
                                        </p:tav>
                                      </p:tavLst>
                                    </p:anim>
                                    <p:anim calcmode="lin" valueType="num">
                                      <p:cBhvr>
                                        <p:cTn id="23" dur="2000"/>
                                        <p:tgtEl>
                                          <p:spTgt spid="9"/>
                                        </p:tgtEl>
                                        <p:attrNameLst>
                                          <p:attrName>ppt_w</p:attrName>
                                        </p:attrNameLst>
                                      </p:cBhvr>
                                      <p:tavLst>
                                        <p:tav tm="0">
                                          <p:val>
                                            <p:strVal val="ppt_w"/>
                                          </p:val>
                                        </p:tav>
                                        <p:tav tm="100000">
                                          <p:val>
                                            <p:fltVal val="0"/>
                                          </p:val>
                                        </p:tav>
                                      </p:tavLst>
                                    </p:anim>
                                    <p:set>
                                      <p:cBhvr>
                                        <p:cTn id="24" dur="1" fill="hold">
                                          <p:stCondLst>
                                            <p:cond delay="19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5" presetClass="exit" presetSubtype="0" fill="hold" grpId="1" nodeType="clickEffect">
                                  <p:stCondLst>
                                    <p:cond delay="0"/>
                                  </p:stCondLst>
                                  <p:childTnLst>
                                    <p:animEffect transition="out" filter="fade">
                                      <p:cBhvr>
                                        <p:cTn id="28" dur="2000"/>
                                        <p:tgtEl>
                                          <p:spTgt spid="7"/>
                                        </p:tgtEl>
                                      </p:cBhvr>
                                    </p:animEffect>
                                    <p:anim calcmode="lin" valueType="num">
                                      <p:cBhvr>
                                        <p:cTn id="29" dur="2000"/>
                                        <p:tgtEl>
                                          <p:spTgt spid="7"/>
                                        </p:tgtEl>
                                        <p:attrNameLst>
                                          <p:attrName>style.rotation</p:attrName>
                                        </p:attrNameLst>
                                      </p:cBhvr>
                                      <p:tavLst>
                                        <p:tav tm="0">
                                          <p:val>
                                            <p:fltVal val="0"/>
                                          </p:val>
                                        </p:tav>
                                        <p:tav tm="100000">
                                          <p:val>
                                            <p:fltVal val="720"/>
                                          </p:val>
                                        </p:tav>
                                      </p:tavLst>
                                    </p:anim>
                                    <p:anim calcmode="lin" valueType="num">
                                      <p:cBhvr>
                                        <p:cTn id="30" dur="2000"/>
                                        <p:tgtEl>
                                          <p:spTgt spid="7"/>
                                        </p:tgtEl>
                                        <p:attrNameLst>
                                          <p:attrName>ppt_h</p:attrName>
                                        </p:attrNameLst>
                                      </p:cBhvr>
                                      <p:tavLst>
                                        <p:tav tm="0">
                                          <p:val>
                                            <p:strVal val="ppt_h"/>
                                          </p:val>
                                        </p:tav>
                                        <p:tav tm="100000">
                                          <p:val>
                                            <p:fltVal val="0"/>
                                          </p:val>
                                        </p:tav>
                                      </p:tavLst>
                                    </p:anim>
                                    <p:anim calcmode="lin" valueType="num">
                                      <p:cBhvr>
                                        <p:cTn id="31" dur="2000"/>
                                        <p:tgtEl>
                                          <p:spTgt spid="7"/>
                                        </p:tgtEl>
                                        <p:attrNameLst>
                                          <p:attrName>ppt_w</p:attrName>
                                        </p:attrNameLst>
                                      </p:cBhvr>
                                      <p:tavLst>
                                        <p:tav tm="0">
                                          <p:val>
                                            <p:strVal val="ppt_w"/>
                                          </p:val>
                                        </p:tav>
                                        <p:tav tm="100000">
                                          <p:val>
                                            <p:fltVal val="0"/>
                                          </p:val>
                                        </p:tav>
                                      </p:tavLst>
                                    </p:anim>
                                    <p:set>
                                      <p:cBhvr>
                                        <p:cTn id="3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9" grpId="0">
        <p:bldAsOne/>
      </p:bldGraphic>
      <p:bldGraphic spid="9" grpId="1">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8227" y="3545459"/>
            <a:ext cx="6096000" cy="2062103"/>
          </a:xfrm>
          <a:prstGeom prst="rect">
            <a:avLst/>
          </a:prstGeom>
        </p:spPr>
        <p:txBody>
          <a:bodyPr>
            <a:spAutoFit/>
          </a:bodyPr>
          <a:lstStyle/>
          <a:p>
            <a:pPr algn="r" rtl="1"/>
            <a:r>
              <a:rPr lang="fa-IR" sz="3200" dirty="0"/>
              <a:t>البته زانوها در وضعیت طبیعی زاویه ای در حدود هفت-سیزده درجه (زاویه </a:t>
            </a:r>
            <a:r>
              <a:rPr lang="en-US" sz="3200" dirty="0"/>
              <a:t>Q</a:t>
            </a:r>
            <a:r>
              <a:rPr lang="fa-IR" sz="3200" dirty="0"/>
              <a:t>) بین محور ران و محور ساق دارند که طبیعی است.</a:t>
            </a:r>
            <a:endParaRPr lang="en-US" sz="32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0" y="3979002"/>
            <a:ext cx="4762100" cy="2878998"/>
          </a:xfrm>
          <a:prstGeom prst="rect">
            <a:avLst/>
          </a:prstGeom>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3034011" cy="35454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9206" y="23657"/>
            <a:ext cx="3137067" cy="3521802"/>
          </a:xfrm>
          <a:prstGeom prst="rect">
            <a:avLst/>
          </a:prstGeom>
        </p:spPr>
      </p:pic>
    </p:spTree>
    <p:extLst>
      <p:ext uri="{BB962C8B-B14F-4D97-AF65-F5344CB8AC3E}">
        <p14:creationId xmlns:p14="http://schemas.microsoft.com/office/powerpoint/2010/main" val="37880494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600" dirty="0" smtClean="0">
                <a:cs typeface="2  Karim" panose="00000400000000000000" pitchFamily="2" charset="-78"/>
              </a:rPr>
              <a:t>اپیدمیولوژی بیماری </a:t>
            </a:r>
            <a:endParaRPr lang="en-US" sz="6600" dirty="0">
              <a:cs typeface="2  Karim" panose="00000400000000000000" pitchFamily="2" charset="-78"/>
            </a:endParaRPr>
          </a:p>
        </p:txBody>
      </p:sp>
      <p:sp>
        <p:nvSpPr>
          <p:cNvPr id="3" name="Content Placeholder 2"/>
          <p:cNvSpPr>
            <a:spLocks noGrp="1"/>
          </p:cNvSpPr>
          <p:nvPr>
            <p:ph idx="1"/>
          </p:nvPr>
        </p:nvSpPr>
        <p:spPr>
          <a:xfrm>
            <a:off x="2977832" y="2265045"/>
            <a:ext cx="8946541" cy="4195481"/>
          </a:xfrm>
        </p:spPr>
        <p:txBody>
          <a:bodyPr>
            <a:normAutofit/>
          </a:bodyPr>
          <a:lstStyle/>
          <a:p>
            <a:pPr marL="0" indent="0" algn="r" rtl="1">
              <a:buNone/>
            </a:pPr>
            <a:r>
              <a:rPr lang="fa-IR" dirty="0" smtClean="0"/>
              <a:t>میزان شیوع این بیماری :</a:t>
            </a:r>
          </a:p>
          <a:p>
            <a:pPr algn="r" rtl="1"/>
            <a:r>
              <a:rPr lang="fa-IR" dirty="0" smtClean="0"/>
              <a:t>دردوران کودکی ودر پسران</a:t>
            </a:r>
            <a:r>
              <a:rPr lang="en-US" dirty="0" smtClean="0"/>
              <a:t> </a:t>
            </a:r>
            <a:r>
              <a:rPr lang="fa-IR" dirty="0" smtClean="0"/>
              <a:t>شیوع بیشتری دارد.</a:t>
            </a:r>
          </a:p>
          <a:p>
            <a:pPr algn="r" rtl="1"/>
            <a:r>
              <a:rPr lang="fa-IR" dirty="0" smtClean="0"/>
              <a:t>وهمچنین دانش آموزان مقطع راهنمایی پسر تهران با میزان 40/71 درصد گزارش شده که</a:t>
            </a:r>
          </a:p>
          <a:p>
            <a:pPr marL="0" indent="0" algn="r" rtl="1">
              <a:buNone/>
            </a:pPr>
            <a:r>
              <a:rPr lang="fa-IR" dirty="0" smtClean="0"/>
              <a:t> در این گزارش بیشترین  میزان زانوی پرانتزی و فاصله زانوها در دامنه 2-4 سانتیمتر دیده شده.</a:t>
            </a:r>
          </a:p>
          <a:p>
            <a:pPr algn="r" rtl="1"/>
            <a:r>
              <a:rPr lang="fa-IR" dirty="0"/>
              <a:t>5% کودکان مبتلا به این عارضه </a:t>
            </a:r>
            <a:r>
              <a:rPr lang="fa-IR" dirty="0" smtClean="0"/>
              <a:t>اند که 4% آن ارثی است</a:t>
            </a:r>
            <a:endParaRPr lang="fa-IR" dirty="0"/>
          </a:p>
          <a:p>
            <a:pPr algn="r" rtl="1"/>
            <a:endParaRPr lang="fa-IR" dirty="0" smtClean="0"/>
          </a:p>
          <a:p>
            <a:pPr algn="r" rtl="1"/>
            <a:endParaRPr lang="en-US" dirty="0"/>
          </a:p>
          <a:p>
            <a:pPr marL="0" indent="0" algn="r" rtl="1">
              <a:buNone/>
            </a:pPr>
            <a:endParaRPr lang="fa-IR" dirty="0" smtClean="0"/>
          </a:p>
          <a:p>
            <a:pPr algn="r" rt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2956"/>
            <a:ext cx="3749040" cy="4075043"/>
          </a:xfrm>
          <a:prstGeom prst="rect">
            <a:avLst/>
          </a:prstGeom>
        </p:spPr>
      </p:pic>
    </p:spTree>
    <p:extLst>
      <p:ext uri="{BB962C8B-B14F-4D97-AF65-F5344CB8AC3E}">
        <p14:creationId xmlns:p14="http://schemas.microsoft.com/office/powerpoint/2010/main" val="730047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183" y="2121498"/>
            <a:ext cx="8946541" cy="4195481"/>
          </a:xfrm>
        </p:spPr>
        <p:txBody>
          <a:bodyPr/>
          <a:lstStyle/>
          <a:p>
            <a:pPr marL="0" indent="0" algn="r" rtl="1">
              <a:buNone/>
            </a:pPr>
            <a:endParaRPr lang="fa-IR" dirty="0"/>
          </a:p>
          <a:p>
            <a:pPr algn="r" rtl="1"/>
            <a:r>
              <a:rPr lang="fa-IR" dirty="0"/>
              <a:t>برحسب سن شروع علایم به 3 دوران تقسیم بندی میشود</a:t>
            </a:r>
            <a:endParaRPr lang="en-US" dirty="0"/>
          </a:p>
          <a:p>
            <a:pPr algn="r" rtl="1"/>
            <a:r>
              <a:rPr lang="fa-IR" dirty="0"/>
              <a:t>دوران کودکی(1-3سالگی)</a:t>
            </a:r>
          </a:p>
          <a:p>
            <a:pPr algn="r" rtl="1"/>
            <a:r>
              <a:rPr lang="fa-IR" dirty="0"/>
              <a:t>دوران نوجوانی(4-10 سالگی)</a:t>
            </a:r>
          </a:p>
          <a:p>
            <a:pPr algn="r" rtl="1"/>
            <a:r>
              <a:rPr lang="fa-IR" dirty="0"/>
              <a:t>دوران جوانی(11سال به بالا)</a:t>
            </a:r>
          </a:p>
          <a:p>
            <a:pPr algn="r" rtl="1"/>
            <a:r>
              <a:rPr lang="fa-IR" dirty="0"/>
              <a:t>شایعترین نوع ان دوران کودکی است. </a:t>
            </a:r>
            <a:endParaRPr lang="fa-IR" dirty="0" smtClean="0"/>
          </a:p>
          <a:p>
            <a:pPr algn="r" rtl="1"/>
            <a:r>
              <a:rPr lang="fa-IR" dirty="0" smtClean="0"/>
              <a:t>نوع </a:t>
            </a:r>
            <a:r>
              <a:rPr lang="fa-IR" dirty="0"/>
              <a:t>ان دوران نوجوانی و جوانی آن را نوع دیررس میگویند.</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623060"/>
            <a:ext cx="4023360" cy="4693919"/>
          </a:xfrm>
          <a:prstGeom prst="rect">
            <a:avLst/>
          </a:prstGeom>
        </p:spPr>
      </p:pic>
    </p:spTree>
    <p:extLst>
      <p:ext uri="{BB962C8B-B14F-4D97-AF65-F5344CB8AC3E}">
        <p14:creationId xmlns:p14="http://schemas.microsoft.com/office/powerpoint/2010/main" val="1601518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2" end="2"/>
                                            </p:txEl>
                                          </p:spTgt>
                                        </p:tgtEl>
                                      </p:cBhvr>
                                      <p:by x="150000" y="150000"/>
                                    </p:animScale>
                                  </p:childTnLst>
                                </p:cTn>
                              </p:par>
                              <p:par>
                                <p:cTn id="9" presetID="6" presetClass="emph" presetSubtype="0" fill="hold" nodeType="withEffect">
                                  <p:stCondLst>
                                    <p:cond delay="0"/>
                                  </p:stCondLst>
                                  <p:childTnLst>
                                    <p:animScale>
                                      <p:cBhvr>
                                        <p:cTn id="10" dur="2000" fill="hold"/>
                                        <p:tgtEl>
                                          <p:spTgt spid="3">
                                            <p:txEl>
                                              <p:pRg st="3" end="3"/>
                                            </p:txEl>
                                          </p:spTgt>
                                        </p:tgtEl>
                                      </p:cBhvr>
                                      <p:by x="150000" y="150000"/>
                                    </p:animScale>
                                  </p:childTnLst>
                                </p:cTn>
                              </p:par>
                              <p:par>
                                <p:cTn id="11" presetID="6" presetClass="emph" presetSubtype="0" fill="hold" nodeType="withEffect">
                                  <p:stCondLst>
                                    <p:cond delay="0"/>
                                  </p:stCondLst>
                                  <p:childTnLst>
                                    <p:animScale>
                                      <p:cBhvr>
                                        <p:cTn id="12" dur="2000" fill="hold"/>
                                        <p:tgtEl>
                                          <p:spTgt spid="3">
                                            <p:txEl>
                                              <p:pRg st="4" end="4"/>
                                            </p:txEl>
                                          </p:spTgt>
                                        </p:tgtEl>
                                      </p:cBhvr>
                                      <p:by x="150000" y="150000"/>
                                    </p:animScale>
                                  </p:childTnLst>
                                </p:cTn>
                              </p:par>
                              <p:par>
                                <p:cTn id="13" presetID="6" presetClass="emph" presetSubtype="0" fill="hold" nodeType="withEffect">
                                  <p:stCondLst>
                                    <p:cond delay="0"/>
                                  </p:stCondLst>
                                  <p:childTnLst>
                                    <p:animScale>
                                      <p:cBhvr>
                                        <p:cTn id="14" dur="2000" fill="hold"/>
                                        <p:tgtEl>
                                          <p:spTgt spid="3">
                                            <p:txEl>
                                              <p:pRg st="5" end="5"/>
                                            </p:txEl>
                                          </p:spTgt>
                                        </p:tgtEl>
                                      </p:cBhvr>
                                      <p:by x="150000" y="150000"/>
                                    </p:animScale>
                                  </p:childTnLst>
                                </p:cTn>
                              </p:par>
                              <p:par>
                                <p:cTn id="15" presetID="6" presetClass="emph" presetSubtype="0" fill="hold" nodeType="withEffect">
                                  <p:stCondLst>
                                    <p:cond delay="0"/>
                                  </p:stCondLst>
                                  <p:childTnLst>
                                    <p:animScale>
                                      <p:cBhvr>
                                        <p:cTn id="16" dur="2000" fill="hold"/>
                                        <p:tgtEl>
                                          <p:spTgt spid="3">
                                            <p:txEl>
                                              <p:pRg st="6" end="6"/>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1" y="26850"/>
            <a:ext cx="9404723" cy="1400530"/>
          </a:xfrm>
        </p:spPr>
        <p:txBody>
          <a:bodyPr/>
          <a:lstStyle/>
          <a:p>
            <a:pPr algn="ctr"/>
            <a:r>
              <a:rPr lang="fa-IR" dirty="0" smtClean="0"/>
              <a:t>علل بروز</a:t>
            </a:r>
            <a:endParaRPr lang="en-US" dirty="0"/>
          </a:p>
        </p:txBody>
      </p:sp>
      <p:sp>
        <p:nvSpPr>
          <p:cNvPr id="3" name="Content Placeholder 2"/>
          <p:cNvSpPr>
            <a:spLocks noGrp="1"/>
          </p:cNvSpPr>
          <p:nvPr>
            <p:ph idx="1"/>
          </p:nvPr>
        </p:nvSpPr>
        <p:spPr>
          <a:xfrm>
            <a:off x="947382" y="488144"/>
            <a:ext cx="10406418" cy="6131020"/>
          </a:xfrm>
        </p:spPr>
        <p:txBody>
          <a:bodyPr>
            <a:normAutofit/>
          </a:bodyPr>
          <a:lstStyle/>
          <a:p>
            <a:pPr marL="514350" indent="-514350" algn="r" rtl="1">
              <a:buFont typeface="+mj-lt"/>
              <a:buAutoNum type="arabicPeriod"/>
            </a:pPr>
            <a:r>
              <a:rPr lang="fa-IR" sz="1400" dirty="0" smtClean="0"/>
              <a:t>وزن زیاد</a:t>
            </a:r>
          </a:p>
          <a:p>
            <a:pPr marL="514350" indent="-514350" algn="r" rtl="1">
              <a:buFont typeface="+mj-lt"/>
              <a:buAutoNum type="arabicPeriod"/>
            </a:pPr>
            <a:r>
              <a:rPr lang="fa-IR" sz="1400" dirty="0" smtClean="0"/>
              <a:t>زمینه ارثی</a:t>
            </a:r>
          </a:p>
          <a:p>
            <a:pPr marL="514350" indent="-514350" algn="r" rtl="1">
              <a:buFont typeface="+mj-lt"/>
              <a:buAutoNum type="arabicPeriod"/>
            </a:pPr>
            <a:r>
              <a:rPr lang="fa-IR" sz="1400" dirty="0" smtClean="0"/>
              <a:t>بیماری رماتیسم(آرتریت رماتویید)</a:t>
            </a:r>
          </a:p>
          <a:p>
            <a:pPr marL="514350" indent="-514350" algn="r" rtl="1">
              <a:buFont typeface="+mj-lt"/>
              <a:buAutoNum type="arabicPeriod"/>
            </a:pPr>
            <a:r>
              <a:rPr lang="fa-IR" sz="1400" dirty="0" smtClean="0"/>
              <a:t>بیماری ساختاری مفاصل و استخوان:استئوپروز,راشیتیسم,آرتروز</a:t>
            </a:r>
          </a:p>
          <a:p>
            <a:pPr marL="514350" indent="-514350" algn="r" rtl="1">
              <a:buFont typeface="+mj-lt"/>
              <a:buAutoNum type="arabicPeriod"/>
            </a:pPr>
            <a:r>
              <a:rPr lang="fa-IR" sz="1400" dirty="0" smtClean="0"/>
              <a:t>زود راه افتادن کودکان</a:t>
            </a:r>
          </a:p>
          <a:p>
            <a:pPr marL="514350" indent="-514350" algn="r" rtl="1">
              <a:buFont typeface="+mj-lt"/>
              <a:buAutoNum type="arabicPeriod"/>
            </a:pPr>
            <a:r>
              <a:rPr lang="fa-IR" sz="1400" dirty="0" smtClean="0"/>
              <a:t>قنداق کردن نادرست وپوشک کردن زیاد در دوره ی نوزادی</a:t>
            </a:r>
          </a:p>
          <a:p>
            <a:pPr marL="514350" indent="-514350" algn="r" rtl="1">
              <a:buFont typeface="+mj-lt"/>
              <a:buAutoNum type="arabicPeriod"/>
            </a:pPr>
            <a:r>
              <a:rPr lang="fa-IR" sz="1400" dirty="0" smtClean="0"/>
              <a:t>شکستگی ها و بد جوش خوردگی ها</a:t>
            </a:r>
          </a:p>
          <a:p>
            <a:pPr marL="514350" indent="-514350" algn="r" rtl="1">
              <a:buFont typeface="+mj-lt"/>
              <a:buAutoNum type="arabicPeriod"/>
            </a:pPr>
            <a:r>
              <a:rPr lang="fa-IR" sz="1400" dirty="0" smtClean="0"/>
              <a:t>صدماتی که باعث پارگی کپسول ورباط خارجی زانو(</a:t>
            </a:r>
            <a:r>
              <a:rPr lang="en-US" sz="1400" dirty="0" smtClean="0"/>
              <a:t> LCL </a:t>
            </a:r>
            <a:r>
              <a:rPr lang="fa-IR" sz="1400" dirty="0" smtClean="0"/>
              <a:t>)(نازک نی-رانی )    </a:t>
            </a:r>
          </a:p>
          <a:p>
            <a:pPr marL="514350" indent="-514350" algn="r" rtl="1">
              <a:buFont typeface="+mj-lt"/>
              <a:buAutoNum type="arabicPeriod"/>
            </a:pPr>
            <a:r>
              <a:rPr lang="fa-IR" sz="1400" dirty="0" smtClean="0"/>
              <a:t>آسیب صفحات رشد </a:t>
            </a:r>
            <a:endParaRPr lang="en-US" sz="1400" dirty="0" smtClean="0"/>
          </a:p>
          <a:p>
            <a:pPr marL="514350" indent="-514350" algn="r" rtl="1">
              <a:buFont typeface="+mj-lt"/>
              <a:buAutoNum type="arabicPeriod"/>
            </a:pPr>
            <a:r>
              <a:rPr lang="fa-IR" sz="1400" dirty="0" smtClean="0"/>
              <a:t>پارگی رباط جانبی خارجی </a:t>
            </a:r>
            <a:r>
              <a:rPr lang="en-US" sz="1400" dirty="0" smtClean="0"/>
              <a:t>(LCL)</a:t>
            </a:r>
          </a:p>
          <a:p>
            <a:pPr marL="514350" indent="-514350" algn="r" rtl="1">
              <a:buFont typeface="+mj-lt"/>
              <a:buAutoNum type="arabicPeriod"/>
            </a:pPr>
            <a:r>
              <a:rPr lang="fa-IR" sz="1400" dirty="0" smtClean="0"/>
              <a:t>انحراف کشکک به سمت داخل ودرد در ناحیه ی قدامی زانو</a:t>
            </a:r>
          </a:p>
          <a:p>
            <a:pPr marL="514350" indent="-514350" algn="r" rtl="1">
              <a:buFont typeface="+mj-lt"/>
              <a:buAutoNum type="arabicPeriod"/>
            </a:pPr>
            <a:r>
              <a:rPr lang="fa-IR" sz="1400" dirty="0" smtClean="0"/>
              <a:t>فلج عضلانی:فلج اطفال</a:t>
            </a:r>
          </a:p>
          <a:p>
            <a:pPr marL="514350" indent="-514350" algn="r" rtl="1">
              <a:buFont typeface="+mj-lt"/>
              <a:buAutoNum type="arabicPeriod"/>
            </a:pPr>
            <a:r>
              <a:rPr lang="fa-IR" sz="1400" dirty="0" smtClean="0"/>
              <a:t>کشیدگی در قسمت خارجی زانو</a:t>
            </a:r>
          </a:p>
          <a:p>
            <a:pPr marL="514350" indent="-514350" algn="r" rtl="1">
              <a:buFont typeface="+mj-lt"/>
              <a:buAutoNum type="arabicPeriod"/>
            </a:pPr>
            <a:r>
              <a:rPr lang="fa-IR" sz="1400" dirty="0" smtClean="0"/>
              <a:t>کاهش زاویه </a:t>
            </a:r>
            <a:r>
              <a:rPr lang="en-US" sz="1400" dirty="0"/>
              <a:t> (  </a:t>
            </a:r>
            <a:r>
              <a:rPr lang="en-US" sz="1400" dirty="0" smtClean="0"/>
              <a:t>Coaxrera</a:t>
            </a:r>
            <a:r>
              <a:rPr lang="fa-IR" sz="1400" dirty="0" smtClean="0"/>
              <a:t>کواکسررا (زمانیکه صافی کف پا به 90 درجه برسد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820"/>
            <a:ext cx="2664949" cy="17046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948" y="2585904"/>
            <a:ext cx="2249951" cy="17499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71292"/>
            <a:ext cx="2885852" cy="23191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2507" y="4703956"/>
            <a:ext cx="2462410" cy="191520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5209" y="716280"/>
            <a:ext cx="2814165" cy="1798320"/>
          </a:xfrm>
          <a:prstGeom prst="rect">
            <a:avLst/>
          </a:prstGeom>
        </p:spPr>
      </p:pic>
    </p:spTree>
    <p:extLst>
      <p:ext uri="{BB962C8B-B14F-4D97-AF65-F5344CB8AC3E}">
        <p14:creationId xmlns:p14="http://schemas.microsoft.com/office/powerpoint/2010/main" val="1877135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down)">
                                      <p:cBhvr>
                                        <p:cTn id="65" dur="580">
                                          <p:stCondLst>
                                            <p:cond delay="0"/>
                                          </p:stCondLst>
                                        </p:cTn>
                                        <p:tgtEl>
                                          <p:spTgt spid="3">
                                            <p:txEl>
                                              <p:pRg st="3" end="3"/>
                                            </p:txEl>
                                          </p:spTgt>
                                        </p:tgtEl>
                                      </p:cBhvr>
                                    </p:animEffect>
                                    <p:anim calcmode="lin" valueType="num">
                                      <p:cBhvr>
                                        <p:cTn id="6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xEl>
                                              <p:pRg st="3" end="3"/>
                                            </p:txEl>
                                          </p:spTgt>
                                        </p:tgtEl>
                                      </p:cBhvr>
                                      <p:to x="100000" y="60000"/>
                                    </p:animScale>
                                    <p:animScale>
                                      <p:cBhvr>
                                        <p:cTn id="72" dur="166" decel="50000">
                                          <p:stCondLst>
                                            <p:cond delay="676"/>
                                          </p:stCondLst>
                                        </p:cTn>
                                        <p:tgtEl>
                                          <p:spTgt spid="3">
                                            <p:txEl>
                                              <p:pRg st="3" end="3"/>
                                            </p:txEl>
                                          </p:spTgt>
                                        </p:tgtEl>
                                      </p:cBhvr>
                                      <p:to x="100000" y="100000"/>
                                    </p:animScale>
                                    <p:animScale>
                                      <p:cBhvr>
                                        <p:cTn id="73" dur="26">
                                          <p:stCondLst>
                                            <p:cond delay="1312"/>
                                          </p:stCondLst>
                                        </p:cTn>
                                        <p:tgtEl>
                                          <p:spTgt spid="3">
                                            <p:txEl>
                                              <p:pRg st="3" end="3"/>
                                            </p:txEl>
                                          </p:spTgt>
                                        </p:tgtEl>
                                      </p:cBhvr>
                                      <p:to x="100000" y="80000"/>
                                    </p:animScale>
                                    <p:animScale>
                                      <p:cBhvr>
                                        <p:cTn id="74" dur="166" decel="50000">
                                          <p:stCondLst>
                                            <p:cond delay="1338"/>
                                          </p:stCondLst>
                                        </p:cTn>
                                        <p:tgtEl>
                                          <p:spTgt spid="3">
                                            <p:txEl>
                                              <p:pRg st="3" end="3"/>
                                            </p:txEl>
                                          </p:spTgt>
                                        </p:tgtEl>
                                      </p:cBhvr>
                                      <p:to x="100000" y="100000"/>
                                    </p:animScale>
                                    <p:animScale>
                                      <p:cBhvr>
                                        <p:cTn id="75" dur="26">
                                          <p:stCondLst>
                                            <p:cond delay="1642"/>
                                          </p:stCondLst>
                                        </p:cTn>
                                        <p:tgtEl>
                                          <p:spTgt spid="3">
                                            <p:txEl>
                                              <p:pRg st="3" end="3"/>
                                            </p:txEl>
                                          </p:spTgt>
                                        </p:tgtEl>
                                      </p:cBhvr>
                                      <p:to x="100000" y="90000"/>
                                    </p:animScale>
                                    <p:animScale>
                                      <p:cBhvr>
                                        <p:cTn id="76" dur="166" decel="50000">
                                          <p:stCondLst>
                                            <p:cond delay="1668"/>
                                          </p:stCondLst>
                                        </p:cTn>
                                        <p:tgtEl>
                                          <p:spTgt spid="3">
                                            <p:txEl>
                                              <p:pRg st="3" end="3"/>
                                            </p:txEl>
                                          </p:spTgt>
                                        </p:tgtEl>
                                      </p:cBhvr>
                                      <p:to x="100000" y="100000"/>
                                    </p:animScale>
                                    <p:animScale>
                                      <p:cBhvr>
                                        <p:cTn id="77" dur="26">
                                          <p:stCondLst>
                                            <p:cond delay="1808"/>
                                          </p:stCondLst>
                                        </p:cTn>
                                        <p:tgtEl>
                                          <p:spTgt spid="3">
                                            <p:txEl>
                                              <p:pRg st="3" end="3"/>
                                            </p:txEl>
                                          </p:spTgt>
                                        </p:tgtEl>
                                      </p:cBhvr>
                                      <p:to x="100000" y="95000"/>
                                    </p:animScale>
                                    <p:animScale>
                                      <p:cBhvr>
                                        <p:cTn id="78" dur="166" decel="50000">
                                          <p:stCondLst>
                                            <p:cond delay="1834"/>
                                          </p:stCondLst>
                                        </p:cTn>
                                        <p:tgtEl>
                                          <p:spTgt spid="3">
                                            <p:txEl>
                                              <p:pRg st="3" end="3"/>
                                            </p:txEl>
                                          </p:spTgt>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animEffect transition="in" filter="wipe(down)">
                                      <p:cBhvr>
                                        <p:cTn id="83" dur="580">
                                          <p:stCondLst>
                                            <p:cond delay="0"/>
                                          </p:stCondLst>
                                        </p:cTn>
                                        <p:tgtEl>
                                          <p:spTgt spid="3">
                                            <p:txEl>
                                              <p:pRg st="4" end="4"/>
                                            </p:txEl>
                                          </p:spTgt>
                                        </p:tgtEl>
                                      </p:cBhvr>
                                    </p:animEffect>
                                    <p:anim calcmode="lin" valueType="num">
                                      <p:cBhvr>
                                        <p:cTn id="8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4" end="4"/>
                                            </p:txEl>
                                          </p:spTgt>
                                        </p:tgtEl>
                                      </p:cBhvr>
                                      <p:to x="100000" y="60000"/>
                                    </p:animScale>
                                    <p:animScale>
                                      <p:cBhvr>
                                        <p:cTn id="90" dur="166" decel="50000">
                                          <p:stCondLst>
                                            <p:cond delay="676"/>
                                          </p:stCondLst>
                                        </p:cTn>
                                        <p:tgtEl>
                                          <p:spTgt spid="3">
                                            <p:txEl>
                                              <p:pRg st="4" end="4"/>
                                            </p:txEl>
                                          </p:spTgt>
                                        </p:tgtEl>
                                      </p:cBhvr>
                                      <p:to x="100000" y="100000"/>
                                    </p:animScale>
                                    <p:animScale>
                                      <p:cBhvr>
                                        <p:cTn id="91" dur="26">
                                          <p:stCondLst>
                                            <p:cond delay="1312"/>
                                          </p:stCondLst>
                                        </p:cTn>
                                        <p:tgtEl>
                                          <p:spTgt spid="3">
                                            <p:txEl>
                                              <p:pRg st="4" end="4"/>
                                            </p:txEl>
                                          </p:spTgt>
                                        </p:tgtEl>
                                      </p:cBhvr>
                                      <p:to x="100000" y="80000"/>
                                    </p:animScale>
                                    <p:animScale>
                                      <p:cBhvr>
                                        <p:cTn id="92" dur="166" decel="50000">
                                          <p:stCondLst>
                                            <p:cond delay="1338"/>
                                          </p:stCondLst>
                                        </p:cTn>
                                        <p:tgtEl>
                                          <p:spTgt spid="3">
                                            <p:txEl>
                                              <p:pRg st="4" end="4"/>
                                            </p:txEl>
                                          </p:spTgt>
                                        </p:tgtEl>
                                      </p:cBhvr>
                                      <p:to x="100000" y="100000"/>
                                    </p:animScale>
                                    <p:animScale>
                                      <p:cBhvr>
                                        <p:cTn id="93" dur="26">
                                          <p:stCondLst>
                                            <p:cond delay="1642"/>
                                          </p:stCondLst>
                                        </p:cTn>
                                        <p:tgtEl>
                                          <p:spTgt spid="3">
                                            <p:txEl>
                                              <p:pRg st="4" end="4"/>
                                            </p:txEl>
                                          </p:spTgt>
                                        </p:tgtEl>
                                      </p:cBhvr>
                                      <p:to x="100000" y="90000"/>
                                    </p:animScale>
                                    <p:animScale>
                                      <p:cBhvr>
                                        <p:cTn id="94" dur="166" decel="50000">
                                          <p:stCondLst>
                                            <p:cond delay="1668"/>
                                          </p:stCondLst>
                                        </p:cTn>
                                        <p:tgtEl>
                                          <p:spTgt spid="3">
                                            <p:txEl>
                                              <p:pRg st="4" end="4"/>
                                            </p:txEl>
                                          </p:spTgt>
                                        </p:tgtEl>
                                      </p:cBhvr>
                                      <p:to x="100000" y="100000"/>
                                    </p:animScale>
                                    <p:animScale>
                                      <p:cBhvr>
                                        <p:cTn id="95" dur="26">
                                          <p:stCondLst>
                                            <p:cond delay="1808"/>
                                          </p:stCondLst>
                                        </p:cTn>
                                        <p:tgtEl>
                                          <p:spTgt spid="3">
                                            <p:txEl>
                                              <p:pRg st="4" end="4"/>
                                            </p:txEl>
                                          </p:spTgt>
                                        </p:tgtEl>
                                      </p:cBhvr>
                                      <p:to x="100000" y="95000"/>
                                    </p:animScale>
                                    <p:animScale>
                                      <p:cBhvr>
                                        <p:cTn id="96" dur="166" decel="50000">
                                          <p:stCondLst>
                                            <p:cond delay="1834"/>
                                          </p:stCondLst>
                                        </p:cTn>
                                        <p:tgtEl>
                                          <p:spTgt spid="3">
                                            <p:txEl>
                                              <p:pRg st="4" end="4"/>
                                            </p:tx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txEl>
                                              <p:pRg st="5" end="5"/>
                                            </p:txEl>
                                          </p:spTgt>
                                        </p:tgtEl>
                                        <p:attrNameLst>
                                          <p:attrName>style.visibility</p:attrName>
                                        </p:attrNameLst>
                                      </p:cBhvr>
                                      <p:to>
                                        <p:strVal val="visible"/>
                                      </p:to>
                                    </p:set>
                                    <p:animEffect transition="in" filter="wipe(down)">
                                      <p:cBhvr>
                                        <p:cTn id="101" dur="580">
                                          <p:stCondLst>
                                            <p:cond delay="0"/>
                                          </p:stCondLst>
                                        </p:cTn>
                                        <p:tgtEl>
                                          <p:spTgt spid="3">
                                            <p:txEl>
                                              <p:pRg st="5" end="5"/>
                                            </p:txEl>
                                          </p:spTgt>
                                        </p:tgtEl>
                                      </p:cBhvr>
                                    </p:animEffect>
                                    <p:anim calcmode="lin" valueType="num">
                                      <p:cBhvr>
                                        <p:cTn id="10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txEl>
                                              <p:pRg st="5" end="5"/>
                                            </p:txEl>
                                          </p:spTgt>
                                        </p:tgtEl>
                                      </p:cBhvr>
                                      <p:to x="100000" y="60000"/>
                                    </p:animScale>
                                    <p:animScale>
                                      <p:cBhvr>
                                        <p:cTn id="108" dur="166" decel="50000">
                                          <p:stCondLst>
                                            <p:cond delay="676"/>
                                          </p:stCondLst>
                                        </p:cTn>
                                        <p:tgtEl>
                                          <p:spTgt spid="3">
                                            <p:txEl>
                                              <p:pRg st="5" end="5"/>
                                            </p:txEl>
                                          </p:spTgt>
                                        </p:tgtEl>
                                      </p:cBhvr>
                                      <p:to x="100000" y="100000"/>
                                    </p:animScale>
                                    <p:animScale>
                                      <p:cBhvr>
                                        <p:cTn id="109" dur="26">
                                          <p:stCondLst>
                                            <p:cond delay="1312"/>
                                          </p:stCondLst>
                                        </p:cTn>
                                        <p:tgtEl>
                                          <p:spTgt spid="3">
                                            <p:txEl>
                                              <p:pRg st="5" end="5"/>
                                            </p:txEl>
                                          </p:spTgt>
                                        </p:tgtEl>
                                      </p:cBhvr>
                                      <p:to x="100000" y="80000"/>
                                    </p:animScale>
                                    <p:animScale>
                                      <p:cBhvr>
                                        <p:cTn id="110" dur="166" decel="50000">
                                          <p:stCondLst>
                                            <p:cond delay="1338"/>
                                          </p:stCondLst>
                                        </p:cTn>
                                        <p:tgtEl>
                                          <p:spTgt spid="3">
                                            <p:txEl>
                                              <p:pRg st="5" end="5"/>
                                            </p:txEl>
                                          </p:spTgt>
                                        </p:tgtEl>
                                      </p:cBhvr>
                                      <p:to x="100000" y="100000"/>
                                    </p:animScale>
                                    <p:animScale>
                                      <p:cBhvr>
                                        <p:cTn id="111" dur="26">
                                          <p:stCondLst>
                                            <p:cond delay="1642"/>
                                          </p:stCondLst>
                                        </p:cTn>
                                        <p:tgtEl>
                                          <p:spTgt spid="3">
                                            <p:txEl>
                                              <p:pRg st="5" end="5"/>
                                            </p:txEl>
                                          </p:spTgt>
                                        </p:tgtEl>
                                      </p:cBhvr>
                                      <p:to x="100000" y="90000"/>
                                    </p:animScale>
                                    <p:animScale>
                                      <p:cBhvr>
                                        <p:cTn id="112" dur="166" decel="50000">
                                          <p:stCondLst>
                                            <p:cond delay="1668"/>
                                          </p:stCondLst>
                                        </p:cTn>
                                        <p:tgtEl>
                                          <p:spTgt spid="3">
                                            <p:txEl>
                                              <p:pRg st="5" end="5"/>
                                            </p:txEl>
                                          </p:spTgt>
                                        </p:tgtEl>
                                      </p:cBhvr>
                                      <p:to x="100000" y="100000"/>
                                    </p:animScale>
                                    <p:animScale>
                                      <p:cBhvr>
                                        <p:cTn id="113" dur="26">
                                          <p:stCondLst>
                                            <p:cond delay="1808"/>
                                          </p:stCondLst>
                                        </p:cTn>
                                        <p:tgtEl>
                                          <p:spTgt spid="3">
                                            <p:txEl>
                                              <p:pRg st="5" end="5"/>
                                            </p:txEl>
                                          </p:spTgt>
                                        </p:tgtEl>
                                      </p:cBhvr>
                                      <p:to x="100000" y="95000"/>
                                    </p:animScale>
                                    <p:animScale>
                                      <p:cBhvr>
                                        <p:cTn id="114" dur="166" decel="50000">
                                          <p:stCondLst>
                                            <p:cond delay="1834"/>
                                          </p:stCondLst>
                                        </p:cTn>
                                        <p:tgtEl>
                                          <p:spTgt spid="3">
                                            <p:txEl>
                                              <p:pRg st="5" end="5"/>
                                            </p:txEl>
                                          </p:spTgt>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animEffect transition="in" filter="wipe(down)">
                                      <p:cBhvr>
                                        <p:cTn id="119" dur="580">
                                          <p:stCondLst>
                                            <p:cond delay="0"/>
                                          </p:stCondLst>
                                        </p:cTn>
                                        <p:tgtEl>
                                          <p:spTgt spid="3">
                                            <p:txEl>
                                              <p:pRg st="6" end="6"/>
                                            </p:txEl>
                                          </p:spTgt>
                                        </p:tgtEl>
                                      </p:cBhvr>
                                    </p:animEffect>
                                    <p:anim calcmode="lin" valueType="num">
                                      <p:cBhvr>
                                        <p:cTn id="12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6" end="6"/>
                                            </p:txEl>
                                          </p:spTgt>
                                        </p:tgtEl>
                                      </p:cBhvr>
                                      <p:to x="100000" y="60000"/>
                                    </p:animScale>
                                    <p:animScale>
                                      <p:cBhvr>
                                        <p:cTn id="126" dur="166" decel="50000">
                                          <p:stCondLst>
                                            <p:cond delay="676"/>
                                          </p:stCondLst>
                                        </p:cTn>
                                        <p:tgtEl>
                                          <p:spTgt spid="3">
                                            <p:txEl>
                                              <p:pRg st="6" end="6"/>
                                            </p:txEl>
                                          </p:spTgt>
                                        </p:tgtEl>
                                      </p:cBhvr>
                                      <p:to x="100000" y="100000"/>
                                    </p:animScale>
                                    <p:animScale>
                                      <p:cBhvr>
                                        <p:cTn id="127" dur="26">
                                          <p:stCondLst>
                                            <p:cond delay="1312"/>
                                          </p:stCondLst>
                                        </p:cTn>
                                        <p:tgtEl>
                                          <p:spTgt spid="3">
                                            <p:txEl>
                                              <p:pRg st="6" end="6"/>
                                            </p:txEl>
                                          </p:spTgt>
                                        </p:tgtEl>
                                      </p:cBhvr>
                                      <p:to x="100000" y="80000"/>
                                    </p:animScale>
                                    <p:animScale>
                                      <p:cBhvr>
                                        <p:cTn id="128" dur="166" decel="50000">
                                          <p:stCondLst>
                                            <p:cond delay="1338"/>
                                          </p:stCondLst>
                                        </p:cTn>
                                        <p:tgtEl>
                                          <p:spTgt spid="3">
                                            <p:txEl>
                                              <p:pRg st="6" end="6"/>
                                            </p:txEl>
                                          </p:spTgt>
                                        </p:tgtEl>
                                      </p:cBhvr>
                                      <p:to x="100000" y="100000"/>
                                    </p:animScale>
                                    <p:animScale>
                                      <p:cBhvr>
                                        <p:cTn id="129" dur="26">
                                          <p:stCondLst>
                                            <p:cond delay="1642"/>
                                          </p:stCondLst>
                                        </p:cTn>
                                        <p:tgtEl>
                                          <p:spTgt spid="3">
                                            <p:txEl>
                                              <p:pRg st="6" end="6"/>
                                            </p:txEl>
                                          </p:spTgt>
                                        </p:tgtEl>
                                      </p:cBhvr>
                                      <p:to x="100000" y="90000"/>
                                    </p:animScale>
                                    <p:animScale>
                                      <p:cBhvr>
                                        <p:cTn id="130" dur="166" decel="50000">
                                          <p:stCondLst>
                                            <p:cond delay="1668"/>
                                          </p:stCondLst>
                                        </p:cTn>
                                        <p:tgtEl>
                                          <p:spTgt spid="3">
                                            <p:txEl>
                                              <p:pRg st="6" end="6"/>
                                            </p:txEl>
                                          </p:spTgt>
                                        </p:tgtEl>
                                      </p:cBhvr>
                                      <p:to x="100000" y="100000"/>
                                    </p:animScale>
                                    <p:animScale>
                                      <p:cBhvr>
                                        <p:cTn id="131" dur="26">
                                          <p:stCondLst>
                                            <p:cond delay="1808"/>
                                          </p:stCondLst>
                                        </p:cTn>
                                        <p:tgtEl>
                                          <p:spTgt spid="3">
                                            <p:txEl>
                                              <p:pRg st="6" end="6"/>
                                            </p:txEl>
                                          </p:spTgt>
                                        </p:tgtEl>
                                      </p:cBhvr>
                                      <p:to x="100000" y="95000"/>
                                    </p:animScale>
                                    <p:animScale>
                                      <p:cBhvr>
                                        <p:cTn id="132" dur="166" decel="50000">
                                          <p:stCondLst>
                                            <p:cond delay="1834"/>
                                          </p:stCondLst>
                                        </p:cTn>
                                        <p:tgtEl>
                                          <p:spTgt spid="3">
                                            <p:txEl>
                                              <p:pRg st="6" end="6"/>
                                            </p:txEl>
                                          </p:spTgt>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
                                            <p:txEl>
                                              <p:pRg st="7" end="7"/>
                                            </p:txEl>
                                          </p:spTgt>
                                        </p:tgtEl>
                                        <p:attrNameLst>
                                          <p:attrName>style.visibility</p:attrName>
                                        </p:attrNameLst>
                                      </p:cBhvr>
                                      <p:to>
                                        <p:strVal val="visible"/>
                                      </p:to>
                                    </p:set>
                                    <p:animEffect transition="in" filter="wipe(down)">
                                      <p:cBhvr>
                                        <p:cTn id="137" dur="580">
                                          <p:stCondLst>
                                            <p:cond delay="0"/>
                                          </p:stCondLst>
                                        </p:cTn>
                                        <p:tgtEl>
                                          <p:spTgt spid="3">
                                            <p:txEl>
                                              <p:pRg st="7" end="7"/>
                                            </p:txEl>
                                          </p:spTgt>
                                        </p:tgtEl>
                                      </p:cBhvr>
                                    </p:animEffect>
                                    <p:anim calcmode="lin" valueType="num">
                                      <p:cBhvr>
                                        <p:cTn id="138"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3" dur="26">
                                          <p:stCondLst>
                                            <p:cond delay="650"/>
                                          </p:stCondLst>
                                        </p:cTn>
                                        <p:tgtEl>
                                          <p:spTgt spid="3">
                                            <p:txEl>
                                              <p:pRg st="7" end="7"/>
                                            </p:txEl>
                                          </p:spTgt>
                                        </p:tgtEl>
                                      </p:cBhvr>
                                      <p:to x="100000" y="60000"/>
                                    </p:animScale>
                                    <p:animScale>
                                      <p:cBhvr>
                                        <p:cTn id="144" dur="166" decel="50000">
                                          <p:stCondLst>
                                            <p:cond delay="676"/>
                                          </p:stCondLst>
                                        </p:cTn>
                                        <p:tgtEl>
                                          <p:spTgt spid="3">
                                            <p:txEl>
                                              <p:pRg st="7" end="7"/>
                                            </p:txEl>
                                          </p:spTgt>
                                        </p:tgtEl>
                                      </p:cBhvr>
                                      <p:to x="100000" y="100000"/>
                                    </p:animScale>
                                    <p:animScale>
                                      <p:cBhvr>
                                        <p:cTn id="145" dur="26">
                                          <p:stCondLst>
                                            <p:cond delay="1312"/>
                                          </p:stCondLst>
                                        </p:cTn>
                                        <p:tgtEl>
                                          <p:spTgt spid="3">
                                            <p:txEl>
                                              <p:pRg st="7" end="7"/>
                                            </p:txEl>
                                          </p:spTgt>
                                        </p:tgtEl>
                                      </p:cBhvr>
                                      <p:to x="100000" y="80000"/>
                                    </p:animScale>
                                    <p:animScale>
                                      <p:cBhvr>
                                        <p:cTn id="146" dur="166" decel="50000">
                                          <p:stCondLst>
                                            <p:cond delay="1338"/>
                                          </p:stCondLst>
                                        </p:cTn>
                                        <p:tgtEl>
                                          <p:spTgt spid="3">
                                            <p:txEl>
                                              <p:pRg st="7" end="7"/>
                                            </p:txEl>
                                          </p:spTgt>
                                        </p:tgtEl>
                                      </p:cBhvr>
                                      <p:to x="100000" y="100000"/>
                                    </p:animScale>
                                    <p:animScale>
                                      <p:cBhvr>
                                        <p:cTn id="147" dur="26">
                                          <p:stCondLst>
                                            <p:cond delay="1642"/>
                                          </p:stCondLst>
                                        </p:cTn>
                                        <p:tgtEl>
                                          <p:spTgt spid="3">
                                            <p:txEl>
                                              <p:pRg st="7" end="7"/>
                                            </p:txEl>
                                          </p:spTgt>
                                        </p:tgtEl>
                                      </p:cBhvr>
                                      <p:to x="100000" y="90000"/>
                                    </p:animScale>
                                    <p:animScale>
                                      <p:cBhvr>
                                        <p:cTn id="148" dur="166" decel="50000">
                                          <p:stCondLst>
                                            <p:cond delay="1668"/>
                                          </p:stCondLst>
                                        </p:cTn>
                                        <p:tgtEl>
                                          <p:spTgt spid="3">
                                            <p:txEl>
                                              <p:pRg st="7" end="7"/>
                                            </p:txEl>
                                          </p:spTgt>
                                        </p:tgtEl>
                                      </p:cBhvr>
                                      <p:to x="100000" y="100000"/>
                                    </p:animScale>
                                    <p:animScale>
                                      <p:cBhvr>
                                        <p:cTn id="149" dur="26">
                                          <p:stCondLst>
                                            <p:cond delay="1808"/>
                                          </p:stCondLst>
                                        </p:cTn>
                                        <p:tgtEl>
                                          <p:spTgt spid="3">
                                            <p:txEl>
                                              <p:pRg st="7" end="7"/>
                                            </p:txEl>
                                          </p:spTgt>
                                        </p:tgtEl>
                                      </p:cBhvr>
                                      <p:to x="100000" y="95000"/>
                                    </p:animScale>
                                    <p:animScale>
                                      <p:cBhvr>
                                        <p:cTn id="150" dur="166" decel="50000">
                                          <p:stCondLst>
                                            <p:cond delay="1834"/>
                                          </p:stCondLst>
                                        </p:cTn>
                                        <p:tgtEl>
                                          <p:spTgt spid="3">
                                            <p:txEl>
                                              <p:pRg st="7" end="7"/>
                                            </p:txEl>
                                          </p:spTgt>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3">
                                            <p:txEl>
                                              <p:pRg st="8" end="8"/>
                                            </p:txEl>
                                          </p:spTgt>
                                        </p:tgtEl>
                                        <p:attrNameLst>
                                          <p:attrName>style.visibility</p:attrName>
                                        </p:attrNameLst>
                                      </p:cBhvr>
                                      <p:to>
                                        <p:strVal val="visible"/>
                                      </p:to>
                                    </p:set>
                                    <p:animEffect transition="in" filter="wipe(down)">
                                      <p:cBhvr>
                                        <p:cTn id="155" dur="580">
                                          <p:stCondLst>
                                            <p:cond delay="0"/>
                                          </p:stCondLst>
                                        </p:cTn>
                                        <p:tgtEl>
                                          <p:spTgt spid="3">
                                            <p:txEl>
                                              <p:pRg st="8" end="8"/>
                                            </p:txEl>
                                          </p:spTgt>
                                        </p:tgtEl>
                                      </p:cBhvr>
                                    </p:animEffect>
                                    <p:anim calcmode="lin" valueType="num">
                                      <p:cBhvr>
                                        <p:cTn id="15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3">
                                            <p:txEl>
                                              <p:pRg st="8" end="8"/>
                                            </p:txEl>
                                          </p:spTgt>
                                        </p:tgtEl>
                                      </p:cBhvr>
                                      <p:to x="100000" y="60000"/>
                                    </p:animScale>
                                    <p:animScale>
                                      <p:cBhvr>
                                        <p:cTn id="162" dur="166" decel="50000">
                                          <p:stCondLst>
                                            <p:cond delay="676"/>
                                          </p:stCondLst>
                                        </p:cTn>
                                        <p:tgtEl>
                                          <p:spTgt spid="3">
                                            <p:txEl>
                                              <p:pRg st="8" end="8"/>
                                            </p:txEl>
                                          </p:spTgt>
                                        </p:tgtEl>
                                      </p:cBhvr>
                                      <p:to x="100000" y="100000"/>
                                    </p:animScale>
                                    <p:animScale>
                                      <p:cBhvr>
                                        <p:cTn id="163" dur="26">
                                          <p:stCondLst>
                                            <p:cond delay="1312"/>
                                          </p:stCondLst>
                                        </p:cTn>
                                        <p:tgtEl>
                                          <p:spTgt spid="3">
                                            <p:txEl>
                                              <p:pRg st="8" end="8"/>
                                            </p:txEl>
                                          </p:spTgt>
                                        </p:tgtEl>
                                      </p:cBhvr>
                                      <p:to x="100000" y="80000"/>
                                    </p:animScale>
                                    <p:animScale>
                                      <p:cBhvr>
                                        <p:cTn id="164" dur="166" decel="50000">
                                          <p:stCondLst>
                                            <p:cond delay="1338"/>
                                          </p:stCondLst>
                                        </p:cTn>
                                        <p:tgtEl>
                                          <p:spTgt spid="3">
                                            <p:txEl>
                                              <p:pRg st="8" end="8"/>
                                            </p:txEl>
                                          </p:spTgt>
                                        </p:tgtEl>
                                      </p:cBhvr>
                                      <p:to x="100000" y="100000"/>
                                    </p:animScale>
                                    <p:animScale>
                                      <p:cBhvr>
                                        <p:cTn id="165" dur="26">
                                          <p:stCondLst>
                                            <p:cond delay="1642"/>
                                          </p:stCondLst>
                                        </p:cTn>
                                        <p:tgtEl>
                                          <p:spTgt spid="3">
                                            <p:txEl>
                                              <p:pRg st="8" end="8"/>
                                            </p:txEl>
                                          </p:spTgt>
                                        </p:tgtEl>
                                      </p:cBhvr>
                                      <p:to x="100000" y="90000"/>
                                    </p:animScale>
                                    <p:animScale>
                                      <p:cBhvr>
                                        <p:cTn id="166" dur="166" decel="50000">
                                          <p:stCondLst>
                                            <p:cond delay="1668"/>
                                          </p:stCondLst>
                                        </p:cTn>
                                        <p:tgtEl>
                                          <p:spTgt spid="3">
                                            <p:txEl>
                                              <p:pRg st="8" end="8"/>
                                            </p:txEl>
                                          </p:spTgt>
                                        </p:tgtEl>
                                      </p:cBhvr>
                                      <p:to x="100000" y="100000"/>
                                    </p:animScale>
                                    <p:animScale>
                                      <p:cBhvr>
                                        <p:cTn id="167" dur="26">
                                          <p:stCondLst>
                                            <p:cond delay="1808"/>
                                          </p:stCondLst>
                                        </p:cTn>
                                        <p:tgtEl>
                                          <p:spTgt spid="3">
                                            <p:txEl>
                                              <p:pRg st="8" end="8"/>
                                            </p:txEl>
                                          </p:spTgt>
                                        </p:tgtEl>
                                      </p:cBhvr>
                                      <p:to x="100000" y="95000"/>
                                    </p:animScale>
                                    <p:animScale>
                                      <p:cBhvr>
                                        <p:cTn id="168" dur="166" decel="50000">
                                          <p:stCondLst>
                                            <p:cond delay="1834"/>
                                          </p:stCondLst>
                                        </p:cTn>
                                        <p:tgtEl>
                                          <p:spTgt spid="3">
                                            <p:txEl>
                                              <p:pRg st="8" end="8"/>
                                            </p:txEl>
                                          </p:spTgt>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3">
                                            <p:txEl>
                                              <p:pRg st="9" end="9"/>
                                            </p:txEl>
                                          </p:spTgt>
                                        </p:tgtEl>
                                        <p:attrNameLst>
                                          <p:attrName>style.visibility</p:attrName>
                                        </p:attrNameLst>
                                      </p:cBhvr>
                                      <p:to>
                                        <p:strVal val="visible"/>
                                      </p:to>
                                    </p:set>
                                    <p:animEffect transition="in" filter="wipe(down)">
                                      <p:cBhvr>
                                        <p:cTn id="173" dur="580">
                                          <p:stCondLst>
                                            <p:cond delay="0"/>
                                          </p:stCondLst>
                                        </p:cTn>
                                        <p:tgtEl>
                                          <p:spTgt spid="3">
                                            <p:txEl>
                                              <p:pRg st="9" end="9"/>
                                            </p:txEl>
                                          </p:spTgt>
                                        </p:tgtEl>
                                      </p:cBhvr>
                                    </p:animEffect>
                                    <p:anim calcmode="lin" valueType="num">
                                      <p:cBhvr>
                                        <p:cTn id="174"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3">
                                            <p:txEl>
                                              <p:pRg st="9" end="9"/>
                                            </p:txEl>
                                          </p:spTgt>
                                        </p:tgtEl>
                                      </p:cBhvr>
                                      <p:to x="100000" y="60000"/>
                                    </p:animScale>
                                    <p:animScale>
                                      <p:cBhvr>
                                        <p:cTn id="180" dur="166" decel="50000">
                                          <p:stCondLst>
                                            <p:cond delay="676"/>
                                          </p:stCondLst>
                                        </p:cTn>
                                        <p:tgtEl>
                                          <p:spTgt spid="3">
                                            <p:txEl>
                                              <p:pRg st="9" end="9"/>
                                            </p:txEl>
                                          </p:spTgt>
                                        </p:tgtEl>
                                      </p:cBhvr>
                                      <p:to x="100000" y="100000"/>
                                    </p:animScale>
                                    <p:animScale>
                                      <p:cBhvr>
                                        <p:cTn id="181" dur="26">
                                          <p:stCondLst>
                                            <p:cond delay="1312"/>
                                          </p:stCondLst>
                                        </p:cTn>
                                        <p:tgtEl>
                                          <p:spTgt spid="3">
                                            <p:txEl>
                                              <p:pRg st="9" end="9"/>
                                            </p:txEl>
                                          </p:spTgt>
                                        </p:tgtEl>
                                      </p:cBhvr>
                                      <p:to x="100000" y="80000"/>
                                    </p:animScale>
                                    <p:animScale>
                                      <p:cBhvr>
                                        <p:cTn id="182" dur="166" decel="50000">
                                          <p:stCondLst>
                                            <p:cond delay="1338"/>
                                          </p:stCondLst>
                                        </p:cTn>
                                        <p:tgtEl>
                                          <p:spTgt spid="3">
                                            <p:txEl>
                                              <p:pRg st="9" end="9"/>
                                            </p:txEl>
                                          </p:spTgt>
                                        </p:tgtEl>
                                      </p:cBhvr>
                                      <p:to x="100000" y="100000"/>
                                    </p:animScale>
                                    <p:animScale>
                                      <p:cBhvr>
                                        <p:cTn id="183" dur="26">
                                          <p:stCondLst>
                                            <p:cond delay="1642"/>
                                          </p:stCondLst>
                                        </p:cTn>
                                        <p:tgtEl>
                                          <p:spTgt spid="3">
                                            <p:txEl>
                                              <p:pRg st="9" end="9"/>
                                            </p:txEl>
                                          </p:spTgt>
                                        </p:tgtEl>
                                      </p:cBhvr>
                                      <p:to x="100000" y="90000"/>
                                    </p:animScale>
                                    <p:animScale>
                                      <p:cBhvr>
                                        <p:cTn id="184" dur="166" decel="50000">
                                          <p:stCondLst>
                                            <p:cond delay="1668"/>
                                          </p:stCondLst>
                                        </p:cTn>
                                        <p:tgtEl>
                                          <p:spTgt spid="3">
                                            <p:txEl>
                                              <p:pRg st="9" end="9"/>
                                            </p:txEl>
                                          </p:spTgt>
                                        </p:tgtEl>
                                      </p:cBhvr>
                                      <p:to x="100000" y="100000"/>
                                    </p:animScale>
                                    <p:animScale>
                                      <p:cBhvr>
                                        <p:cTn id="185" dur="26">
                                          <p:stCondLst>
                                            <p:cond delay="1808"/>
                                          </p:stCondLst>
                                        </p:cTn>
                                        <p:tgtEl>
                                          <p:spTgt spid="3">
                                            <p:txEl>
                                              <p:pRg st="9" end="9"/>
                                            </p:txEl>
                                          </p:spTgt>
                                        </p:tgtEl>
                                      </p:cBhvr>
                                      <p:to x="100000" y="95000"/>
                                    </p:animScale>
                                    <p:animScale>
                                      <p:cBhvr>
                                        <p:cTn id="186" dur="166" decel="50000">
                                          <p:stCondLst>
                                            <p:cond delay="1834"/>
                                          </p:stCondLst>
                                        </p:cTn>
                                        <p:tgtEl>
                                          <p:spTgt spid="3">
                                            <p:txEl>
                                              <p:pRg st="9" end="9"/>
                                            </p:txEl>
                                          </p:spTgt>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grpId="0" nodeType="clickEffect">
                                  <p:stCondLst>
                                    <p:cond delay="0"/>
                                  </p:stCondLst>
                                  <p:childTnLst>
                                    <p:set>
                                      <p:cBhvr>
                                        <p:cTn id="190" dur="1" fill="hold">
                                          <p:stCondLst>
                                            <p:cond delay="0"/>
                                          </p:stCondLst>
                                        </p:cTn>
                                        <p:tgtEl>
                                          <p:spTgt spid="3">
                                            <p:txEl>
                                              <p:pRg st="10" end="10"/>
                                            </p:txEl>
                                          </p:spTgt>
                                        </p:tgtEl>
                                        <p:attrNameLst>
                                          <p:attrName>style.visibility</p:attrName>
                                        </p:attrNameLst>
                                      </p:cBhvr>
                                      <p:to>
                                        <p:strVal val="visible"/>
                                      </p:to>
                                    </p:set>
                                    <p:animEffect transition="in" filter="wipe(down)">
                                      <p:cBhvr>
                                        <p:cTn id="191" dur="580">
                                          <p:stCondLst>
                                            <p:cond delay="0"/>
                                          </p:stCondLst>
                                        </p:cTn>
                                        <p:tgtEl>
                                          <p:spTgt spid="3">
                                            <p:txEl>
                                              <p:pRg st="10" end="10"/>
                                            </p:txEl>
                                          </p:spTgt>
                                        </p:tgtEl>
                                      </p:cBhvr>
                                    </p:animEffect>
                                    <p:anim calcmode="lin" valueType="num">
                                      <p:cBhvr>
                                        <p:cTn id="19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3">
                                            <p:txEl>
                                              <p:pRg st="10" end="10"/>
                                            </p:txEl>
                                          </p:spTgt>
                                        </p:tgtEl>
                                      </p:cBhvr>
                                      <p:to x="100000" y="60000"/>
                                    </p:animScale>
                                    <p:animScale>
                                      <p:cBhvr>
                                        <p:cTn id="198" dur="166" decel="50000">
                                          <p:stCondLst>
                                            <p:cond delay="676"/>
                                          </p:stCondLst>
                                        </p:cTn>
                                        <p:tgtEl>
                                          <p:spTgt spid="3">
                                            <p:txEl>
                                              <p:pRg st="10" end="10"/>
                                            </p:txEl>
                                          </p:spTgt>
                                        </p:tgtEl>
                                      </p:cBhvr>
                                      <p:to x="100000" y="100000"/>
                                    </p:animScale>
                                    <p:animScale>
                                      <p:cBhvr>
                                        <p:cTn id="199" dur="26">
                                          <p:stCondLst>
                                            <p:cond delay="1312"/>
                                          </p:stCondLst>
                                        </p:cTn>
                                        <p:tgtEl>
                                          <p:spTgt spid="3">
                                            <p:txEl>
                                              <p:pRg st="10" end="10"/>
                                            </p:txEl>
                                          </p:spTgt>
                                        </p:tgtEl>
                                      </p:cBhvr>
                                      <p:to x="100000" y="80000"/>
                                    </p:animScale>
                                    <p:animScale>
                                      <p:cBhvr>
                                        <p:cTn id="200" dur="166" decel="50000">
                                          <p:stCondLst>
                                            <p:cond delay="1338"/>
                                          </p:stCondLst>
                                        </p:cTn>
                                        <p:tgtEl>
                                          <p:spTgt spid="3">
                                            <p:txEl>
                                              <p:pRg st="10" end="10"/>
                                            </p:txEl>
                                          </p:spTgt>
                                        </p:tgtEl>
                                      </p:cBhvr>
                                      <p:to x="100000" y="100000"/>
                                    </p:animScale>
                                    <p:animScale>
                                      <p:cBhvr>
                                        <p:cTn id="201" dur="26">
                                          <p:stCondLst>
                                            <p:cond delay="1642"/>
                                          </p:stCondLst>
                                        </p:cTn>
                                        <p:tgtEl>
                                          <p:spTgt spid="3">
                                            <p:txEl>
                                              <p:pRg st="10" end="10"/>
                                            </p:txEl>
                                          </p:spTgt>
                                        </p:tgtEl>
                                      </p:cBhvr>
                                      <p:to x="100000" y="90000"/>
                                    </p:animScale>
                                    <p:animScale>
                                      <p:cBhvr>
                                        <p:cTn id="202" dur="166" decel="50000">
                                          <p:stCondLst>
                                            <p:cond delay="1668"/>
                                          </p:stCondLst>
                                        </p:cTn>
                                        <p:tgtEl>
                                          <p:spTgt spid="3">
                                            <p:txEl>
                                              <p:pRg st="10" end="10"/>
                                            </p:txEl>
                                          </p:spTgt>
                                        </p:tgtEl>
                                      </p:cBhvr>
                                      <p:to x="100000" y="100000"/>
                                    </p:animScale>
                                    <p:animScale>
                                      <p:cBhvr>
                                        <p:cTn id="203" dur="26">
                                          <p:stCondLst>
                                            <p:cond delay="1808"/>
                                          </p:stCondLst>
                                        </p:cTn>
                                        <p:tgtEl>
                                          <p:spTgt spid="3">
                                            <p:txEl>
                                              <p:pRg st="10" end="10"/>
                                            </p:txEl>
                                          </p:spTgt>
                                        </p:tgtEl>
                                      </p:cBhvr>
                                      <p:to x="100000" y="95000"/>
                                    </p:animScale>
                                    <p:animScale>
                                      <p:cBhvr>
                                        <p:cTn id="204" dur="166" decel="50000">
                                          <p:stCondLst>
                                            <p:cond delay="1834"/>
                                          </p:stCondLst>
                                        </p:cTn>
                                        <p:tgtEl>
                                          <p:spTgt spid="3">
                                            <p:txEl>
                                              <p:pRg st="10" end="10"/>
                                            </p:txEl>
                                          </p:spTgt>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3">
                                            <p:txEl>
                                              <p:pRg st="11" end="11"/>
                                            </p:txEl>
                                          </p:spTgt>
                                        </p:tgtEl>
                                        <p:attrNameLst>
                                          <p:attrName>style.visibility</p:attrName>
                                        </p:attrNameLst>
                                      </p:cBhvr>
                                      <p:to>
                                        <p:strVal val="visible"/>
                                      </p:to>
                                    </p:set>
                                    <p:animEffect transition="in" filter="wipe(down)">
                                      <p:cBhvr>
                                        <p:cTn id="209" dur="580">
                                          <p:stCondLst>
                                            <p:cond delay="0"/>
                                          </p:stCondLst>
                                        </p:cTn>
                                        <p:tgtEl>
                                          <p:spTgt spid="3">
                                            <p:txEl>
                                              <p:pRg st="11" end="11"/>
                                            </p:txEl>
                                          </p:spTgt>
                                        </p:tgtEl>
                                      </p:cBhvr>
                                    </p:animEffect>
                                    <p:anim calcmode="lin" valueType="num">
                                      <p:cBhvr>
                                        <p:cTn id="21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1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1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5" dur="26">
                                          <p:stCondLst>
                                            <p:cond delay="650"/>
                                          </p:stCondLst>
                                        </p:cTn>
                                        <p:tgtEl>
                                          <p:spTgt spid="3">
                                            <p:txEl>
                                              <p:pRg st="11" end="11"/>
                                            </p:txEl>
                                          </p:spTgt>
                                        </p:tgtEl>
                                      </p:cBhvr>
                                      <p:to x="100000" y="60000"/>
                                    </p:animScale>
                                    <p:animScale>
                                      <p:cBhvr>
                                        <p:cTn id="216" dur="166" decel="50000">
                                          <p:stCondLst>
                                            <p:cond delay="676"/>
                                          </p:stCondLst>
                                        </p:cTn>
                                        <p:tgtEl>
                                          <p:spTgt spid="3">
                                            <p:txEl>
                                              <p:pRg st="11" end="11"/>
                                            </p:txEl>
                                          </p:spTgt>
                                        </p:tgtEl>
                                      </p:cBhvr>
                                      <p:to x="100000" y="100000"/>
                                    </p:animScale>
                                    <p:animScale>
                                      <p:cBhvr>
                                        <p:cTn id="217" dur="26">
                                          <p:stCondLst>
                                            <p:cond delay="1312"/>
                                          </p:stCondLst>
                                        </p:cTn>
                                        <p:tgtEl>
                                          <p:spTgt spid="3">
                                            <p:txEl>
                                              <p:pRg st="11" end="11"/>
                                            </p:txEl>
                                          </p:spTgt>
                                        </p:tgtEl>
                                      </p:cBhvr>
                                      <p:to x="100000" y="80000"/>
                                    </p:animScale>
                                    <p:animScale>
                                      <p:cBhvr>
                                        <p:cTn id="218" dur="166" decel="50000">
                                          <p:stCondLst>
                                            <p:cond delay="1338"/>
                                          </p:stCondLst>
                                        </p:cTn>
                                        <p:tgtEl>
                                          <p:spTgt spid="3">
                                            <p:txEl>
                                              <p:pRg st="11" end="11"/>
                                            </p:txEl>
                                          </p:spTgt>
                                        </p:tgtEl>
                                      </p:cBhvr>
                                      <p:to x="100000" y="100000"/>
                                    </p:animScale>
                                    <p:animScale>
                                      <p:cBhvr>
                                        <p:cTn id="219" dur="26">
                                          <p:stCondLst>
                                            <p:cond delay="1642"/>
                                          </p:stCondLst>
                                        </p:cTn>
                                        <p:tgtEl>
                                          <p:spTgt spid="3">
                                            <p:txEl>
                                              <p:pRg st="11" end="11"/>
                                            </p:txEl>
                                          </p:spTgt>
                                        </p:tgtEl>
                                      </p:cBhvr>
                                      <p:to x="100000" y="90000"/>
                                    </p:animScale>
                                    <p:animScale>
                                      <p:cBhvr>
                                        <p:cTn id="220" dur="166" decel="50000">
                                          <p:stCondLst>
                                            <p:cond delay="1668"/>
                                          </p:stCondLst>
                                        </p:cTn>
                                        <p:tgtEl>
                                          <p:spTgt spid="3">
                                            <p:txEl>
                                              <p:pRg st="11" end="11"/>
                                            </p:txEl>
                                          </p:spTgt>
                                        </p:tgtEl>
                                      </p:cBhvr>
                                      <p:to x="100000" y="100000"/>
                                    </p:animScale>
                                    <p:animScale>
                                      <p:cBhvr>
                                        <p:cTn id="221" dur="26">
                                          <p:stCondLst>
                                            <p:cond delay="1808"/>
                                          </p:stCondLst>
                                        </p:cTn>
                                        <p:tgtEl>
                                          <p:spTgt spid="3">
                                            <p:txEl>
                                              <p:pRg st="11" end="11"/>
                                            </p:txEl>
                                          </p:spTgt>
                                        </p:tgtEl>
                                      </p:cBhvr>
                                      <p:to x="100000" y="95000"/>
                                    </p:animScale>
                                    <p:animScale>
                                      <p:cBhvr>
                                        <p:cTn id="222" dur="166" decel="50000">
                                          <p:stCondLst>
                                            <p:cond delay="1834"/>
                                          </p:stCondLst>
                                        </p:cTn>
                                        <p:tgtEl>
                                          <p:spTgt spid="3">
                                            <p:txEl>
                                              <p:pRg st="11" end="11"/>
                                            </p:txEl>
                                          </p:spTgt>
                                        </p:tgtEl>
                                      </p:cBhvr>
                                      <p:to x="100000" y="100000"/>
                                    </p:animScale>
                                  </p:childTnLst>
                                </p:cTn>
                              </p:par>
                            </p:childTnLst>
                          </p:cTn>
                        </p:par>
                      </p:childTnLst>
                    </p:cTn>
                  </p:par>
                  <p:par>
                    <p:cTn id="223" fill="hold">
                      <p:stCondLst>
                        <p:cond delay="indefinite"/>
                      </p:stCondLst>
                      <p:childTnLst>
                        <p:par>
                          <p:cTn id="224" fill="hold">
                            <p:stCondLst>
                              <p:cond delay="0"/>
                            </p:stCondLst>
                            <p:childTnLst>
                              <p:par>
                                <p:cTn id="225" presetID="26" presetClass="entr" presetSubtype="0" fill="hold" grpId="0" nodeType="clickEffect">
                                  <p:stCondLst>
                                    <p:cond delay="0"/>
                                  </p:stCondLst>
                                  <p:childTnLst>
                                    <p:set>
                                      <p:cBhvr>
                                        <p:cTn id="226" dur="1" fill="hold">
                                          <p:stCondLst>
                                            <p:cond delay="0"/>
                                          </p:stCondLst>
                                        </p:cTn>
                                        <p:tgtEl>
                                          <p:spTgt spid="3">
                                            <p:txEl>
                                              <p:pRg st="12" end="12"/>
                                            </p:txEl>
                                          </p:spTgt>
                                        </p:tgtEl>
                                        <p:attrNameLst>
                                          <p:attrName>style.visibility</p:attrName>
                                        </p:attrNameLst>
                                      </p:cBhvr>
                                      <p:to>
                                        <p:strVal val="visible"/>
                                      </p:to>
                                    </p:set>
                                    <p:animEffect transition="in" filter="wipe(down)">
                                      <p:cBhvr>
                                        <p:cTn id="227" dur="580">
                                          <p:stCondLst>
                                            <p:cond delay="0"/>
                                          </p:stCondLst>
                                        </p:cTn>
                                        <p:tgtEl>
                                          <p:spTgt spid="3">
                                            <p:txEl>
                                              <p:pRg st="12" end="12"/>
                                            </p:txEl>
                                          </p:spTgt>
                                        </p:tgtEl>
                                      </p:cBhvr>
                                    </p:animEffect>
                                    <p:anim calcmode="lin" valueType="num">
                                      <p:cBhvr>
                                        <p:cTn id="228"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33" dur="26">
                                          <p:stCondLst>
                                            <p:cond delay="650"/>
                                          </p:stCondLst>
                                        </p:cTn>
                                        <p:tgtEl>
                                          <p:spTgt spid="3">
                                            <p:txEl>
                                              <p:pRg st="12" end="12"/>
                                            </p:txEl>
                                          </p:spTgt>
                                        </p:tgtEl>
                                      </p:cBhvr>
                                      <p:to x="100000" y="60000"/>
                                    </p:animScale>
                                    <p:animScale>
                                      <p:cBhvr>
                                        <p:cTn id="234" dur="166" decel="50000">
                                          <p:stCondLst>
                                            <p:cond delay="676"/>
                                          </p:stCondLst>
                                        </p:cTn>
                                        <p:tgtEl>
                                          <p:spTgt spid="3">
                                            <p:txEl>
                                              <p:pRg st="12" end="12"/>
                                            </p:txEl>
                                          </p:spTgt>
                                        </p:tgtEl>
                                      </p:cBhvr>
                                      <p:to x="100000" y="100000"/>
                                    </p:animScale>
                                    <p:animScale>
                                      <p:cBhvr>
                                        <p:cTn id="235" dur="26">
                                          <p:stCondLst>
                                            <p:cond delay="1312"/>
                                          </p:stCondLst>
                                        </p:cTn>
                                        <p:tgtEl>
                                          <p:spTgt spid="3">
                                            <p:txEl>
                                              <p:pRg st="12" end="12"/>
                                            </p:txEl>
                                          </p:spTgt>
                                        </p:tgtEl>
                                      </p:cBhvr>
                                      <p:to x="100000" y="80000"/>
                                    </p:animScale>
                                    <p:animScale>
                                      <p:cBhvr>
                                        <p:cTn id="236" dur="166" decel="50000">
                                          <p:stCondLst>
                                            <p:cond delay="1338"/>
                                          </p:stCondLst>
                                        </p:cTn>
                                        <p:tgtEl>
                                          <p:spTgt spid="3">
                                            <p:txEl>
                                              <p:pRg st="12" end="12"/>
                                            </p:txEl>
                                          </p:spTgt>
                                        </p:tgtEl>
                                      </p:cBhvr>
                                      <p:to x="100000" y="100000"/>
                                    </p:animScale>
                                    <p:animScale>
                                      <p:cBhvr>
                                        <p:cTn id="237" dur="26">
                                          <p:stCondLst>
                                            <p:cond delay="1642"/>
                                          </p:stCondLst>
                                        </p:cTn>
                                        <p:tgtEl>
                                          <p:spTgt spid="3">
                                            <p:txEl>
                                              <p:pRg st="12" end="12"/>
                                            </p:txEl>
                                          </p:spTgt>
                                        </p:tgtEl>
                                      </p:cBhvr>
                                      <p:to x="100000" y="90000"/>
                                    </p:animScale>
                                    <p:animScale>
                                      <p:cBhvr>
                                        <p:cTn id="238" dur="166" decel="50000">
                                          <p:stCondLst>
                                            <p:cond delay="1668"/>
                                          </p:stCondLst>
                                        </p:cTn>
                                        <p:tgtEl>
                                          <p:spTgt spid="3">
                                            <p:txEl>
                                              <p:pRg st="12" end="12"/>
                                            </p:txEl>
                                          </p:spTgt>
                                        </p:tgtEl>
                                      </p:cBhvr>
                                      <p:to x="100000" y="100000"/>
                                    </p:animScale>
                                    <p:animScale>
                                      <p:cBhvr>
                                        <p:cTn id="239" dur="26">
                                          <p:stCondLst>
                                            <p:cond delay="1808"/>
                                          </p:stCondLst>
                                        </p:cTn>
                                        <p:tgtEl>
                                          <p:spTgt spid="3">
                                            <p:txEl>
                                              <p:pRg st="12" end="12"/>
                                            </p:txEl>
                                          </p:spTgt>
                                        </p:tgtEl>
                                      </p:cBhvr>
                                      <p:to x="100000" y="95000"/>
                                    </p:animScale>
                                    <p:animScale>
                                      <p:cBhvr>
                                        <p:cTn id="240" dur="166" decel="50000">
                                          <p:stCondLst>
                                            <p:cond delay="1834"/>
                                          </p:stCondLst>
                                        </p:cTn>
                                        <p:tgtEl>
                                          <p:spTgt spid="3">
                                            <p:txEl>
                                              <p:pRg st="12" end="12"/>
                                            </p:txEl>
                                          </p:spTgt>
                                        </p:tgtEl>
                                      </p:cBhvr>
                                      <p:to x="100000" y="100000"/>
                                    </p:animScale>
                                  </p:childTnLst>
                                </p:cTn>
                              </p:par>
                            </p:childTnLst>
                          </p:cTn>
                        </p:par>
                      </p:childTnLst>
                    </p:cTn>
                  </p:par>
                  <p:par>
                    <p:cTn id="241" fill="hold">
                      <p:stCondLst>
                        <p:cond delay="indefinite"/>
                      </p:stCondLst>
                      <p:childTnLst>
                        <p:par>
                          <p:cTn id="242" fill="hold">
                            <p:stCondLst>
                              <p:cond delay="0"/>
                            </p:stCondLst>
                            <p:childTnLst>
                              <p:par>
                                <p:cTn id="243" presetID="26" presetClass="entr" presetSubtype="0" fill="hold" grpId="0" nodeType="clickEffect">
                                  <p:stCondLst>
                                    <p:cond delay="0"/>
                                  </p:stCondLst>
                                  <p:childTnLst>
                                    <p:set>
                                      <p:cBhvr>
                                        <p:cTn id="244" dur="1" fill="hold">
                                          <p:stCondLst>
                                            <p:cond delay="0"/>
                                          </p:stCondLst>
                                        </p:cTn>
                                        <p:tgtEl>
                                          <p:spTgt spid="3">
                                            <p:txEl>
                                              <p:pRg st="13" end="13"/>
                                            </p:txEl>
                                          </p:spTgt>
                                        </p:tgtEl>
                                        <p:attrNameLst>
                                          <p:attrName>style.visibility</p:attrName>
                                        </p:attrNameLst>
                                      </p:cBhvr>
                                      <p:to>
                                        <p:strVal val="visible"/>
                                      </p:to>
                                    </p:set>
                                    <p:animEffect transition="in" filter="wipe(down)">
                                      <p:cBhvr>
                                        <p:cTn id="245" dur="580">
                                          <p:stCondLst>
                                            <p:cond delay="0"/>
                                          </p:stCondLst>
                                        </p:cTn>
                                        <p:tgtEl>
                                          <p:spTgt spid="3">
                                            <p:txEl>
                                              <p:pRg st="13" end="13"/>
                                            </p:txEl>
                                          </p:spTgt>
                                        </p:tgtEl>
                                      </p:cBhvr>
                                    </p:animEffect>
                                    <p:anim calcmode="lin" valueType="num">
                                      <p:cBhvr>
                                        <p:cTn id="246"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51" dur="26">
                                          <p:stCondLst>
                                            <p:cond delay="650"/>
                                          </p:stCondLst>
                                        </p:cTn>
                                        <p:tgtEl>
                                          <p:spTgt spid="3">
                                            <p:txEl>
                                              <p:pRg st="13" end="13"/>
                                            </p:txEl>
                                          </p:spTgt>
                                        </p:tgtEl>
                                      </p:cBhvr>
                                      <p:to x="100000" y="60000"/>
                                    </p:animScale>
                                    <p:animScale>
                                      <p:cBhvr>
                                        <p:cTn id="252" dur="166" decel="50000">
                                          <p:stCondLst>
                                            <p:cond delay="676"/>
                                          </p:stCondLst>
                                        </p:cTn>
                                        <p:tgtEl>
                                          <p:spTgt spid="3">
                                            <p:txEl>
                                              <p:pRg st="13" end="13"/>
                                            </p:txEl>
                                          </p:spTgt>
                                        </p:tgtEl>
                                      </p:cBhvr>
                                      <p:to x="100000" y="100000"/>
                                    </p:animScale>
                                    <p:animScale>
                                      <p:cBhvr>
                                        <p:cTn id="253" dur="26">
                                          <p:stCondLst>
                                            <p:cond delay="1312"/>
                                          </p:stCondLst>
                                        </p:cTn>
                                        <p:tgtEl>
                                          <p:spTgt spid="3">
                                            <p:txEl>
                                              <p:pRg st="13" end="13"/>
                                            </p:txEl>
                                          </p:spTgt>
                                        </p:tgtEl>
                                      </p:cBhvr>
                                      <p:to x="100000" y="80000"/>
                                    </p:animScale>
                                    <p:animScale>
                                      <p:cBhvr>
                                        <p:cTn id="254" dur="166" decel="50000">
                                          <p:stCondLst>
                                            <p:cond delay="1338"/>
                                          </p:stCondLst>
                                        </p:cTn>
                                        <p:tgtEl>
                                          <p:spTgt spid="3">
                                            <p:txEl>
                                              <p:pRg st="13" end="13"/>
                                            </p:txEl>
                                          </p:spTgt>
                                        </p:tgtEl>
                                      </p:cBhvr>
                                      <p:to x="100000" y="100000"/>
                                    </p:animScale>
                                    <p:animScale>
                                      <p:cBhvr>
                                        <p:cTn id="255" dur="26">
                                          <p:stCondLst>
                                            <p:cond delay="1642"/>
                                          </p:stCondLst>
                                        </p:cTn>
                                        <p:tgtEl>
                                          <p:spTgt spid="3">
                                            <p:txEl>
                                              <p:pRg st="13" end="13"/>
                                            </p:txEl>
                                          </p:spTgt>
                                        </p:tgtEl>
                                      </p:cBhvr>
                                      <p:to x="100000" y="90000"/>
                                    </p:animScale>
                                    <p:animScale>
                                      <p:cBhvr>
                                        <p:cTn id="256" dur="166" decel="50000">
                                          <p:stCondLst>
                                            <p:cond delay="1668"/>
                                          </p:stCondLst>
                                        </p:cTn>
                                        <p:tgtEl>
                                          <p:spTgt spid="3">
                                            <p:txEl>
                                              <p:pRg st="13" end="13"/>
                                            </p:txEl>
                                          </p:spTgt>
                                        </p:tgtEl>
                                      </p:cBhvr>
                                      <p:to x="100000" y="100000"/>
                                    </p:animScale>
                                    <p:animScale>
                                      <p:cBhvr>
                                        <p:cTn id="257" dur="26">
                                          <p:stCondLst>
                                            <p:cond delay="1808"/>
                                          </p:stCondLst>
                                        </p:cTn>
                                        <p:tgtEl>
                                          <p:spTgt spid="3">
                                            <p:txEl>
                                              <p:pRg st="13" end="13"/>
                                            </p:txEl>
                                          </p:spTgt>
                                        </p:tgtEl>
                                      </p:cBhvr>
                                      <p:to x="100000" y="95000"/>
                                    </p:animScale>
                                    <p:animScale>
                                      <p:cBhvr>
                                        <p:cTn id="258" dur="166" decel="50000">
                                          <p:stCondLst>
                                            <p:cond delay="1834"/>
                                          </p:stCondLst>
                                        </p:cTn>
                                        <p:tgtEl>
                                          <p:spTgt spid="3">
                                            <p:txEl>
                                              <p:pRg st="13" end="13"/>
                                            </p:txEl>
                                          </p:spTgt>
                                        </p:tgtEl>
                                      </p:cBhvr>
                                      <p:to x="100000" y="100000"/>
                                    </p:animScale>
                                  </p:childTnLst>
                                </p:cTn>
                              </p:par>
                              <p:par>
                                <p:cTn id="259" presetID="26" presetClass="entr" presetSubtype="0" fill="hold" nodeType="withEffect">
                                  <p:stCondLst>
                                    <p:cond delay="0"/>
                                  </p:stCondLst>
                                  <p:childTnLst>
                                    <p:set>
                                      <p:cBhvr>
                                        <p:cTn id="260" dur="1" fill="hold">
                                          <p:stCondLst>
                                            <p:cond delay="0"/>
                                          </p:stCondLst>
                                        </p:cTn>
                                        <p:tgtEl>
                                          <p:spTgt spid="8"/>
                                        </p:tgtEl>
                                        <p:attrNameLst>
                                          <p:attrName>style.visibility</p:attrName>
                                        </p:attrNameLst>
                                      </p:cBhvr>
                                      <p:to>
                                        <p:strVal val="visible"/>
                                      </p:to>
                                    </p:set>
                                    <p:animEffect transition="in" filter="wipe(down)">
                                      <p:cBhvr>
                                        <p:cTn id="261" dur="580">
                                          <p:stCondLst>
                                            <p:cond delay="0"/>
                                          </p:stCondLst>
                                        </p:cTn>
                                        <p:tgtEl>
                                          <p:spTgt spid="8"/>
                                        </p:tgtEl>
                                      </p:cBhvr>
                                    </p:animEffect>
                                    <p:anim calcmode="lin" valueType="num">
                                      <p:cBhvr>
                                        <p:cTn id="2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7" dur="26">
                                          <p:stCondLst>
                                            <p:cond delay="650"/>
                                          </p:stCondLst>
                                        </p:cTn>
                                        <p:tgtEl>
                                          <p:spTgt spid="8"/>
                                        </p:tgtEl>
                                      </p:cBhvr>
                                      <p:to x="100000" y="60000"/>
                                    </p:animScale>
                                    <p:animScale>
                                      <p:cBhvr>
                                        <p:cTn id="268" dur="166" decel="50000">
                                          <p:stCondLst>
                                            <p:cond delay="676"/>
                                          </p:stCondLst>
                                        </p:cTn>
                                        <p:tgtEl>
                                          <p:spTgt spid="8"/>
                                        </p:tgtEl>
                                      </p:cBhvr>
                                      <p:to x="100000" y="100000"/>
                                    </p:animScale>
                                    <p:animScale>
                                      <p:cBhvr>
                                        <p:cTn id="269" dur="26">
                                          <p:stCondLst>
                                            <p:cond delay="1312"/>
                                          </p:stCondLst>
                                        </p:cTn>
                                        <p:tgtEl>
                                          <p:spTgt spid="8"/>
                                        </p:tgtEl>
                                      </p:cBhvr>
                                      <p:to x="100000" y="80000"/>
                                    </p:animScale>
                                    <p:animScale>
                                      <p:cBhvr>
                                        <p:cTn id="270" dur="166" decel="50000">
                                          <p:stCondLst>
                                            <p:cond delay="1338"/>
                                          </p:stCondLst>
                                        </p:cTn>
                                        <p:tgtEl>
                                          <p:spTgt spid="8"/>
                                        </p:tgtEl>
                                      </p:cBhvr>
                                      <p:to x="100000" y="100000"/>
                                    </p:animScale>
                                    <p:animScale>
                                      <p:cBhvr>
                                        <p:cTn id="271" dur="26">
                                          <p:stCondLst>
                                            <p:cond delay="1642"/>
                                          </p:stCondLst>
                                        </p:cTn>
                                        <p:tgtEl>
                                          <p:spTgt spid="8"/>
                                        </p:tgtEl>
                                      </p:cBhvr>
                                      <p:to x="100000" y="90000"/>
                                    </p:animScale>
                                    <p:animScale>
                                      <p:cBhvr>
                                        <p:cTn id="272" dur="166" decel="50000">
                                          <p:stCondLst>
                                            <p:cond delay="1668"/>
                                          </p:stCondLst>
                                        </p:cTn>
                                        <p:tgtEl>
                                          <p:spTgt spid="8"/>
                                        </p:tgtEl>
                                      </p:cBhvr>
                                      <p:to x="100000" y="100000"/>
                                    </p:animScale>
                                    <p:animScale>
                                      <p:cBhvr>
                                        <p:cTn id="273" dur="26">
                                          <p:stCondLst>
                                            <p:cond delay="1808"/>
                                          </p:stCondLst>
                                        </p:cTn>
                                        <p:tgtEl>
                                          <p:spTgt spid="8"/>
                                        </p:tgtEl>
                                      </p:cBhvr>
                                      <p:to x="100000" y="95000"/>
                                    </p:animScale>
                                    <p:animScale>
                                      <p:cBhvr>
                                        <p:cTn id="274" dur="166" decel="50000">
                                          <p:stCondLst>
                                            <p:cond delay="1834"/>
                                          </p:stCondLst>
                                        </p:cTn>
                                        <p:tgtEl>
                                          <p:spTgt spid="8"/>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4" presetClass="entr" presetSubtype="10" fill="hold" nodeType="clickEffect">
                                  <p:stCondLst>
                                    <p:cond delay="0"/>
                                  </p:stCondLst>
                                  <p:childTnLst>
                                    <p:set>
                                      <p:cBhvr>
                                        <p:cTn id="278" dur="1" fill="hold">
                                          <p:stCondLst>
                                            <p:cond delay="0"/>
                                          </p:stCondLst>
                                        </p:cTn>
                                        <p:tgtEl>
                                          <p:spTgt spid="4"/>
                                        </p:tgtEl>
                                        <p:attrNameLst>
                                          <p:attrName>style.visibility</p:attrName>
                                        </p:attrNameLst>
                                      </p:cBhvr>
                                      <p:to>
                                        <p:strVal val="visible"/>
                                      </p:to>
                                    </p:set>
                                    <p:animEffect transition="in" filter="randombar(horizontal)">
                                      <p:cBhvr>
                                        <p:cTn id="279" dur="500"/>
                                        <p:tgtEl>
                                          <p:spTgt spid="4"/>
                                        </p:tgtEl>
                                      </p:cBhvr>
                                    </p:animEffect>
                                  </p:childTnLst>
                                </p:cTn>
                              </p:par>
                            </p:childTnLst>
                          </p:cTn>
                        </p:par>
                      </p:childTnLst>
                    </p:cTn>
                  </p:par>
                  <p:par>
                    <p:cTn id="280" fill="hold">
                      <p:stCondLst>
                        <p:cond delay="indefinite"/>
                      </p:stCondLst>
                      <p:childTnLst>
                        <p:par>
                          <p:cTn id="281" fill="hold">
                            <p:stCondLst>
                              <p:cond delay="0"/>
                            </p:stCondLst>
                            <p:childTnLst>
                              <p:par>
                                <p:cTn id="282" presetID="45" presetClass="entr" presetSubtype="0" fill="hold" nodeType="clickEffect">
                                  <p:stCondLst>
                                    <p:cond delay="0"/>
                                  </p:stCondLst>
                                  <p:childTnLst>
                                    <p:set>
                                      <p:cBhvr>
                                        <p:cTn id="283" dur="1" fill="hold">
                                          <p:stCondLst>
                                            <p:cond delay="0"/>
                                          </p:stCondLst>
                                        </p:cTn>
                                        <p:tgtEl>
                                          <p:spTgt spid="5"/>
                                        </p:tgtEl>
                                        <p:attrNameLst>
                                          <p:attrName>style.visibility</p:attrName>
                                        </p:attrNameLst>
                                      </p:cBhvr>
                                      <p:to>
                                        <p:strVal val="visible"/>
                                      </p:to>
                                    </p:set>
                                    <p:animEffect transition="in" filter="fade">
                                      <p:cBhvr>
                                        <p:cTn id="284" dur="2000"/>
                                        <p:tgtEl>
                                          <p:spTgt spid="5"/>
                                        </p:tgtEl>
                                      </p:cBhvr>
                                    </p:animEffect>
                                    <p:anim calcmode="lin" valueType="num">
                                      <p:cBhvr>
                                        <p:cTn id="285" dur="2000" fill="hold"/>
                                        <p:tgtEl>
                                          <p:spTgt spid="5"/>
                                        </p:tgtEl>
                                        <p:attrNameLst>
                                          <p:attrName>ppt_w</p:attrName>
                                        </p:attrNameLst>
                                      </p:cBhvr>
                                      <p:tavLst>
                                        <p:tav tm="0" fmla="#ppt_w*sin(2.5*pi*$)">
                                          <p:val>
                                            <p:fltVal val="0"/>
                                          </p:val>
                                        </p:tav>
                                        <p:tav tm="100000">
                                          <p:val>
                                            <p:fltVal val="1"/>
                                          </p:val>
                                        </p:tav>
                                      </p:tavLst>
                                    </p:anim>
                                    <p:anim calcmode="lin" valueType="num">
                                      <p:cBhvr>
                                        <p:cTn id="28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87" fill="hold">
                      <p:stCondLst>
                        <p:cond delay="indefinite"/>
                      </p:stCondLst>
                      <p:childTnLst>
                        <p:par>
                          <p:cTn id="288" fill="hold">
                            <p:stCondLst>
                              <p:cond delay="0"/>
                            </p:stCondLst>
                            <p:childTnLst>
                              <p:par>
                                <p:cTn id="289" presetID="26" presetClass="entr" presetSubtype="0" fill="hold" nodeType="clickEffect">
                                  <p:stCondLst>
                                    <p:cond delay="0"/>
                                  </p:stCondLst>
                                  <p:childTnLst>
                                    <p:set>
                                      <p:cBhvr>
                                        <p:cTn id="290" dur="1" fill="hold">
                                          <p:stCondLst>
                                            <p:cond delay="0"/>
                                          </p:stCondLst>
                                        </p:cTn>
                                        <p:tgtEl>
                                          <p:spTgt spid="7"/>
                                        </p:tgtEl>
                                        <p:attrNameLst>
                                          <p:attrName>style.visibility</p:attrName>
                                        </p:attrNameLst>
                                      </p:cBhvr>
                                      <p:to>
                                        <p:strVal val="visible"/>
                                      </p:to>
                                    </p:set>
                                    <p:animEffect transition="in" filter="wipe(down)">
                                      <p:cBhvr>
                                        <p:cTn id="291" dur="580">
                                          <p:stCondLst>
                                            <p:cond delay="0"/>
                                          </p:stCondLst>
                                        </p:cTn>
                                        <p:tgtEl>
                                          <p:spTgt spid="7"/>
                                        </p:tgtEl>
                                      </p:cBhvr>
                                    </p:animEffect>
                                    <p:anim calcmode="lin" valueType="num">
                                      <p:cBhvr>
                                        <p:cTn id="29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9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7" dur="26">
                                          <p:stCondLst>
                                            <p:cond delay="650"/>
                                          </p:stCondLst>
                                        </p:cTn>
                                        <p:tgtEl>
                                          <p:spTgt spid="7"/>
                                        </p:tgtEl>
                                      </p:cBhvr>
                                      <p:to x="100000" y="60000"/>
                                    </p:animScale>
                                    <p:animScale>
                                      <p:cBhvr>
                                        <p:cTn id="298" dur="166" decel="50000">
                                          <p:stCondLst>
                                            <p:cond delay="676"/>
                                          </p:stCondLst>
                                        </p:cTn>
                                        <p:tgtEl>
                                          <p:spTgt spid="7"/>
                                        </p:tgtEl>
                                      </p:cBhvr>
                                      <p:to x="100000" y="100000"/>
                                    </p:animScale>
                                    <p:animScale>
                                      <p:cBhvr>
                                        <p:cTn id="299" dur="26">
                                          <p:stCondLst>
                                            <p:cond delay="1312"/>
                                          </p:stCondLst>
                                        </p:cTn>
                                        <p:tgtEl>
                                          <p:spTgt spid="7"/>
                                        </p:tgtEl>
                                      </p:cBhvr>
                                      <p:to x="100000" y="80000"/>
                                    </p:animScale>
                                    <p:animScale>
                                      <p:cBhvr>
                                        <p:cTn id="300" dur="166" decel="50000">
                                          <p:stCondLst>
                                            <p:cond delay="1338"/>
                                          </p:stCondLst>
                                        </p:cTn>
                                        <p:tgtEl>
                                          <p:spTgt spid="7"/>
                                        </p:tgtEl>
                                      </p:cBhvr>
                                      <p:to x="100000" y="100000"/>
                                    </p:animScale>
                                    <p:animScale>
                                      <p:cBhvr>
                                        <p:cTn id="301" dur="26">
                                          <p:stCondLst>
                                            <p:cond delay="1642"/>
                                          </p:stCondLst>
                                        </p:cTn>
                                        <p:tgtEl>
                                          <p:spTgt spid="7"/>
                                        </p:tgtEl>
                                      </p:cBhvr>
                                      <p:to x="100000" y="90000"/>
                                    </p:animScale>
                                    <p:animScale>
                                      <p:cBhvr>
                                        <p:cTn id="302" dur="166" decel="50000">
                                          <p:stCondLst>
                                            <p:cond delay="1668"/>
                                          </p:stCondLst>
                                        </p:cTn>
                                        <p:tgtEl>
                                          <p:spTgt spid="7"/>
                                        </p:tgtEl>
                                      </p:cBhvr>
                                      <p:to x="100000" y="100000"/>
                                    </p:animScale>
                                    <p:animScale>
                                      <p:cBhvr>
                                        <p:cTn id="303" dur="26">
                                          <p:stCondLst>
                                            <p:cond delay="1808"/>
                                          </p:stCondLst>
                                        </p:cTn>
                                        <p:tgtEl>
                                          <p:spTgt spid="7"/>
                                        </p:tgtEl>
                                      </p:cBhvr>
                                      <p:to x="100000" y="95000"/>
                                    </p:animScale>
                                    <p:animScale>
                                      <p:cBhvr>
                                        <p:cTn id="304" dur="166" decel="50000">
                                          <p:stCondLst>
                                            <p:cond delay="1834"/>
                                          </p:stCondLst>
                                        </p:cTn>
                                        <p:tgtEl>
                                          <p:spTgt spid="7"/>
                                        </p:tgtEl>
                                      </p:cBhvr>
                                      <p:to x="100000" y="100000"/>
                                    </p:animScale>
                                  </p:childTnLst>
                                </p:cTn>
                              </p:par>
                              <p:par>
                                <p:cTn id="305" presetID="26" presetClass="entr" presetSubtype="0" fill="hold" nodeType="withEffect">
                                  <p:stCondLst>
                                    <p:cond delay="0"/>
                                  </p:stCondLst>
                                  <p:childTnLst>
                                    <p:set>
                                      <p:cBhvr>
                                        <p:cTn id="306" dur="1" fill="hold">
                                          <p:stCondLst>
                                            <p:cond delay="0"/>
                                          </p:stCondLst>
                                        </p:cTn>
                                        <p:tgtEl>
                                          <p:spTgt spid="6"/>
                                        </p:tgtEl>
                                        <p:attrNameLst>
                                          <p:attrName>style.visibility</p:attrName>
                                        </p:attrNameLst>
                                      </p:cBhvr>
                                      <p:to>
                                        <p:strVal val="visible"/>
                                      </p:to>
                                    </p:set>
                                    <p:animEffect transition="in" filter="wipe(down)">
                                      <p:cBhvr>
                                        <p:cTn id="307" dur="580">
                                          <p:stCondLst>
                                            <p:cond delay="0"/>
                                          </p:stCondLst>
                                        </p:cTn>
                                        <p:tgtEl>
                                          <p:spTgt spid="6"/>
                                        </p:tgtEl>
                                      </p:cBhvr>
                                    </p:animEffect>
                                    <p:anim calcmode="lin" valueType="num">
                                      <p:cBhvr>
                                        <p:cTn id="30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3" dur="26">
                                          <p:stCondLst>
                                            <p:cond delay="650"/>
                                          </p:stCondLst>
                                        </p:cTn>
                                        <p:tgtEl>
                                          <p:spTgt spid="6"/>
                                        </p:tgtEl>
                                      </p:cBhvr>
                                      <p:to x="100000" y="60000"/>
                                    </p:animScale>
                                    <p:animScale>
                                      <p:cBhvr>
                                        <p:cTn id="314" dur="166" decel="50000">
                                          <p:stCondLst>
                                            <p:cond delay="676"/>
                                          </p:stCondLst>
                                        </p:cTn>
                                        <p:tgtEl>
                                          <p:spTgt spid="6"/>
                                        </p:tgtEl>
                                      </p:cBhvr>
                                      <p:to x="100000" y="100000"/>
                                    </p:animScale>
                                    <p:animScale>
                                      <p:cBhvr>
                                        <p:cTn id="315" dur="26">
                                          <p:stCondLst>
                                            <p:cond delay="1312"/>
                                          </p:stCondLst>
                                        </p:cTn>
                                        <p:tgtEl>
                                          <p:spTgt spid="6"/>
                                        </p:tgtEl>
                                      </p:cBhvr>
                                      <p:to x="100000" y="80000"/>
                                    </p:animScale>
                                    <p:animScale>
                                      <p:cBhvr>
                                        <p:cTn id="316" dur="166" decel="50000">
                                          <p:stCondLst>
                                            <p:cond delay="1338"/>
                                          </p:stCondLst>
                                        </p:cTn>
                                        <p:tgtEl>
                                          <p:spTgt spid="6"/>
                                        </p:tgtEl>
                                      </p:cBhvr>
                                      <p:to x="100000" y="100000"/>
                                    </p:animScale>
                                    <p:animScale>
                                      <p:cBhvr>
                                        <p:cTn id="317" dur="26">
                                          <p:stCondLst>
                                            <p:cond delay="1642"/>
                                          </p:stCondLst>
                                        </p:cTn>
                                        <p:tgtEl>
                                          <p:spTgt spid="6"/>
                                        </p:tgtEl>
                                      </p:cBhvr>
                                      <p:to x="100000" y="90000"/>
                                    </p:animScale>
                                    <p:animScale>
                                      <p:cBhvr>
                                        <p:cTn id="318" dur="166" decel="50000">
                                          <p:stCondLst>
                                            <p:cond delay="1668"/>
                                          </p:stCondLst>
                                        </p:cTn>
                                        <p:tgtEl>
                                          <p:spTgt spid="6"/>
                                        </p:tgtEl>
                                      </p:cBhvr>
                                      <p:to x="100000" y="100000"/>
                                    </p:animScale>
                                    <p:animScale>
                                      <p:cBhvr>
                                        <p:cTn id="319" dur="26">
                                          <p:stCondLst>
                                            <p:cond delay="1808"/>
                                          </p:stCondLst>
                                        </p:cTn>
                                        <p:tgtEl>
                                          <p:spTgt spid="6"/>
                                        </p:tgtEl>
                                      </p:cBhvr>
                                      <p:to x="100000" y="95000"/>
                                    </p:animScale>
                                    <p:animScale>
                                      <p:cBhvr>
                                        <p:cTn id="3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2308860" cy="2569013"/>
          </a:xfrm>
        </p:spPr>
      </p:pic>
      <p:sp>
        <p:nvSpPr>
          <p:cNvPr id="5" name="Rectangle 4"/>
          <p:cNvSpPr/>
          <p:nvPr/>
        </p:nvSpPr>
        <p:spPr>
          <a:xfrm>
            <a:off x="5840026" y="2050256"/>
            <a:ext cx="6096000" cy="2308324"/>
          </a:xfrm>
          <a:prstGeom prst="rect">
            <a:avLst/>
          </a:prstGeom>
        </p:spPr>
        <p:txBody>
          <a:bodyPr>
            <a:spAutoFit/>
          </a:bodyPr>
          <a:lstStyle/>
          <a:p>
            <a:pPr algn="r" rtl="1"/>
            <a:r>
              <a:rPr lang="fa-IR" dirty="0" smtClean="0">
                <a:solidFill>
                  <a:schemeClr val="accent1">
                    <a:lumMod val="60000"/>
                    <a:lumOff val="40000"/>
                  </a:schemeClr>
                </a:solidFill>
              </a:rPr>
              <a:t>15</a:t>
            </a:r>
            <a:r>
              <a:rPr lang="fa-IR" dirty="0" smtClean="0"/>
              <a:t>. ضعیف </a:t>
            </a:r>
            <a:r>
              <a:rPr lang="fa-IR" dirty="0"/>
              <a:t>بودن عضلات </a:t>
            </a:r>
            <a:r>
              <a:rPr lang="fa-IR" dirty="0" smtClean="0"/>
              <a:t>کشنده پهن نیام ,دوسر رانی</a:t>
            </a:r>
            <a:r>
              <a:rPr lang="en-US" dirty="0" smtClean="0"/>
              <a:t> </a:t>
            </a:r>
            <a:r>
              <a:rPr lang="fa-IR" dirty="0" smtClean="0"/>
              <a:t>ونازک نی</a:t>
            </a:r>
            <a:endParaRPr lang="en-US" dirty="0"/>
          </a:p>
          <a:p>
            <a:pPr algn="r" rtl="1"/>
            <a:endParaRPr lang="fa-IR" dirty="0" smtClean="0">
              <a:solidFill>
                <a:schemeClr val="accent1">
                  <a:lumMod val="60000"/>
                  <a:lumOff val="40000"/>
                </a:schemeClr>
              </a:solidFill>
            </a:endParaRPr>
          </a:p>
          <a:p>
            <a:pPr algn="r" rtl="1"/>
            <a:r>
              <a:rPr lang="fa-IR" dirty="0" smtClean="0">
                <a:solidFill>
                  <a:schemeClr val="accent1">
                    <a:lumMod val="60000"/>
                    <a:lumOff val="40000"/>
                  </a:schemeClr>
                </a:solidFill>
              </a:rPr>
              <a:t>16. </a:t>
            </a:r>
            <a:r>
              <a:rPr lang="fa-IR" dirty="0" smtClean="0"/>
              <a:t>کوتاهی </a:t>
            </a:r>
            <a:r>
              <a:rPr lang="fa-IR" dirty="0"/>
              <a:t>عضلات نیمه غشایی و نیمه وتری ,راست داخلی و درشت نی قدامی</a:t>
            </a:r>
          </a:p>
          <a:p>
            <a:pPr algn="r" rtl="1"/>
            <a:endParaRPr lang="fa-IR" dirty="0" smtClean="0">
              <a:solidFill>
                <a:schemeClr val="accent1">
                  <a:lumMod val="60000"/>
                  <a:lumOff val="40000"/>
                </a:schemeClr>
              </a:solidFill>
            </a:endParaRPr>
          </a:p>
          <a:p>
            <a:pPr algn="r" rtl="1"/>
            <a:r>
              <a:rPr lang="fa-IR" dirty="0" smtClean="0">
                <a:solidFill>
                  <a:schemeClr val="accent1">
                    <a:lumMod val="60000"/>
                    <a:lumOff val="40000"/>
                  </a:schemeClr>
                </a:solidFill>
              </a:rPr>
              <a:t>17. </a:t>
            </a:r>
            <a:r>
              <a:rPr lang="fa-IR" dirty="0" smtClean="0"/>
              <a:t>چهار </a:t>
            </a:r>
            <a:r>
              <a:rPr lang="fa-IR" dirty="0"/>
              <a:t>زانو نشستن</a:t>
            </a:r>
          </a:p>
          <a:p>
            <a:pPr algn="r" rtl="1"/>
            <a:endParaRPr lang="fa-IR" dirty="0" smtClean="0">
              <a:solidFill>
                <a:schemeClr val="accent1">
                  <a:lumMod val="60000"/>
                  <a:lumOff val="40000"/>
                </a:schemeClr>
              </a:solidFill>
            </a:endParaRPr>
          </a:p>
          <a:p>
            <a:pPr algn="r" rtl="1"/>
            <a:r>
              <a:rPr lang="fa-IR" dirty="0" smtClean="0">
                <a:solidFill>
                  <a:schemeClr val="accent1">
                    <a:lumMod val="60000"/>
                    <a:lumOff val="40000"/>
                  </a:schemeClr>
                </a:solidFill>
              </a:rPr>
              <a:t>18. </a:t>
            </a:r>
            <a:r>
              <a:rPr lang="fa-IR" dirty="0" smtClean="0"/>
              <a:t>پیچش </a:t>
            </a:r>
            <a:r>
              <a:rPr lang="fa-IR" dirty="0"/>
              <a:t>داخلی استخوان درشت نی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91050"/>
            <a:ext cx="2224562" cy="22669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563" y="2050256"/>
            <a:ext cx="3019610" cy="34968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4173" y="4457700"/>
            <a:ext cx="733425" cy="2400300"/>
          </a:xfrm>
          <a:prstGeom prst="rect">
            <a:avLst/>
          </a:prstGeom>
        </p:spPr>
      </p:pic>
      <p:pic>
        <p:nvPicPr>
          <p:cNvPr id="9" name="Picture 18" descr="semitendinosus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4173" y="0"/>
            <a:ext cx="928027" cy="31616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7208" y="4988808"/>
            <a:ext cx="1724132" cy="1724132"/>
          </a:xfrm>
          <a:prstGeom prst="rect">
            <a:avLst/>
          </a:prstGeom>
        </p:spPr>
      </p:pic>
    </p:spTree>
    <p:extLst>
      <p:ext uri="{BB962C8B-B14F-4D97-AF65-F5344CB8AC3E}">
        <p14:creationId xmlns:p14="http://schemas.microsoft.com/office/powerpoint/2010/main" val="22933804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80">
                                          <p:stCondLst>
                                            <p:cond delay="0"/>
                                          </p:stCondLst>
                                        </p:cTn>
                                        <p:tgtEl>
                                          <p:spTgt spid="5">
                                            <p:txEl>
                                              <p:pRg st="2" end="2"/>
                                            </p:txEl>
                                          </p:spTgt>
                                        </p:tgtEl>
                                      </p:cBhvr>
                                    </p:animEffect>
                                    <p:anim calcmode="lin" valueType="num">
                                      <p:cBhvr>
                                        <p:cTn id="23"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xEl>
                                              <p:pRg st="2" end="2"/>
                                            </p:txEl>
                                          </p:spTgt>
                                        </p:tgtEl>
                                      </p:cBhvr>
                                      <p:to x="100000" y="60000"/>
                                    </p:animScale>
                                    <p:animScale>
                                      <p:cBhvr>
                                        <p:cTn id="29" dur="166" decel="50000">
                                          <p:stCondLst>
                                            <p:cond delay="676"/>
                                          </p:stCondLst>
                                        </p:cTn>
                                        <p:tgtEl>
                                          <p:spTgt spid="5">
                                            <p:txEl>
                                              <p:pRg st="2" end="2"/>
                                            </p:txEl>
                                          </p:spTgt>
                                        </p:tgtEl>
                                      </p:cBhvr>
                                      <p:to x="100000" y="100000"/>
                                    </p:animScale>
                                    <p:animScale>
                                      <p:cBhvr>
                                        <p:cTn id="30" dur="26">
                                          <p:stCondLst>
                                            <p:cond delay="1312"/>
                                          </p:stCondLst>
                                        </p:cTn>
                                        <p:tgtEl>
                                          <p:spTgt spid="5">
                                            <p:txEl>
                                              <p:pRg st="2" end="2"/>
                                            </p:txEl>
                                          </p:spTgt>
                                        </p:tgtEl>
                                      </p:cBhvr>
                                      <p:to x="100000" y="80000"/>
                                    </p:animScale>
                                    <p:animScale>
                                      <p:cBhvr>
                                        <p:cTn id="31" dur="166" decel="50000">
                                          <p:stCondLst>
                                            <p:cond delay="1338"/>
                                          </p:stCondLst>
                                        </p:cTn>
                                        <p:tgtEl>
                                          <p:spTgt spid="5">
                                            <p:txEl>
                                              <p:pRg st="2" end="2"/>
                                            </p:txEl>
                                          </p:spTgt>
                                        </p:tgtEl>
                                      </p:cBhvr>
                                      <p:to x="100000" y="100000"/>
                                    </p:animScale>
                                    <p:animScale>
                                      <p:cBhvr>
                                        <p:cTn id="32" dur="26">
                                          <p:stCondLst>
                                            <p:cond delay="1642"/>
                                          </p:stCondLst>
                                        </p:cTn>
                                        <p:tgtEl>
                                          <p:spTgt spid="5">
                                            <p:txEl>
                                              <p:pRg st="2" end="2"/>
                                            </p:txEl>
                                          </p:spTgt>
                                        </p:tgtEl>
                                      </p:cBhvr>
                                      <p:to x="100000" y="90000"/>
                                    </p:animScale>
                                    <p:animScale>
                                      <p:cBhvr>
                                        <p:cTn id="33" dur="166" decel="50000">
                                          <p:stCondLst>
                                            <p:cond delay="1668"/>
                                          </p:stCondLst>
                                        </p:cTn>
                                        <p:tgtEl>
                                          <p:spTgt spid="5">
                                            <p:txEl>
                                              <p:pRg st="2" end="2"/>
                                            </p:txEl>
                                          </p:spTgt>
                                        </p:tgtEl>
                                      </p:cBhvr>
                                      <p:to x="100000" y="100000"/>
                                    </p:animScale>
                                    <p:animScale>
                                      <p:cBhvr>
                                        <p:cTn id="34" dur="26">
                                          <p:stCondLst>
                                            <p:cond delay="1808"/>
                                          </p:stCondLst>
                                        </p:cTn>
                                        <p:tgtEl>
                                          <p:spTgt spid="5">
                                            <p:txEl>
                                              <p:pRg st="2" end="2"/>
                                            </p:txEl>
                                          </p:spTgt>
                                        </p:tgtEl>
                                      </p:cBhvr>
                                      <p:to x="100000" y="95000"/>
                                    </p:animScale>
                                    <p:animScale>
                                      <p:cBhvr>
                                        <p:cTn id="35" dur="166" decel="50000">
                                          <p:stCondLst>
                                            <p:cond delay="1834"/>
                                          </p:stCondLst>
                                        </p:cTn>
                                        <p:tgtEl>
                                          <p:spTgt spid="5">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53" presetClass="entr" presetSubtype="16"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Effect transition="in" filter="fade">
                                      <p:cBhvr>
                                        <p:cTn id="52" dur="1000"/>
                                        <p:tgtEl>
                                          <p:spTgt spid="5">
                                            <p:txEl>
                                              <p:pRg st="4" end="4"/>
                                            </p:txEl>
                                          </p:spTgt>
                                        </p:tgtEl>
                                      </p:cBhvr>
                                    </p:animEffect>
                                    <p:anim calcmode="lin" valueType="num">
                                      <p:cBhvr>
                                        <p:cTn id="5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عوارض و نشانه ها</a:t>
            </a:r>
            <a:endParaRPr lang="en-US" dirty="0"/>
          </a:p>
        </p:txBody>
      </p:sp>
      <p:sp>
        <p:nvSpPr>
          <p:cNvPr id="3" name="Content Placeholder 2"/>
          <p:cNvSpPr>
            <a:spLocks noGrp="1"/>
          </p:cNvSpPr>
          <p:nvPr>
            <p:ph idx="1"/>
          </p:nvPr>
        </p:nvSpPr>
        <p:spPr>
          <a:xfrm>
            <a:off x="2241607" y="1279720"/>
            <a:ext cx="9677438" cy="4173939"/>
          </a:xfrm>
        </p:spPr>
        <p:txBody>
          <a:bodyPr>
            <a:noAutofit/>
          </a:bodyPr>
          <a:lstStyle/>
          <a:p>
            <a:pPr marL="0" indent="0" algn="r" rtl="1">
              <a:buNone/>
            </a:pPr>
            <a:r>
              <a:rPr lang="fa-IR" sz="1800" dirty="0" smtClean="0"/>
              <a:t>1.    </a:t>
            </a:r>
            <a:r>
              <a:rPr lang="fa-IR" b="1" dirty="0" smtClean="0"/>
              <a:t>راه </a:t>
            </a:r>
            <a:r>
              <a:rPr lang="fa-IR" b="1" dirty="0"/>
              <a:t>رفتن غیرطبیعی(اردک وار)</a:t>
            </a:r>
          </a:p>
          <a:p>
            <a:pPr marL="0" indent="0" algn="r" rtl="1">
              <a:buNone/>
            </a:pPr>
            <a:r>
              <a:rPr lang="fa-IR" sz="1800" dirty="0" smtClean="0"/>
              <a:t>2.    </a:t>
            </a:r>
            <a:r>
              <a:rPr lang="fa-IR" b="1" dirty="0" smtClean="0"/>
              <a:t>ارتروز </a:t>
            </a:r>
            <a:r>
              <a:rPr lang="fa-IR" b="1" dirty="0"/>
              <a:t>زودرس زانو :</a:t>
            </a:r>
          </a:p>
          <a:p>
            <a:pPr marL="0" indent="0" algn="r" rtl="1">
              <a:buNone/>
            </a:pPr>
            <a:r>
              <a:rPr lang="fa-IR" sz="1800" dirty="0" smtClean="0"/>
              <a:t>       براثر </a:t>
            </a:r>
            <a:r>
              <a:rPr lang="fa-IR" sz="1800" dirty="0"/>
              <a:t>تغییرمحل خط ثقل و وارد شدن فشارهای غیرطبیعی برقسمت های مختلف سطوح مفصلی ,زانومستعد تغییرات فرسایشی زودرس خواهد </a:t>
            </a:r>
            <a:r>
              <a:rPr lang="fa-IR" sz="1800" dirty="0" smtClean="0"/>
              <a:t>شد.</a:t>
            </a:r>
          </a:p>
          <a:p>
            <a:pPr marL="0" indent="0" algn="r" rtl="1">
              <a:buNone/>
            </a:pPr>
            <a:r>
              <a:rPr lang="fa-IR" sz="1800" dirty="0" smtClean="0"/>
              <a:t>3.    </a:t>
            </a:r>
            <a:r>
              <a:rPr lang="fa-IR" b="1" dirty="0" smtClean="0"/>
              <a:t>افزایش اسیب پذیری مفصل:</a:t>
            </a:r>
          </a:p>
          <a:p>
            <a:pPr marL="0" indent="0" algn="r" rtl="1">
              <a:buNone/>
            </a:pPr>
            <a:r>
              <a:rPr lang="fa-IR" sz="1800" dirty="0" smtClean="0"/>
              <a:t>       براثر </a:t>
            </a:r>
            <a:r>
              <a:rPr lang="fa-IR" sz="1800" dirty="0"/>
              <a:t>تغییروضعیت بیومکانیکی طبیعی وایجاد فشارهای غیرطبیعی بر بافت های اطراف مفصل</a:t>
            </a:r>
            <a:r>
              <a:rPr lang="fa-IR" sz="1800" dirty="0" smtClean="0"/>
              <a:t>.</a:t>
            </a:r>
          </a:p>
          <a:p>
            <a:pPr marL="0" indent="0" algn="r" rtl="1">
              <a:buNone/>
            </a:pPr>
            <a:endParaRPr lang="fa-IR" sz="1800" dirty="0"/>
          </a:p>
          <a:p>
            <a:pPr marL="0" indent="0" algn="r" rtl="1">
              <a:buNone/>
            </a:pPr>
            <a:r>
              <a:rPr lang="fa-IR" sz="1800" dirty="0"/>
              <a:t>4</a:t>
            </a:r>
            <a:r>
              <a:rPr lang="fa-IR" sz="1800" dirty="0" smtClean="0"/>
              <a:t>.    </a:t>
            </a:r>
            <a:r>
              <a:rPr lang="fa-IR" b="1" dirty="0" smtClean="0"/>
              <a:t>کاهش </a:t>
            </a:r>
            <a:r>
              <a:rPr lang="fa-IR" b="1" dirty="0"/>
              <a:t>ارتفاع پایین تنه و کوتاهی قد.</a:t>
            </a:r>
          </a:p>
          <a:p>
            <a:pPr marL="514350" indent="-514350" algn="r" rtl="1">
              <a:buFont typeface="+mj-lt"/>
              <a:buAutoNum type="arabicPeriod"/>
            </a:pPr>
            <a:endParaRPr lang="fa-IR" sz="1800" dirty="0"/>
          </a:p>
          <a:p>
            <a:pPr marL="514350" indent="-514350" algn="r" rtl="1">
              <a:buFont typeface="+mj-lt"/>
              <a:buAutoNum type="arabicPeriod"/>
            </a:pPr>
            <a:endParaRPr lang="fa-IR" sz="1800" dirty="0"/>
          </a:p>
          <a:p>
            <a:pPr marL="0" indent="0" algn="r" rtl="1">
              <a:buNone/>
            </a:pPr>
            <a:endParaRPr lang="fa-IR"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57" y="339805"/>
            <a:ext cx="2017923" cy="30268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11" y="3658846"/>
            <a:ext cx="3448458" cy="2913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0078" y="3658846"/>
            <a:ext cx="3004392" cy="3004392"/>
          </a:xfrm>
          <a:prstGeom prst="rect">
            <a:avLst/>
          </a:prstGeom>
        </p:spPr>
      </p:pic>
    </p:spTree>
    <p:extLst>
      <p:ext uri="{BB962C8B-B14F-4D97-AF65-F5344CB8AC3E}">
        <p14:creationId xmlns:p14="http://schemas.microsoft.com/office/powerpoint/2010/main" val="2859509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5459" y="2212938"/>
            <a:ext cx="8946541" cy="4195481"/>
          </a:xfrm>
        </p:spPr>
        <p:txBody>
          <a:bodyPr>
            <a:normAutofit/>
          </a:bodyPr>
          <a:lstStyle/>
          <a:p>
            <a:pPr marL="0" indent="0" algn="r" rtl="1">
              <a:buNone/>
            </a:pPr>
            <a:r>
              <a:rPr lang="fa-IR" dirty="0"/>
              <a:t>5.     </a:t>
            </a:r>
            <a:r>
              <a:rPr lang="fa-IR" b="1" dirty="0"/>
              <a:t>درد و خستگی زودرس :</a:t>
            </a:r>
          </a:p>
          <a:p>
            <a:pPr marL="0" indent="0" algn="r" rtl="1">
              <a:lnSpc>
                <a:spcPct val="150000"/>
              </a:lnSpc>
              <a:buNone/>
            </a:pPr>
            <a:r>
              <a:rPr lang="fa-IR" dirty="0"/>
              <a:t>        دردو قسمت داخل وخارج(نکته: درد درقسمت داخلی زانو براثر فشرده شدن استخوان و در قسمت خارجی بر اثر کشش بافت نرم </a:t>
            </a:r>
            <a:r>
              <a:rPr lang="en-US" dirty="0"/>
              <a:t>LCL)</a:t>
            </a:r>
            <a:r>
              <a:rPr lang="fa-IR" dirty="0"/>
              <a:t>)</a:t>
            </a:r>
            <a:r>
              <a:rPr lang="en-US" dirty="0"/>
              <a:t> </a:t>
            </a:r>
            <a:r>
              <a:rPr lang="fa-IR" dirty="0"/>
              <a:t>است.)</a:t>
            </a:r>
          </a:p>
          <a:p>
            <a:pPr marL="0" indent="0" algn="r" rtl="1">
              <a:buNone/>
            </a:pPr>
            <a:r>
              <a:rPr lang="fa-IR" dirty="0"/>
              <a:t>6.     </a:t>
            </a:r>
            <a:r>
              <a:rPr lang="fa-IR" b="1" dirty="0" smtClean="0"/>
              <a:t>انحراف طرفی ستون مهرها و لنگش </a:t>
            </a:r>
            <a:r>
              <a:rPr lang="fa-IR" dirty="0" smtClean="0"/>
              <a:t>(اگرزانوی پرانتزی به صورت یکطرفه باشد موجب کوتاهی ظاهری پا میشود و فرد دچار عرضه اسکولیوز میشود)</a:t>
            </a:r>
          </a:p>
          <a:p>
            <a:pPr marL="0" indent="0" algn="r" rtl="1">
              <a:buNone/>
            </a:pPr>
            <a:r>
              <a:rPr lang="fa-IR" dirty="0" smtClean="0"/>
              <a:t>7</a:t>
            </a:r>
            <a:r>
              <a:rPr lang="fa-IR" dirty="0"/>
              <a:t>.     </a:t>
            </a:r>
            <a:r>
              <a:rPr lang="fa-IR" b="1" dirty="0"/>
              <a:t>چرخش داخلی ساق</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03" y="1146198"/>
            <a:ext cx="2968655" cy="23749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04" y="3705050"/>
            <a:ext cx="2968654" cy="27033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096" y="4444084"/>
            <a:ext cx="3401446" cy="1964335"/>
          </a:xfrm>
          <a:prstGeom prst="rect">
            <a:avLst/>
          </a:prstGeom>
        </p:spPr>
      </p:pic>
    </p:spTree>
    <p:extLst>
      <p:ext uri="{BB962C8B-B14F-4D97-AF65-F5344CB8AC3E}">
        <p14:creationId xmlns:p14="http://schemas.microsoft.com/office/powerpoint/2010/main" val="3937696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5334" y="1153759"/>
            <a:ext cx="8946541" cy="4195481"/>
          </a:xfrm>
        </p:spPr>
        <p:txBody>
          <a:bodyPr/>
          <a:lstStyle/>
          <a:p>
            <a:pPr marL="0" indent="0" algn="r" rtl="1">
              <a:buNone/>
            </a:pPr>
            <a:r>
              <a:rPr lang="fa-IR" dirty="0" smtClean="0"/>
              <a:t>8.     </a:t>
            </a:r>
            <a:r>
              <a:rPr lang="fa-IR" b="1" dirty="0"/>
              <a:t>ضعف عضلات ناحیه خارجی</a:t>
            </a:r>
            <a:r>
              <a:rPr lang="fa-IR" b="1" dirty="0" smtClean="0"/>
              <a:t>:  </a:t>
            </a:r>
            <a:r>
              <a:rPr lang="fa-IR" dirty="0" smtClean="0"/>
              <a:t>کشنده </a:t>
            </a:r>
            <a:r>
              <a:rPr lang="fa-IR" dirty="0"/>
              <a:t>پهن نیام,دوسررانی و عضلات نازک نی</a:t>
            </a:r>
          </a:p>
          <a:p>
            <a:pPr marL="0" indent="0" algn="r" rtl="1">
              <a:buNone/>
            </a:pPr>
            <a:r>
              <a:rPr lang="fa-IR" dirty="0"/>
              <a:t>9.     </a:t>
            </a:r>
            <a:r>
              <a:rPr lang="fa-IR" b="1" dirty="0"/>
              <a:t>کوتاهی عضلات ناحیه داخلی</a:t>
            </a:r>
            <a:r>
              <a:rPr lang="fa-IR" b="1" dirty="0" smtClean="0"/>
              <a:t>: </a:t>
            </a:r>
            <a:r>
              <a:rPr lang="fa-IR" dirty="0" smtClean="0"/>
              <a:t>نیم </a:t>
            </a:r>
            <a:r>
              <a:rPr lang="fa-IR" dirty="0"/>
              <a:t>غشایی,نیم وتری,راست داخلی,درشت نی قدامی.</a:t>
            </a:r>
          </a:p>
          <a:p>
            <a:pPr marL="0" indent="0" algn="r" rtl="1">
              <a:buNone/>
            </a:pPr>
            <a:r>
              <a:rPr lang="fa-IR" dirty="0"/>
              <a:t>10.   ساییدگی بیش از حد کناره ی خارجی کفش.</a:t>
            </a:r>
          </a:p>
          <a:p>
            <a:pPr marL="0" indent="0" algn="r" rtl="1">
              <a:buNone/>
            </a:pPr>
            <a:r>
              <a:rPr lang="fa-IR" dirty="0"/>
              <a:t>11.   تغییر زاویه کشکک ها و تمایل آنها به داخل.</a:t>
            </a:r>
          </a:p>
          <a:p>
            <a:pPr marL="0" indent="0" algn="r" rtl="1">
              <a:buNone/>
            </a:pPr>
            <a:r>
              <a:rPr lang="fa-IR" dirty="0"/>
              <a:t>12.   کشیدگی رباط و کپسول خارجی زانو(نازک نی_رانی) ومچ پا(نازک نی_قاپی)</a:t>
            </a:r>
          </a:p>
          <a:p>
            <a:pPr marL="0" indent="0" algn="r" rtl="1">
              <a:buNone/>
            </a:pPr>
            <a:r>
              <a:rPr lang="fa-IR" dirty="0"/>
              <a:t>13.   کوتاهی رباطها و کپسول جانب داخلی زانو(درشت نی_رانی)و مچ پا(دلتویید)</a:t>
            </a:r>
          </a:p>
          <a:p>
            <a:endParaRPr lang="en-US" dirty="0"/>
          </a:p>
        </p:txBody>
      </p:sp>
      <p:pic>
        <p:nvPicPr>
          <p:cNvPr id="4" name="Picture 52" descr="3D702007  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87" y="0"/>
            <a:ext cx="1943012" cy="3446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2" descr="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963" y="3840481"/>
            <a:ext cx="1370938" cy="3017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semitendinosus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025" y="3840482"/>
            <a:ext cx="1370938" cy="3017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3D703005  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40481"/>
            <a:ext cx="1600025" cy="3017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bicepsfemlong   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646" y="0"/>
            <a:ext cx="1657813" cy="3446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5459" y="0"/>
            <a:ext cx="1657813" cy="34465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35704" y="3840481"/>
            <a:ext cx="1817370" cy="3017519"/>
          </a:xfrm>
          <a:prstGeom prst="rect">
            <a:avLst/>
          </a:prstGeom>
        </p:spPr>
      </p:pic>
    </p:spTree>
    <p:extLst>
      <p:ext uri="{BB962C8B-B14F-4D97-AF65-F5344CB8AC3E}">
        <p14:creationId xmlns:p14="http://schemas.microsoft.com/office/powerpoint/2010/main" val="1338014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down)">
                                      <p:cBhvr>
                                        <p:cTn id="42" dur="580">
                                          <p:stCondLst>
                                            <p:cond delay="0"/>
                                          </p:stCondLst>
                                        </p:cTn>
                                        <p:tgtEl>
                                          <p:spTgt spid="3">
                                            <p:txEl>
                                              <p:pRg st="1" end="1"/>
                                            </p:txEl>
                                          </p:spTgt>
                                        </p:tgtEl>
                                      </p:cBhvr>
                                    </p:animEffect>
                                    <p:anim calcmode="lin" valueType="num">
                                      <p:cBhvr>
                                        <p:cTn id="4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1" end="1"/>
                                            </p:txEl>
                                          </p:spTgt>
                                        </p:tgtEl>
                                      </p:cBhvr>
                                      <p:to x="100000" y="60000"/>
                                    </p:animScale>
                                    <p:animScale>
                                      <p:cBhvr>
                                        <p:cTn id="49" dur="166" decel="50000">
                                          <p:stCondLst>
                                            <p:cond delay="676"/>
                                          </p:stCondLst>
                                        </p:cTn>
                                        <p:tgtEl>
                                          <p:spTgt spid="3">
                                            <p:txEl>
                                              <p:pRg st="1" end="1"/>
                                            </p:txEl>
                                          </p:spTgt>
                                        </p:tgtEl>
                                      </p:cBhvr>
                                      <p:to x="100000" y="100000"/>
                                    </p:animScale>
                                    <p:animScale>
                                      <p:cBhvr>
                                        <p:cTn id="50" dur="26">
                                          <p:stCondLst>
                                            <p:cond delay="1312"/>
                                          </p:stCondLst>
                                        </p:cTn>
                                        <p:tgtEl>
                                          <p:spTgt spid="3">
                                            <p:txEl>
                                              <p:pRg st="1" end="1"/>
                                            </p:txEl>
                                          </p:spTgt>
                                        </p:tgtEl>
                                      </p:cBhvr>
                                      <p:to x="100000" y="80000"/>
                                    </p:animScale>
                                    <p:animScale>
                                      <p:cBhvr>
                                        <p:cTn id="51" dur="166" decel="50000">
                                          <p:stCondLst>
                                            <p:cond delay="1338"/>
                                          </p:stCondLst>
                                        </p:cTn>
                                        <p:tgtEl>
                                          <p:spTgt spid="3">
                                            <p:txEl>
                                              <p:pRg st="1" end="1"/>
                                            </p:txEl>
                                          </p:spTgt>
                                        </p:tgtEl>
                                      </p:cBhvr>
                                      <p:to x="100000" y="100000"/>
                                    </p:animScale>
                                    <p:animScale>
                                      <p:cBhvr>
                                        <p:cTn id="52" dur="26">
                                          <p:stCondLst>
                                            <p:cond delay="1642"/>
                                          </p:stCondLst>
                                        </p:cTn>
                                        <p:tgtEl>
                                          <p:spTgt spid="3">
                                            <p:txEl>
                                              <p:pRg st="1" end="1"/>
                                            </p:txEl>
                                          </p:spTgt>
                                        </p:tgtEl>
                                      </p:cBhvr>
                                      <p:to x="100000" y="90000"/>
                                    </p:animScale>
                                    <p:animScale>
                                      <p:cBhvr>
                                        <p:cTn id="53" dur="166" decel="50000">
                                          <p:stCondLst>
                                            <p:cond delay="1668"/>
                                          </p:stCondLst>
                                        </p:cTn>
                                        <p:tgtEl>
                                          <p:spTgt spid="3">
                                            <p:txEl>
                                              <p:pRg st="1" end="1"/>
                                            </p:txEl>
                                          </p:spTgt>
                                        </p:tgtEl>
                                      </p:cBhvr>
                                      <p:to x="100000" y="100000"/>
                                    </p:animScale>
                                    <p:animScale>
                                      <p:cBhvr>
                                        <p:cTn id="54" dur="26">
                                          <p:stCondLst>
                                            <p:cond delay="1808"/>
                                          </p:stCondLst>
                                        </p:cTn>
                                        <p:tgtEl>
                                          <p:spTgt spid="3">
                                            <p:txEl>
                                              <p:pRg st="1" end="1"/>
                                            </p:txEl>
                                          </p:spTgt>
                                        </p:tgtEl>
                                      </p:cBhvr>
                                      <p:to x="100000" y="95000"/>
                                    </p:animScale>
                                    <p:animScale>
                                      <p:cBhvr>
                                        <p:cTn id="55" dur="166" decel="50000">
                                          <p:stCondLst>
                                            <p:cond delay="1834"/>
                                          </p:stCondLst>
                                        </p:cTn>
                                        <p:tgtEl>
                                          <p:spTgt spid="3">
                                            <p:txEl>
                                              <p:pRg st="1" end="1"/>
                                            </p:txEl>
                                          </p:spTgt>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45"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2000"/>
                                        <p:tgtEl>
                                          <p:spTgt spid="7"/>
                                        </p:tgtEl>
                                      </p:cBhvr>
                                    </p:animEffect>
                                    <p:anim calcmode="lin" valueType="num">
                                      <p:cBhvr>
                                        <p:cTn id="61" dur="2000" fill="hold"/>
                                        <p:tgtEl>
                                          <p:spTgt spid="7"/>
                                        </p:tgtEl>
                                        <p:attrNameLst>
                                          <p:attrName>ppt_w</p:attrName>
                                        </p:attrNameLst>
                                      </p:cBhvr>
                                      <p:tavLst>
                                        <p:tav tm="0" fmla="#ppt_w*sin(2.5*pi*$)">
                                          <p:val>
                                            <p:fltVal val="0"/>
                                          </p:val>
                                        </p:tav>
                                        <p:tav tm="100000">
                                          <p:val>
                                            <p:fltVal val="1"/>
                                          </p:val>
                                        </p:tav>
                                      </p:tavLst>
                                    </p:anim>
                                    <p:anim calcmode="lin" valueType="num">
                                      <p:cBhvr>
                                        <p:cTn id="62" dur="2000" fill="hold"/>
                                        <p:tgtEl>
                                          <p:spTgt spid="7"/>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2000"/>
                                        <p:tgtEl>
                                          <p:spTgt spid="6"/>
                                        </p:tgtEl>
                                      </p:cBhvr>
                                    </p:animEffect>
                                    <p:anim calcmode="lin" valueType="num">
                                      <p:cBhvr>
                                        <p:cTn id="66" dur="2000" fill="hold"/>
                                        <p:tgtEl>
                                          <p:spTgt spid="6"/>
                                        </p:tgtEl>
                                        <p:attrNameLst>
                                          <p:attrName>ppt_w</p:attrName>
                                        </p:attrNameLst>
                                      </p:cBhvr>
                                      <p:tavLst>
                                        <p:tav tm="0" fmla="#ppt_w*sin(2.5*pi*$)">
                                          <p:val>
                                            <p:fltVal val="0"/>
                                          </p:val>
                                        </p:tav>
                                        <p:tav tm="100000">
                                          <p:val>
                                            <p:fltVal val="1"/>
                                          </p:val>
                                        </p:tav>
                                      </p:tavLst>
                                    </p:anim>
                                    <p:anim calcmode="lin" valueType="num">
                                      <p:cBhvr>
                                        <p:cTn id="67" dur="2000" fill="hold"/>
                                        <p:tgtEl>
                                          <p:spTgt spid="6"/>
                                        </p:tgtEl>
                                        <p:attrNameLst>
                                          <p:attrName>ppt_h</p:attrName>
                                        </p:attrNameLst>
                                      </p:cBhvr>
                                      <p:tavLst>
                                        <p:tav tm="0">
                                          <p:val>
                                            <p:strVal val="#ppt_h"/>
                                          </p:val>
                                        </p:tav>
                                        <p:tav tm="100000">
                                          <p:val>
                                            <p:strVal val="#ppt_h"/>
                                          </p:val>
                                        </p:tav>
                                      </p:tavLst>
                                    </p:anim>
                                  </p:childTnLst>
                                </p:cTn>
                              </p:par>
                              <p:par>
                                <p:cTn id="68" presetID="45"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anim calcmode="lin" valueType="num">
                                      <p:cBhvr>
                                        <p:cTn id="71" dur="2000" fill="hold"/>
                                        <p:tgtEl>
                                          <p:spTgt spid="5"/>
                                        </p:tgtEl>
                                        <p:attrNameLst>
                                          <p:attrName>ppt_w</p:attrName>
                                        </p:attrNameLst>
                                      </p:cBhvr>
                                      <p:tavLst>
                                        <p:tav tm="0" fmla="#ppt_w*sin(2.5*pi*$)">
                                          <p:val>
                                            <p:fltVal val="0"/>
                                          </p:val>
                                        </p:tav>
                                        <p:tav tm="100000">
                                          <p:val>
                                            <p:fltVal val="1"/>
                                          </p:val>
                                        </p:tav>
                                      </p:tavLst>
                                    </p:anim>
                                    <p:anim calcmode="lin" valueType="num">
                                      <p:cBhvr>
                                        <p:cTn id="72" dur="2000" fill="hold"/>
                                        <p:tgtEl>
                                          <p:spTgt spid="5"/>
                                        </p:tgtEl>
                                        <p:attrNameLst>
                                          <p:attrName>ppt_h</p:attrName>
                                        </p:attrNameLst>
                                      </p:cBhvr>
                                      <p:tavLst>
                                        <p:tav tm="0">
                                          <p:val>
                                            <p:strVal val="#ppt_h"/>
                                          </p:val>
                                        </p:tav>
                                        <p:tav tm="100000">
                                          <p:val>
                                            <p:strVal val="#ppt_h"/>
                                          </p:val>
                                        </p:tav>
                                      </p:tavLst>
                                    </p:anim>
                                  </p:childTnLst>
                                </p:cTn>
                              </p:par>
                              <p:par>
                                <p:cTn id="73" presetID="45" presetClass="entr" presetSubtype="0"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2000"/>
                                        <p:tgtEl>
                                          <p:spTgt spid="10"/>
                                        </p:tgtEl>
                                      </p:cBhvr>
                                    </p:animEffect>
                                    <p:anim calcmode="lin" valueType="num">
                                      <p:cBhvr>
                                        <p:cTn id="76" dur="2000" fill="hold"/>
                                        <p:tgtEl>
                                          <p:spTgt spid="10"/>
                                        </p:tgtEl>
                                        <p:attrNameLst>
                                          <p:attrName>ppt_w</p:attrName>
                                        </p:attrNameLst>
                                      </p:cBhvr>
                                      <p:tavLst>
                                        <p:tav tm="0" fmla="#ppt_w*sin(2.5*pi*$)">
                                          <p:val>
                                            <p:fltVal val="0"/>
                                          </p:val>
                                        </p:tav>
                                        <p:tav tm="100000">
                                          <p:val>
                                            <p:fltVal val="1"/>
                                          </p:val>
                                        </p:tav>
                                      </p:tavLst>
                                    </p:anim>
                                    <p:anim calcmode="lin" valueType="num">
                                      <p:cBhvr>
                                        <p:cTn id="7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82" dur="500"/>
                                        <p:tgtEl>
                                          <p:spTgt spid="3">
                                            <p:txEl>
                                              <p:pRg st="2" end="2"/>
                                            </p:txEl>
                                          </p:spTgt>
                                        </p:tgtEl>
                                      </p:cBhvr>
                                    </p:animEffect>
                                  </p:childTnLst>
                                </p:cTn>
                              </p:par>
                              <p:par>
                                <p:cTn id="83" presetID="14" presetClass="entr" presetSubtype="10" fill="hold" nodeType="with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85" dur="500"/>
                                        <p:tgtEl>
                                          <p:spTgt spid="3">
                                            <p:txEl>
                                              <p:pRg st="3" end="3"/>
                                            </p:txEl>
                                          </p:spTgt>
                                        </p:tgtEl>
                                      </p:cBhvr>
                                    </p:animEffect>
                                  </p:childTnLst>
                                </p:cTn>
                              </p:par>
                              <p:par>
                                <p:cTn id="86" presetID="14" presetClass="entr" presetSubtype="10" fill="hold" nodeType="withEffect">
                                  <p:stCondLst>
                                    <p:cond delay="0"/>
                                  </p:stCondLst>
                                  <p:childTnLst>
                                    <p:set>
                                      <p:cBhvr>
                                        <p:cTn id="8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88" dur="500"/>
                                        <p:tgtEl>
                                          <p:spTgt spid="3">
                                            <p:txEl>
                                              <p:pRg st="4" end="4"/>
                                            </p:txEl>
                                          </p:spTgt>
                                        </p:tgtEl>
                                      </p:cBhvr>
                                    </p:animEffect>
                                  </p:childTnLst>
                                </p:cTn>
                              </p:par>
                              <p:par>
                                <p:cTn id="89" presetID="14" presetClass="entr" presetSubtype="10" fill="hold"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9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شیوه و ابزار </a:t>
            </a:r>
            <a:r>
              <a:rPr lang="fa-IR" dirty="0" smtClean="0"/>
              <a:t>تشخیص</a:t>
            </a:r>
            <a:endParaRPr lang="en-US" dirty="0"/>
          </a:p>
        </p:txBody>
      </p:sp>
      <p:sp>
        <p:nvSpPr>
          <p:cNvPr id="3" name="Content Placeholder 2"/>
          <p:cNvSpPr>
            <a:spLocks noGrp="1"/>
          </p:cNvSpPr>
          <p:nvPr>
            <p:ph idx="1"/>
          </p:nvPr>
        </p:nvSpPr>
        <p:spPr>
          <a:xfrm>
            <a:off x="2766712" y="2072502"/>
            <a:ext cx="8946541" cy="4195481"/>
          </a:xfrm>
        </p:spPr>
        <p:txBody>
          <a:bodyPr>
            <a:noAutofit/>
          </a:bodyPr>
          <a:lstStyle/>
          <a:p>
            <a:pPr marL="0" indent="0" algn="r" rtl="1">
              <a:buNone/>
            </a:pPr>
            <a:r>
              <a:rPr lang="fa-IR" dirty="0" smtClean="0"/>
              <a:t>1)  مشاهده ظاهری پای فرد:</a:t>
            </a:r>
          </a:p>
          <a:p>
            <a:pPr marL="0" indent="0" algn="r" rtl="1">
              <a:buNone/>
            </a:pPr>
            <a:r>
              <a:rPr lang="fa-IR" dirty="0" smtClean="0"/>
              <a:t>     ساییدگی بیش از حد کناره خارجی کفش</a:t>
            </a:r>
          </a:p>
          <a:p>
            <a:pPr marL="0" indent="0" algn="r" rtl="1">
              <a:buNone/>
            </a:pPr>
            <a:endParaRPr lang="fa-IR" dirty="0" smtClean="0"/>
          </a:p>
          <a:p>
            <a:pPr marL="0" indent="0" algn="r" rtl="1">
              <a:buNone/>
            </a:pPr>
            <a:r>
              <a:rPr lang="fa-IR" dirty="0" smtClean="0"/>
              <a:t>2)  خط شاقولی و</a:t>
            </a:r>
            <a:r>
              <a:rPr lang="fa-IR" dirty="0"/>
              <a:t>صفحه </a:t>
            </a:r>
            <a:r>
              <a:rPr lang="fa-IR" dirty="0" smtClean="0"/>
              <a:t>شطرنجی:</a:t>
            </a:r>
          </a:p>
          <a:p>
            <a:pPr marL="0" indent="0" algn="r" rtl="1">
              <a:buNone/>
            </a:pPr>
            <a:r>
              <a:rPr lang="fa-IR" dirty="0" smtClean="0"/>
              <a:t> فرد پشت صفحه شطرنجی یا خط شاقولی بایستید در حالت طبیعی باید خط مرجع در امتداد                          طولی از مرکز </a:t>
            </a:r>
            <a:r>
              <a:rPr lang="fa-IR" b="1" dirty="0" smtClean="0">
                <a:solidFill>
                  <a:srgbClr val="FF0000"/>
                </a:solidFill>
              </a:rPr>
              <a:t>ران,کشکک وستیغ درشت نی </a:t>
            </a:r>
            <a:r>
              <a:rPr lang="fa-IR" dirty="0" smtClean="0"/>
              <a:t>عبور کرده و در </a:t>
            </a:r>
            <a:r>
              <a:rPr lang="fa-IR" b="1" dirty="0" smtClean="0">
                <a:solidFill>
                  <a:srgbClr val="FF0000"/>
                </a:solidFill>
              </a:rPr>
              <a:t>میان انگشت شست و انگشت دوم                     </a:t>
            </a:r>
            <a:r>
              <a:rPr lang="fa-IR" dirty="0" smtClean="0"/>
              <a:t>فرود اید.در فرد مبتلا با توجه به شدت ناهنجاری این خط به داخل بدن مایل شده و از رو سایر انگشتان عبورمیکند.</a:t>
            </a:r>
          </a:p>
          <a:p>
            <a:pPr marL="0" indent="0" algn="r" rtl="1">
              <a:buNone/>
            </a:pPr>
            <a:endParaRPr lang="fa-IR" dirty="0" smtClean="0"/>
          </a:p>
          <a:p>
            <a:pPr marL="514350" indent="-514350" algn="r" rtl="1">
              <a:buFont typeface="+mj-lt"/>
              <a:buAutoNum type="arabicPeriod"/>
            </a:pPr>
            <a:endParaRPr lang="fa-IR" dirty="0"/>
          </a:p>
          <a:p>
            <a:pPr marL="514350" indent="-514350" algn="r" rtl="1">
              <a:buFont typeface="+mj-lt"/>
              <a:buAutoNum type="arabicPeriod"/>
            </a:pPr>
            <a:endParaRPr lang="fa-IR" dirty="0"/>
          </a:p>
          <a:p>
            <a:pPr marL="0" indent="0" algn="r" rtl="1">
              <a:buNone/>
            </a:pPr>
            <a:endParaRPr lang="fa-IR"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071" y="1853246"/>
            <a:ext cx="2567313" cy="18631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918095"/>
            <a:ext cx="3848111" cy="190183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8110" y="4918096"/>
            <a:ext cx="2987029" cy="193990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92" y="1853247"/>
            <a:ext cx="2484180" cy="1863135"/>
          </a:xfrm>
          <a:prstGeom prst="rect">
            <a:avLst/>
          </a:prstGeom>
        </p:spPr>
      </p:pic>
    </p:spTree>
    <p:extLst>
      <p:ext uri="{BB962C8B-B14F-4D97-AF65-F5344CB8AC3E}">
        <p14:creationId xmlns:p14="http://schemas.microsoft.com/office/powerpoint/2010/main" val="2097955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0" dur="500"/>
                                        <p:tgtEl>
                                          <p:spTgt spid="3">
                                            <p:txEl>
                                              <p:pRg st="3" end="3"/>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80">
                                          <p:stCondLst>
                                            <p:cond delay="0"/>
                                          </p:stCondLst>
                                        </p:cTn>
                                        <p:tgtEl>
                                          <p:spTgt spid="7"/>
                                        </p:tgtEl>
                                      </p:cBhvr>
                                    </p:animEffect>
                                    <p:anim calcmode="lin" valueType="num">
                                      <p:cBhvr>
                                        <p:cTn id="5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0" dur="26">
                                          <p:stCondLst>
                                            <p:cond delay="650"/>
                                          </p:stCondLst>
                                        </p:cTn>
                                        <p:tgtEl>
                                          <p:spTgt spid="7"/>
                                        </p:tgtEl>
                                      </p:cBhvr>
                                      <p:to x="100000" y="60000"/>
                                    </p:animScale>
                                    <p:animScale>
                                      <p:cBhvr>
                                        <p:cTn id="61" dur="166" decel="50000">
                                          <p:stCondLst>
                                            <p:cond delay="676"/>
                                          </p:stCondLst>
                                        </p:cTn>
                                        <p:tgtEl>
                                          <p:spTgt spid="7"/>
                                        </p:tgtEl>
                                      </p:cBhvr>
                                      <p:to x="100000" y="100000"/>
                                    </p:animScale>
                                    <p:animScale>
                                      <p:cBhvr>
                                        <p:cTn id="62" dur="26">
                                          <p:stCondLst>
                                            <p:cond delay="1312"/>
                                          </p:stCondLst>
                                        </p:cTn>
                                        <p:tgtEl>
                                          <p:spTgt spid="7"/>
                                        </p:tgtEl>
                                      </p:cBhvr>
                                      <p:to x="100000" y="80000"/>
                                    </p:animScale>
                                    <p:animScale>
                                      <p:cBhvr>
                                        <p:cTn id="63" dur="166" decel="50000">
                                          <p:stCondLst>
                                            <p:cond delay="1338"/>
                                          </p:stCondLst>
                                        </p:cTn>
                                        <p:tgtEl>
                                          <p:spTgt spid="7"/>
                                        </p:tgtEl>
                                      </p:cBhvr>
                                      <p:to x="100000" y="100000"/>
                                    </p:animScale>
                                    <p:animScale>
                                      <p:cBhvr>
                                        <p:cTn id="64" dur="26">
                                          <p:stCondLst>
                                            <p:cond delay="1642"/>
                                          </p:stCondLst>
                                        </p:cTn>
                                        <p:tgtEl>
                                          <p:spTgt spid="7"/>
                                        </p:tgtEl>
                                      </p:cBhvr>
                                      <p:to x="100000" y="90000"/>
                                    </p:animScale>
                                    <p:animScale>
                                      <p:cBhvr>
                                        <p:cTn id="65" dur="166" decel="50000">
                                          <p:stCondLst>
                                            <p:cond delay="1668"/>
                                          </p:stCondLst>
                                        </p:cTn>
                                        <p:tgtEl>
                                          <p:spTgt spid="7"/>
                                        </p:tgtEl>
                                      </p:cBhvr>
                                      <p:to x="100000" y="100000"/>
                                    </p:animScale>
                                    <p:animScale>
                                      <p:cBhvr>
                                        <p:cTn id="66" dur="26">
                                          <p:stCondLst>
                                            <p:cond delay="1808"/>
                                          </p:stCondLst>
                                        </p:cTn>
                                        <p:tgtEl>
                                          <p:spTgt spid="7"/>
                                        </p:tgtEl>
                                      </p:cBhvr>
                                      <p:to x="100000" y="95000"/>
                                    </p:animScale>
                                    <p:animScale>
                                      <p:cBhvr>
                                        <p:cTn id="6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272" y="1389978"/>
            <a:ext cx="8946541" cy="4195481"/>
          </a:xfrm>
        </p:spPr>
        <p:txBody>
          <a:bodyPr/>
          <a:lstStyle/>
          <a:p>
            <a:pPr marL="0" indent="0" algn="r" rtl="1">
              <a:buNone/>
            </a:pPr>
            <a:r>
              <a:rPr lang="fa-IR" dirty="0"/>
              <a:t>3)  مترنواری یا کولیس(اندازه گیری بین دو کندیل تیبا(درشت نی)):</a:t>
            </a:r>
          </a:p>
          <a:p>
            <a:pPr marL="0" indent="0" algn="r" rtl="1">
              <a:buNone/>
            </a:pPr>
            <a:r>
              <a:rPr lang="fa-IR" dirty="0"/>
              <a:t>آزمودنی بدون کفش و جوراب در حالیکه ران و زانوهای وی دیده میشود در مقابل آزمونگر به صورت کاملا راحت می ایستد ,بدون انقباض غیر طبیعی و تنش غیرطبیعی,درحالیکه قوزک های داخلی وی بهم نزدیکند فاصله میان فوق لقمه داخلی ران با متر نواری یا بطور دقیقتر با کولیس اندازه گیری میشود.فاصله میان فوق لقمه داخلی ران در زمانی که قوزک های داخلی پابهم نزدیک </a:t>
            </a:r>
            <a:r>
              <a:rPr lang="fa-IR" dirty="0" smtClean="0"/>
              <a:t>اند اگر </a:t>
            </a:r>
            <a:r>
              <a:rPr lang="fa-IR" dirty="0"/>
              <a:t>بیش از 2/5 </a:t>
            </a:r>
            <a:r>
              <a:rPr lang="en-US" dirty="0"/>
              <a:t>CM</a:t>
            </a:r>
            <a:r>
              <a:rPr lang="fa-IR" dirty="0"/>
              <a:t> باشد فرد مبتلا به ژنوواروم است.</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737" y="4659309"/>
            <a:ext cx="3266853" cy="17419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973" y="4659310"/>
            <a:ext cx="1789418" cy="17894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4639" y="4611857"/>
            <a:ext cx="2647791" cy="18499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593" y="4659310"/>
            <a:ext cx="3137870" cy="1741965"/>
          </a:xfrm>
          <a:prstGeom prst="rect">
            <a:avLst/>
          </a:prstGeom>
        </p:spPr>
      </p:pic>
    </p:spTree>
    <p:extLst>
      <p:ext uri="{BB962C8B-B14F-4D97-AF65-F5344CB8AC3E}">
        <p14:creationId xmlns:p14="http://schemas.microsoft.com/office/powerpoint/2010/main" val="310111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آناتومی زانو</a:t>
            </a:r>
            <a:endParaRPr lang="en-US" dirty="0"/>
          </a:p>
        </p:txBody>
      </p:sp>
      <p:sp>
        <p:nvSpPr>
          <p:cNvPr id="3" name="Content Placeholder 2"/>
          <p:cNvSpPr>
            <a:spLocks noGrp="1"/>
          </p:cNvSpPr>
          <p:nvPr>
            <p:ph idx="1"/>
          </p:nvPr>
        </p:nvSpPr>
        <p:spPr>
          <a:xfrm>
            <a:off x="838200" y="1811977"/>
            <a:ext cx="10515600" cy="4351338"/>
          </a:xfrm>
        </p:spPr>
        <p:txBody>
          <a:bodyPr/>
          <a:lstStyle/>
          <a:p>
            <a:pPr marL="0" indent="0" algn="r" rtl="1">
              <a:buNone/>
            </a:pPr>
            <a:r>
              <a:rPr lang="ar-SA" dirty="0"/>
              <a:t>زانو بزرگترین </a:t>
            </a:r>
            <a:r>
              <a:rPr lang="ar-SA" u="sng" dirty="0" smtClean="0">
                <a:hlinkClick r:id="rId2"/>
              </a:rPr>
              <a:t>مفصل</a:t>
            </a:r>
            <a:r>
              <a:rPr lang="fa-IR" dirty="0"/>
              <a:t> </a:t>
            </a:r>
            <a:r>
              <a:rPr lang="ar-SA" dirty="0" smtClean="0"/>
              <a:t>بدن </a:t>
            </a:r>
            <a:r>
              <a:rPr lang="ar-SA" dirty="0"/>
              <a:t>بوده </a:t>
            </a:r>
            <a:endParaRPr lang="fa-IR" dirty="0" smtClean="0"/>
          </a:p>
          <a:p>
            <a:pPr marL="0" indent="0" algn="r" rtl="1">
              <a:buNone/>
            </a:pPr>
            <a:r>
              <a:rPr lang="ar-SA" dirty="0" smtClean="0"/>
              <a:t>و </a:t>
            </a:r>
            <a:r>
              <a:rPr lang="ar-SA" dirty="0"/>
              <a:t>هم حرکات لولایی بصورت خم و باز شدن دارد </a:t>
            </a:r>
            <a:endParaRPr lang="fa-IR" dirty="0" smtClean="0"/>
          </a:p>
          <a:p>
            <a:pPr marL="0" indent="0" algn="r" rtl="1">
              <a:buNone/>
            </a:pPr>
            <a:r>
              <a:rPr lang="ar-SA" dirty="0" smtClean="0"/>
              <a:t>و </a:t>
            </a:r>
            <a:r>
              <a:rPr lang="ar-SA" dirty="0"/>
              <a:t>هم تا حدودی میتواند حرکات چرخشی حول محور طولی را انجام بدهد. </a:t>
            </a:r>
            <a:endParaRPr lang="fa-IR" dirty="0" smtClean="0"/>
          </a:p>
          <a:p>
            <a:pPr marL="0" indent="0" algn="r" rtl="1">
              <a:buNone/>
            </a:pPr>
            <a:r>
              <a:rPr lang="ar-SA" dirty="0" smtClean="0"/>
              <a:t>مفصل </a:t>
            </a:r>
            <a:r>
              <a:rPr lang="ar-SA" dirty="0"/>
              <a:t>زانو بیش از هر مفصل دیگری در بدن مستعد آسیب دیدن است </a:t>
            </a:r>
            <a:endParaRPr lang="fa-IR" dirty="0" smtClean="0"/>
          </a:p>
          <a:p>
            <a:pPr marL="0" indent="0" algn="r" rtl="1">
              <a:buNone/>
            </a:pPr>
            <a:r>
              <a:rPr lang="ar-SA" dirty="0" smtClean="0"/>
              <a:t>و </a:t>
            </a:r>
            <a:r>
              <a:rPr lang="ar-SA" dirty="0"/>
              <a:t>این به خاطر نیروهای زیادی است که این مفصل باید تحمل بکند. </a:t>
            </a:r>
            <a:endParaRPr lang="fa-IR" dirty="0" smtClean="0"/>
          </a:p>
          <a:p>
            <a:pPr marL="0" indent="0" algn="r" rtl="1">
              <a:buNone/>
            </a:pPr>
            <a:r>
              <a:rPr lang="ar-SA" dirty="0" smtClean="0"/>
              <a:t>در </a:t>
            </a:r>
            <a:r>
              <a:rPr lang="ar-SA" dirty="0"/>
              <a:t>حین راه رفتن نیرویی معادل 1.5 برابر وزن بدن به زانو وارد میشود. </a:t>
            </a:r>
            <a:endParaRPr lang="fa-IR" dirty="0" smtClean="0"/>
          </a:p>
          <a:p>
            <a:pPr marL="0" indent="0" algn="r" rtl="1">
              <a:buNone/>
            </a:pPr>
            <a:r>
              <a:rPr lang="ar-SA" dirty="0" smtClean="0"/>
              <a:t>در </a:t>
            </a:r>
            <a:r>
              <a:rPr lang="ar-SA" dirty="0"/>
              <a:t>حین بالا رفتن از پله 4-3 </a:t>
            </a:r>
            <a:r>
              <a:rPr lang="ar-SA" dirty="0" smtClean="0"/>
              <a:t>برابر</a:t>
            </a:r>
            <a:endParaRPr lang="fa-IR" dirty="0" smtClean="0"/>
          </a:p>
          <a:p>
            <a:pPr marL="0" indent="0" algn="r" rtl="1">
              <a:buNone/>
            </a:pPr>
            <a:r>
              <a:rPr lang="ar-SA" dirty="0" smtClean="0"/>
              <a:t> </a:t>
            </a:r>
            <a:r>
              <a:rPr lang="ar-SA" dirty="0"/>
              <a:t>و در حین چمباتمه زددن یا دو زانو نشستن این مقدار به 8 برابر وزن بدن افزایش میابد</a:t>
            </a:r>
            <a:r>
              <a:rPr lang="en-US" dirty="0"/>
              <a:t>.</a:t>
            </a:r>
          </a:p>
          <a:p>
            <a:pPr marL="0" indent="0" algn="r" rtl="1">
              <a:buNone/>
            </a:pPr>
            <a:endParaRPr lang="en-US" dirty="0"/>
          </a:p>
        </p:txBody>
      </p:sp>
      <p:pic>
        <p:nvPicPr>
          <p:cNvPr id="4" name="Picture 3" descr="1548 3"/>
          <p:cNvPicPr/>
          <p:nvPr/>
        </p:nvPicPr>
        <p:blipFill>
          <a:blip r:embed="rId3">
            <a:extLst>
              <a:ext uri="{28A0092B-C50C-407E-A947-70E740481C1C}">
                <a14:useLocalDpi xmlns:a14="http://schemas.microsoft.com/office/drawing/2010/main" val="0"/>
              </a:ext>
            </a:extLst>
          </a:blip>
          <a:srcRect/>
          <a:stretch>
            <a:fillRect/>
          </a:stretch>
        </p:blipFill>
        <p:spPr bwMode="auto">
          <a:xfrm>
            <a:off x="0" y="540389"/>
            <a:ext cx="2857500" cy="254317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83564"/>
            <a:ext cx="3169209" cy="3812042"/>
          </a:xfrm>
          <a:prstGeom prst="rect">
            <a:avLst/>
          </a:prstGeom>
        </p:spPr>
      </p:pic>
    </p:spTree>
    <p:extLst>
      <p:ext uri="{BB962C8B-B14F-4D97-AF65-F5344CB8AC3E}">
        <p14:creationId xmlns:p14="http://schemas.microsoft.com/office/powerpoint/2010/main" val="4228189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6" dur="500"/>
                                        <p:tgtEl>
                                          <p:spTgt spid="3">
                                            <p:txEl>
                                              <p:pRg st="1" end="1"/>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5" dur="500"/>
                                        <p:tgtEl>
                                          <p:spTgt spid="3">
                                            <p:txEl>
                                              <p:pRg st="4" end="4"/>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چگونگی تشخیص کوتاهی نیم غشایی و نیم وتری</a:t>
            </a:r>
            <a:endParaRPr lang="en-US" dirty="0"/>
          </a:p>
        </p:txBody>
      </p:sp>
      <p:sp>
        <p:nvSpPr>
          <p:cNvPr id="3" name="Content Placeholder 2"/>
          <p:cNvSpPr>
            <a:spLocks noGrp="1"/>
          </p:cNvSpPr>
          <p:nvPr>
            <p:ph idx="1"/>
          </p:nvPr>
        </p:nvSpPr>
        <p:spPr>
          <a:xfrm>
            <a:off x="2959407" y="1711724"/>
            <a:ext cx="8946541" cy="4195481"/>
          </a:xfrm>
        </p:spPr>
        <p:txBody>
          <a:bodyPr>
            <a:normAutofit fontScale="92500" lnSpcReduction="20000"/>
          </a:bodyPr>
          <a:lstStyle/>
          <a:p>
            <a:pPr algn="r" rtl="1"/>
            <a:r>
              <a:rPr lang="fa-IR" dirty="0" smtClean="0"/>
              <a:t>فرد روی صندلی مینشیند و از فرد میخواهیم که پای خودرا صاف بالا بیاورد به طوری که مچ پا حالت چرخش خارجی داشته باشد اگر در زاویه ی بیش از 70 درجه زانو شروع به خم شدن کرد متو جه میشیم که  فرد دچار کوتاهی عضله نیم غشایی ونیم وتری است.</a:t>
            </a:r>
          </a:p>
          <a:p>
            <a:pPr algn="r" rtl="1"/>
            <a:endParaRPr lang="fa-IR" dirty="0"/>
          </a:p>
          <a:p>
            <a:pPr algn="r" rtl="1"/>
            <a:r>
              <a:rPr lang="fa-IR" dirty="0" smtClean="0"/>
              <a:t>فرد به پشت خوابیده پاها روی زمین در حالت دراز کشیده از فرد خواسته تا یک پا را بالا آورده اگر فاصله تا زمین 70 تا 90 درجه باشد کوتاهی وجود ندارد  اما اگر کمتر بود عضله همسترینگ کوتاه است.( </a:t>
            </a:r>
            <a:r>
              <a:rPr lang="en-US" dirty="0" smtClean="0"/>
              <a:t>keep.fit</a:t>
            </a:r>
            <a:r>
              <a:rPr lang="fa-IR" dirty="0" smtClean="0"/>
              <a:t>)</a:t>
            </a:r>
          </a:p>
          <a:p>
            <a:pPr algn="r" rtl="1"/>
            <a:endParaRPr lang="fa-IR" dirty="0"/>
          </a:p>
          <a:p>
            <a:pPr algn="r" rtl="1"/>
            <a:r>
              <a:rPr lang="fa-IR" dirty="0" smtClean="0"/>
              <a:t>تست لازاک:به این عارضه سندروم کورس هم میگویند.فرد را طاقباز خوابانده وران را تا90 درجه خم میکنیم سپس زانوی بیمار را باز( </a:t>
            </a:r>
            <a:r>
              <a:rPr lang="en-US" dirty="0" smtClean="0"/>
              <a:t>ext</a:t>
            </a:r>
            <a:r>
              <a:rPr lang="fa-IR" dirty="0" smtClean="0"/>
              <a:t>) مینماییم.اگر زانو باز نشد یا کم باز شد نشانه کوتاهی همسترینگ است.</a:t>
            </a:r>
          </a:p>
          <a:p>
            <a:pPr algn="r" rtl="1"/>
            <a:r>
              <a:rPr lang="fa-IR" dirty="0" smtClean="0"/>
              <a:t>تست فیلیپپس بکر:</a:t>
            </a:r>
            <a:r>
              <a:rPr lang="en-US" dirty="0" smtClean="0"/>
              <a:t>pheleps backer) </a:t>
            </a:r>
            <a:r>
              <a:rPr lang="fa-IR" dirty="0" smtClean="0"/>
              <a:t>) این تست برای تشخیص و تمایز دقیق بین ادداکتورها و همسترینگ داخلی است.فرد طاقباز خوابیده و زانو را صاف نگه میدارد.در این حالت ما یک پا را به سمت بیرون در سطح افق میکشیم،اگر نرفت میتواند نشانه کوتاهی هر دو عضله باشد.برای تمایز،زانوی یک پا را بلند میکنیم وسپس از پای ثابت شده دور مینماییم،اگر باز هم نرفت نشانه کوتاهی اداکتورهاست و اگررفت کوتاهی در همسترینگ داخلی است (کلینیک درمانی لاچین)</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29" y="2656511"/>
            <a:ext cx="2438283" cy="1717881"/>
          </a:xfrm>
          <a:prstGeom prst="rect">
            <a:avLst/>
          </a:prstGeom>
        </p:spPr>
      </p:pic>
    </p:spTree>
    <p:extLst>
      <p:ext uri="{BB962C8B-B14F-4D97-AF65-F5344CB8AC3E}">
        <p14:creationId xmlns:p14="http://schemas.microsoft.com/office/powerpoint/2010/main" val="254951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شیوه </a:t>
            </a:r>
            <a:r>
              <a:rPr lang="fa-IR" dirty="0"/>
              <a:t>اصلاح وپیشگیری</a:t>
            </a:r>
            <a:endParaRPr lang="en-US" dirty="0"/>
          </a:p>
        </p:txBody>
      </p:sp>
      <p:sp>
        <p:nvSpPr>
          <p:cNvPr id="3" name="Content Placeholder 2"/>
          <p:cNvSpPr>
            <a:spLocks noGrp="1"/>
          </p:cNvSpPr>
          <p:nvPr>
            <p:ph idx="1"/>
          </p:nvPr>
        </p:nvSpPr>
        <p:spPr>
          <a:xfrm>
            <a:off x="3245459" y="1716125"/>
            <a:ext cx="8946541" cy="4195481"/>
          </a:xfrm>
        </p:spPr>
        <p:txBody>
          <a:bodyPr>
            <a:normAutofit/>
          </a:bodyPr>
          <a:lstStyle/>
          <a:p>
            <a:pPr marL="514350" indent="-514350" algn="r" rtl="1">
              <a:buFont typeface="+mj-lt"/>
              <a:buAutoNum type="arabicParenR"/>
            </a:pPr>
            <a:r>
              <a:rPr lang="fa-IR" dirty="0" smtClean="0"/>
              <a:t>راه رفتن در مسیر خط پیشرفت به صورت صحیح با پنجه های مستقیم.</a:t>
            </a:r>
          </a:p>
          <a:p>
            <a:pPr marL="514350" indent="-514350" algn="r" rtl="1">
              <a:buFont typeface="+mj-lt"/>
              <a:buAutoNum type="arabicParenR"/>
            </a:pPr>
            <a:r>
              <a:rPr lang="fa-IR" dirty="0" smtClean="0"/>
              <a:t>استفاده از کفش های مناسب و تعویض کفش هایی که ساییدگی جانب خارج آن بیش از حد ممعمول بوده.</a:t>
            </a:r>
          </a:p>
          <a:p>
            <a:pPr marL="514350" indent="-514350" algn="r" rtl="1">
              <a:buFont typeface="+mj-lt"/>
              <a:buAutoNum type="arabicParenR"/>
            </a:pPr>
            <a:r>
              <a:rPr lang="fa-IR" dirty="0" smtClean="0"/>
              <a:t>پیاده روی و دویدن برروی خط صاف در زمین خاکی , چمن یا استخر.</a:t>
            </a:r>
          </a:p>
          <a:p>
            <a:pPr marL="514350" indent="-514350" algn="r" rtl="1">
              <a:buFont typeface="+mj-lt"/>
              <a:buAutoNum type="arabicParenR"/>
            </a:pPr>
            <a:r>
              <a:rPr lang="fa-IR" dirty="0" smtClean="0"/>
              <a:t>استفاده از دوچرخه ثابت.</a:t>
            </a:r>
          </a:p>
          <a:p>
            <a:pPr marL="514350" indent="-514350" algn="r" rtl="1">
              <a:buFont typeface="+mj-lt"/>
              <a:buAutoNum type="arabicParenR"/>
            </a:pPr>
            <a:endParaRPr lang="fa-IR" dirty="0" smtClean="0"/>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326" y="3701798"/>
            <a:ext cx="2602960" cy="31319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48" y="263003"/>
            <a:ext cx="2118696" cy="31804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138" y="3677510"/>
            <a:ext cx="2295406" cy="31804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07" y="3677510"/>
            <a:ext cx="2154131" cy="31804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9829" y="3701798"/>
            <a:ext cx="2574986" cy="313191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1100" y="3701798"/>
            <a:ext cx="2063941" cy="3131910"/>
          </a:xfrm>
          <a:prstGeom prst="rect">
            <a:avLst/>
          </a:prstGeom>
        </p:spPr>
      </p:pic>
    </p:spTree>
    <p:extLst>
      <p:ext uri="{BB962C8B-B14F-4D97-AF65-F5344CB8AC3E}">
        <p14:creationId xmlns:p14="http://schemas.microsoft.com/office/powerpoint/2010/main" val="409434690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par>
                                <p:cTn id="41" presetID="14"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0380" y="1029964"/>
            <a:ext cx="8946541" cy="4195481"/>
          </a:xfrm>
        </p:spPr>
        <p:txBody>
          <a:bodyPr/>
          <a:lstStyle/>
          <a:p>
            <a:pPr marL="0" indent="0" algn="r" rtl="1">
              <a:buNone/>
            </a:pPr>
            <a:r>
              <a:rPr lang="fa-IR" dirty="0" smtClean="0">
                <a:solidFill>
                  <a:schemeClr val="accent1">
                    <a:lumMod val="60000"/>
                    <a:lumOff val="40000"/>
                  </a:schemeClr>
                </a:solidFill>
              </a:rPr>
              <a:t>5. </a:t>
            </a:r>
            <a:r>
              <a:rPr lang="fa-IR" dirty="0" smtClean="0"/>
              <a:t>  کاهش </a:t>
            </a:r>
            <a:r>
              <a:rPr lang="fa-IR" dirty="0"/>
              <a:t>هر گونه فشار برسیستم عصبی وعضلانی بدن</a:t>
            </a:r>
          </a:p>
          <a:p>
            <a:pPr marL="0" indent="0" algn="r" rtl="1">
              <a:buNone/>
            </a:pPr>
            <a:r>
              <a:rPr lang="fa-IR" dirty="0" smtClean="0">
                <a:solidFill>
                  <a:schemeClr val="accent1">
                    <a:lumMod val="60000"/>
                    <a:lumOff val="40000"/>
                  </a:schemeClr>
                </a:solidFill>
              </a:rPr>
              <a:t>6.   </a:t>
            </a:r>
            <a:r>
              <a:rPr lang="fa-IR" dirty="0" smtClean="0"/>
              <a:t>شرکت </a:t>
            </a:r>
            <a:r>
              <a:rPr lang="fa-IR" dirty="0"/>
              <a:t>در کلاس های یوگا وانجام فعالیت های کششی</a:t>
            </a:r>
          </a:p>
          <a:p>
            <a:pPr marL="0" indent="0" algn="r" rtl="1">
              <a:buNone/>
            </a:pPr>
            <a:r>
              <a:rPr lang="fa-IR" dirty="0" smtClean="0">
                <a:solidFill>
                  <a:schemeClr val="accent1">
                    <a:lumMod val="60000"/>
                    <a:lumOff val="40000"/>
                  </a:schemeClr>
                </a:solidFill>
              </a:rPr>
              <a:t>7.   </a:t>
            </a:r>
            <a:r>
              <a:rPr lang="fa-IR" dirty="0" smtClean="0"/>
              <a:t>پرهیز </a:t>
            </a:r>
            <a:r>
              <a:rPr lang="fa-IR" dirty="0"/>
              <a:t>از نشستن چهارزانو(کودکی را که دارای زانو پرانتزی است از نشستن چهار زانو منع کنید)</a:t>
            </a:r>
          </a:p>
          <a:p>
            <a:pPr marL="0" indent="0" algn="r" rtl="1">
              <a:buNone/>
            </a:pPr>
            <a:r>
              <a:rPr lang="fa-IR" dirty="0" smtClean="0">
                <a:solidFill>
                  <a:schemeClr val="accent1">
                    <a:lumMod val="60000"/>
                    <a:lumOff val="40000"/>
                  </a:schemeClr>
                </a:solidFill>
              </a:rPr>
              <a:t>8.   </a:t>
            </a:r>
            <a:r>
              <a:rPr lang="fa-IR" dirty="0" smtClean="0"/>
              <a:t>ارائه </a:t>
            </a:r>
            <a:r>
              <a:rPr lang="fa-IR" dirty="0"/>
              <a:t>حرکات تقویتی برای عضلات جانب خارجی ساق وران مانند:دوسرران,کشنده پهن نیام,گروه </a:t>
            </a:r>
            <a:r>
              <a:rPr lang="fa-IR" dirty="0" smtClean="0"/>
              <a:t>             عضلانی </a:t>
            </a:r>
            <a:r>
              <a:rPr lang="fa-IR" dirty="0"/>
              <a:t>نازک نی</a:t>
            </a:r>
          </a:p>
          <a:p>
            <a:pPr marL="0" indent="0" algn="r" rtl="1">
              <a:buNone/>
            </a:pPr>
            <a:r>
              <a:rPr lang="fa-IR" dirty="0" smtClean="0">
                <a:solidFill>
                  <a:schemeClr val="accent1">
                    <a:lumMod val="60000"/>
                    <a:lumOff val="40000"/>
                  </a:schemeClr>
                </a:solidFill>
              </a:rPr>
              <a:t>9.   </a:t>
            </a:r>
            <a:r>
              <a:rPr lang="fa-IR" dirty="0" smtClean="0"/>
              <a:t>ارائه </a:t>
            </a:r>
            <a:r>
              <a:rPr lang="fa-IR" dirty="0"/>
              <a:t>حرکات کششی برای کپسول داخلی زانو,عضلات جانب داخلی ساق وران مانند:نیمه غشائی,نیم وتری وراست داخلی ودرشت نی قدامی.</a:t>
            </a:r>
          </a:p>
          <a:p>
            <a:pPr marL="0" indent="0" algn="r" rtl="1">
              <a:buNone/>
            </a:pPr>
            <a:r>
              <a:rPr lang="fa-IR" dirty="0" smtClean="0">
                <a:solidFill>
                  <a:schemeClr val="accent1">
                    <a:lumMod val="60000"/>
                    <a:lumOff val="40000"/>
                  </a:schemeClr>
                </a:solidFill>
              </a:rPr>
              <a:t>10.  </a:t>
            </a:r>
            <a:r>
              <a:rPr lang="fa-IR" dirty="0" smtClean="0"/>
              <a:t>درصورتی </a:t>
            </a:r>
            <a:r>
              <a:rPr lang="fa-IR" dirty="0"/>
              <a:t>که علت زانوی پرانتزی پارگی رباط جانبی خارجی زانو (</a:t>
            </a:r>
            <a:r>
              <a:rPr lang="en-US" dirty="0"/>
              <a:t>LCL</a:t>
            </a:r>
            <a:r>
              <a:rPr lang="fa-IR" dirty="0"/>
              <a:t> </a:t>
            </a:r>
            <a:r>
              <a:rPr lang="en-US" dirty="0"/>
              <a:t>(</a:t>
            </a:r>
            <a:r>
              <a:rPr lang="fa-IR" dirty="0"/>
              <a:t>باشد,تقویت عضله چهار </a:t>
            </a:r>
            <a:r>
              <a:rPr lang="fa-IR" dirty="0" smtClean="0"/>
              <a:t>    سرران </a:t>
            </a:r>
            <a:r>
              <a:rPr lang="fa-IR" dirty="0"/>
              <a:t>در پیشگیری از تغییر شکل زانو حائز اهمیت میباشد</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 y="170778"/>
            <a:ext cx="2255520" cy="22555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 y="2718574"/>
            <a:ext cx="2736011" cy="181260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22" y="4894581"/>
            <a:ext cx="2486025" cy="16560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038" y="4323223"/>
            <a:ext cx="1689851" cy="2534777"/>
          </a:xfrm>
          <a:prstGeom prst="rect">
            <a:avLst/>
          </a:prstGeom>
        </p:spPr>
      </p:pic>
    </p:spTree>
    <p:extLst>
      <p:ext uri="{BB962C8B-B14F-4D97-AF65-F5344CB8AC3E}">
        <p14:creationId xmlns:p14="http://schemas.microsoft.com/office/powerpoint/2010/main" val="174996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نمونه تمرینات کششی </a:t>
            </a:r>
            <a:endParaRPr lang="en-US" dirty="0"/>
          </a:p>
        </p:txBody>
      </p:sp>
      <p:sp>
        <p:nvSpPr>
          <p:cNvPr id="3" name="Content Placeholder 2"/>
          <p:cNvSpPr>
            <a:spLocks noGrp="1"/>
          </p:cNvSpPr>
          <p:nvPr>
            <p:ph idx="1"/>
          </p:nvPr>
        </p:nvSpPr>
        <p:spPr>
          <a:xfrm>
            <a:off x="3160711" y="1438557"/>
            <a:ext cx="8946541" cy="4195481"/>
          </a:xfrm>
        </p:spPr>
        <p:txBody>
          <a:bodyPr>
            <a:normAutofit/>
          </a:bodyPr>
          <a:lstStyle/>
          <a:p>
            <a:pPr marL="514350" indent="-514350" algn="r" rtl="1">
              <a:buFont typeface="+mj-lt"/>
              <a:buAutoNum type="arabicParenR"/>
            </a:pPr>
            <a:r>
              <a:rPr lang="fa-IR" dirty="0" smtClean="0"/>
              <a:t>به منظور کشش عضلات نیم غشائی و نیم وتری درحالیکه به شکم خوابیده اید وزانوهاصاف است مچ پا را به خارج بچرخانید.</a:t>
            </a:r>
          </a:p>
          <a:p>
            <a:pPr marL="514350" indent="-514350" algn="r" rtl="1">
              <a:buFont typeface="+mj-lt"/>
              <a:buAutoNum type="arabicParenR"/>
            </a:pPr>
            <a:r>
              <a:rPr lang="fa-IR" dirty="0" smtClean="0"/>
              <a:t>درحالیکه در کنارمیزی ایستاده اید یک پا راصاف و کشیده برروی میزقراردهید وتنه را به پای روی میزنزدیک کنید.</a:t>
            </a:r>
          </a:p>
          <a:p>
            <a:pPr marL="514350" indent="-514350" algn="r" rtl="1">
              <a:buFont typeface="+mj-lt"/>
              <a:buAutoNum type="arabicParenR"/>
            </a:pPr>
            <a:r>
              <a:rPr lang="fa-IR" dirty="0" smtClean="0"/>
              <a:t>درحالیکه ایستاده اید وپاها از هم فاصله دارند,باجانب داخل مچ به زمین فشارآورید وباقراردادن دست موافق پای تحت کشش برروی ران,ران را به طرف داخل وپایین فشاردهید.</a:t>
            </a:r>
          </a:p>
          <a:p>
            <a:pPr marL="514350" indent="-514350" algn="r" rtl="1">
              <a:buFont typeface="+mj-lt"/>
              <a:buAutoNum type="arabicParenR"/>
            </a:pPr>
            <a:r>
              <a:rPr lang="fa-IR" dirty="0" smtClean="0"/>
              <a:t>درحالیکه نشسته اید با گرفتن مچ پا آن رابه طرف خارج بچرخانید.</a:t>
            </a:r>
          </a:p>
          <a:p>
            <a:pPr marL="514350" indent="-514350" algn="r" rtl="1">
              <a:buFont typeface="+mj-lt"/>
              <a:buAutoNum type="arabicParenR"/>
            </a:pPr>
            <a:r>
              <a:rPr lang="fa-IR" dirty="0" smtClean="0"/>
              <a:t>درحالیکه به صورت قورباغه ای نشسته اید باقراردادن دست ها برروی زمین تنه را از زمین بلند کنید این حرکت باعث کشش عناصر استاتیک جانب داخل زانو میشود</a:t>
            </a:r>
          </a:p>
          <a:p>
            <a:pPr marL="0" indent="0" algn="r" rtl="1">
              <a:buNone/>
            </a:pPr>
            <a:endParaRPr lang="fa-IR" dirty="0"/>
          </a:p>
          <a:p>
            <a:pPr marL="514350" indent="-514350" algn="r" rtl="1">
              <a:buFont typeface="+mj-lt"/>
              <a:buAutoNum type="arabicParenR"/>
            </a:pPr>
            <a:endParaRPr lang="fa-IR" dirty="0" smtClean="0"/>
          </a:p>
          <a:p>
            <a:pPr marL="514350" indent="-514350" algn="r" rtl="1">
              <a:buFont typeface="+mj-lt"/>
              <a:buAutoNum type="arabicParen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19368" y="4661011"/>
            <a:ext cx="2451100" cy="22717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864" y="4756681"/>
            <a:ext cx="2837338" cy="210131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202" y="4855360"/>
            <a:ext cx="3269298" cy="200263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442" y="4756681"/>
            <a:ext cx="3086100" cy="213969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68" y="2545697"/>
            <a:ext cx="2381250" cy="1981200"/>
          </a:xfrm>
          <a:prstGeom prst="rect">
            <a:avLst/>
          </a:prstGeom>
        </p:spPr>
      </p:pic>
    </p:spTree>
    <p:extLst>
      <p:ext uri="{BB962C8B-B14F-4D97-AF65-F5344CB8AC3E}">
        <p14:creationId xmlns:p14="http://schemas.microsoft.com/office/powerpoint/2010/main" val="916653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7" dur="500"/>
                                        <p:tgtEl>
                                          <p:spTgt spid="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2000"/>
                                        <p:tgtEl>
                                          <p:spTgt spid="3">
                                            <p:txEl>
                                              <p:pRg st="4" end="4"/>
                                            </p:txEl>
                                          </p:spTgt>
                                        </p:tgtEl>
                                      </p:cBhvr>
                                    </p:animEffect>
                                    <p:anim calcmode="lin" valueType="num">
                                      <p:cBhvr>
                                        <p:cTn id="6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2000"/>
                                        <p:tgtEl>
                                          <p:spTgt spid="8"/>
                                        </p:tgtEl>
                                      </p:cBhvr>
                                    </p:animEffect>
                                    <p:anim calcmode="lin" valueType="num">
                                      <p:cBhvr>
                                        <p:cTn id="72" dur="2000" fill="hold"/>
                                        <p:tgtEl>
                                          <p:spTgt spid="8"/>
                                        </p:tgtEl>
                                        <p:attrNameLst>
                                          <p:attrName>ppt_w</p:attrName>
                                        </p:attrNameLst>
                                      </p:cBhvr>
                                      <p:tavLst>
                                        <p:tav tm="0" fmla="#ppt_w*sin(2.5*pi*$)">
                                          <p:val>
                                            <p:fltVal val="0"/>
                                          </p:val>
                                        </p:tav>
                                        <p:tav tm="100000">
                                          <p:val>
                                            <p:fltVal val="1"/>
                                          </p:val>
                                        </p:tav>
                                      </p:tavLst>
                                    </p:anim>
                                    <p:anim calcmode="lin" valueType="num">
                                      <p:cBhvr>
                                        <p:cTn id="73"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نمونه </a:t>
            </a:r>
            <a:r>
              <a:rPr lang="fa-IR" dirty="0" smtClean="0"/>
              <a:t>تمرینات تقویتی</a:t>
            </a:r>
            <a:endParaRPr lang="en-US" dirty="0"/>
          </a:p>
        </p:txBody>
      </p:sp>
      <p:sp>
        <p:nvSpPr>
          <p:cNvPr id="3" name="Content Placeholder 2"/>
          <p:cNvSpPr>
            <a:spLocks noGrp="1"/>
          </p:cNvSpPr>
          <p:nvPr>
            <p:ph idx="1"/>
          </p:nvPr>
        </p:nvSpPr>
        <p:spPr>
          <a:xfrm>
            <a:off x="3068956" y="1287670"/>
            <a:ext cx="8946541" cy="4195481"/>
          </a:xfrm>
        </p:spPr>
        <p:txBody>
          <a:bodyPr>
            <a:normAutofit/>
          </a:bodyPr>
          <a:lstStyle/>
          <a:p>
            <a:pPr marL="514350" indent="-514350" algn="r" rtl="1">
              <a:buFont typeface="+mj-lt"/>
              <a:buAutoNum type="arabicParenR"/>
            </a:pPr>
            <a:r>
              <a:rPr lang="fa-IR" dirty="0" smtClean="0"/>
              <a:t>در حالت ایستاده پاها را به ترتیب ازهم دور کنید وبا کمک دست موافق پای دورشونده با اعمال مقاومت از بالا آمدن پا جلوگیری کنید.</a:t>
            </a:r>
          </a:p>
          <a:p>
            <a:pPr marL="514350" indent="-514350" algn="r" rtl="1">
              <a:buFont typeface="+mj-lt"/>
              <a:buAutoNum type="arabicParenR"/>
            </a:pPr>
            <a:r>
              <a:rPr lang="fa-IR" dirty="0" smtClean="0"/>
              <a:t>درحالیکه در کنار دیوار ایستاده اید با جانب خارجی پا به دیوار فشارآورید.</a:t>
            </a:r>
          </a:p>
          <a:p>
            <a:pPr marL="514350" indent="-514350" algn="r" rtl="1">
              <a:buFont typeface="+mj-lt"/>
              <a:buAutoNum type="arabicParenR"/>
            </a:pPr>
            <a:r>
              <a:rPr lang="fa-IR" dirty="0" smtClean="0"/>
              <a:t>درحالت ایستاده دوبه دو به پهلوبایستید وران ها را از جانب خارج بهم بچسبانید وبافشارسعی بردور کردن آن کنید.</a:t>
            </a:r>
          </a:p>
          <a:p>
            <a:pPr marL="514350" indent="-514350" algn="r" rtl="1">
              <a:buFont typeface="+mj-lt"/>
              <a:buAutoNum type="arabicParenR"/>
            </a:pPr>
            <a:r>
              <a:rPr lang="fa-IR" dirty="0" smtClean="0"/>
              <a:t>درحالت ایستاده وزنه ای را به پا وصل کنید وسعی کنید یک پاراازپهلوی پای دیگر دور کنید.</a:t>
            </a:r>
          </a:p>
          <a:p>
            <a:pPr marL="514350" indent="-514350" algn="r" rtl="1">
              <a:buFont typeface="+mj-lt"/>
              <a:buAutoNum type="arabicParenR"/>
            </a:pPr>
            <a:r>
              <a:rPr lang="fa-IR" dirty="0" smtClean="0"/>
              <a:t>در وضعیت ایستاده یک توپ طبی یا وزنه متناسب را با کنار خارجی پا پرتاب کنید.</a:t>
            </a:r>
          </a:p>
          <a:p>
            <a:pPr marL="457200" indent="-457200" algn="r" rtl="1">
              <a:buFont typeface="+mj-lt"/>
              <a:buAutoNum type="arabicParenR"/>
            </a:pPr>
            <a:r>
              <a:rPr lang="fa-IR" dirty="0" smtClean="0"/>
              <a:t>اگر </a:t>
            </a:r>
            <a:r>
              <a:rPr lang="fa-IR" dirty="0"/>
              <a:t>زانوی  پرانتزی بر اثر ضعف عضله دو سر رانی  </a:t>
            </a:r>
            <a:r>
              <a:rPr lang="fa-IR" dirty="0" smtClean="0"/>
              <a:t>باشد:</a:t>
            </a:r>
          </a:p>
          <a:p>
            <a:pPr marL="0" indent="0" algn="r" rtl="1">
              <a:buNone/>
            </a:pPr>
            <a:r>
              <a:rPr lang="fa-IR" dirty="0" smtClean="0"/>
              <a:t>فرد </a:t>
            </a:r>
            <a:r>
              <a:rPr lang="fa-IR" dirty="0"/>
              <a:t>روبه شکم می خوابد ساق را به سمت خارج می چرخانیم ودر مقابل خم شدن زانو مقاومت اعمال میکنیم </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95596"/>
            <a:ext cx="2423160" cy="27624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161" y="4930549"/>
            <a:ext cx="2141612" cy="19274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 y="1028701"/>
            <a:ext cx="2422845" cy="3066896"/>
          </a:xfrm>
          <a:prstGeom prst="rect">
            <a:avLst/>
          </a:prstGeom>
        </p:spPr>
      </p:pic>
    </p:spTree>
    <p:extLst>
      <p:ext uri="{BB962C8B-B14F-4D97-AF65-F5344CB8AC3E}">
        <p14:creationId xmlns:p14="http://schemas.microsoft.com/office/powerpoint/2010/main" val="12684803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9" dur="500"/>
                                        <p:tgtEl>
                                          <p:spTgt spid="3">
                                            <p:txEl>
                                              <p:pRg st="5" end="5"/>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23" y="336280"/>
            <a:ext cx="9404723" cy="1400530"/>
          </a:xfrm>
        </p:spPr>
        <p:txBody>
          <a:bodyPr/>
          <a:lstStyle/>
          <a:p>
            <a:pPr algn="ctr"/>
            <a:r>
              <a:rPr lang="fa-IR" dirty="0" smtClean="0"/>
              <a:t>منابع و ماخذ</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35975" y="1519118"/>
            <a:ext cx="1262115" cy="140957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6807" y="5013269"/>
            <a:ext cx="1640130" cy="14653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55965" y="1590201"/>
            <a:ext cx="1747143" cy="154377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89870" y="5270760"/>
            <a:ext cx="1280203" cy="128928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341274" y="3434549"/>
            <a:ext cx="1300870" cy="121276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922190" y="5046152"/>
            <a:ext cx="1640130" cy="1399568"/>
          </a:xfrm>
          <a:prstGeom prst="rect">
            <a:avLst/>
          </a:prstGeom>
        </p:spPr>
      </p:pic>
      <p:sp>
        <p:nvSpPr>
          <p:cNvPr id="10" name="TextBox 9"/>
          <p:cNvSpPr txBox="1"/>
          <p:nvPr/>
        </p:nvSpPr>
        <p:spPr>
          <a:xfrm>
            <a:off x="9089408" y="1983768"/>
            <a:ext cx="1805676" cy="923330"/>
          </a:xfrm>
          <a:prstGeom prst="rect">
            <a:avLst/>
          </a:prstGeom>
          <a:noFill/>
        </p:spPr>
        <p:txBody>
          <a:bodyPr wrap="square" rtlCol="0">
            <a:spAutoFit/>
          </a:bodyPr>
          <a:lstStyle/>
          <a:p>
            <a:pPr algn="r" rtl="1"/>
            <a:r>
              <a:rPr lang="fa-IR" dirty="0" smtClean="0">
                <a:solidFill>
                  <a:schemeClr val="accent1"/>
                </a:solidFill>
              </a:rPr>
              <a:t>1)</a:t>
            </a:r>
            <a:r>
              <a:rPr lang="fa-IR" dirty="0" smtClean="0"/>
              <a:t>حرکات اصلاحی دکتر یحیی سخنگویی</a:t>
            </a:r>
          </a:p>
          <a:p>
            <a:pPr algn="r" rtl="1"/>
            <a:r>
              <a:rPr lang="fa-IR" dirty="0" smtClean="0"/>
              <a:t>زهرا افشارمند</a:t>
            </a:r>
            <a:endParaRPr lang="en-US" dirty="0"/>
          </a:p>
        </p:txBody>
      </p:sp>
      <p:sp>
        <p:nvSpPr>
          <p:cNvPr id="11" name="TextBox 10"/>
          <p:cNvSpPr txBox="1"/>
          <p:nvPr/>
        </p:nvSpPr>
        <p:spPr>
          <a:xfrm>
            <a:off x="8488908" y="3491035"/>
            <a:ext cx="2647667" cy="1200329"/>
          </a:xfrm>
          <a:prstGeom prst="rect">
            <a:avLst/>
          </a:prstGeom>
          <a:noFill/>
        </p:spPr>
        <p:txBody>
          <a:bodyPr wrap="square" rtlCol="0">
            <a:spAutoFit/>
          </a:bodyPr>
          <a:lstStyle/>
          <a:p>
            <a:pPr algn="r" rtl="1"/>
            <a:r>
              <a:rPr lang="fa-IR" dirty="0" smtClean="0">
                <a:solidFill>
                  <a:schemeClr val="accent1"/>
                </a:solidFill>
              </a:rPr>
              <a:t>2)</a:t>
            </a:r>
            <a:r>
              <a:rPr lang="fa-IR" dirty="0" smtClean="0"/>
              <a:t>حرکات اصلاحی و درمانی</a:t>
            </a:r>
          </a:p>
          <a:p>
            <a:pPr algn="r" rtl="1"/>
            <a:r>
              <a:rPr lang="fa-IR" dirty="0" smtClean="0"/>
              <a:t>خداداد لطافت کار</a:t>
            </a:r>
          </a:p>
          <a:p>
            <a:pPr algn="r" rtl="1"/>
            <a:r>
              <a:rPr lang="fa-IR" dirty="0" smtClean="0"/>
              <a:t>مهدی بخششی هریس</a:t>
            </a:r>
          </a:p>
          <a:p>
            <a:pPr algn="r" rtl="1"/>
            <a:r>
              <a:rPr lang="fa-IR" dirty="0" smtClean="0"/>
              <a:t>سهراب قربانی</a:t>
            </a:r>
            <a:endParaRPr lang="en-US" dirty="0"/>
          </a:p>
        </p:txBody>
      </p:sp>
      <p:sp>
        <p:nvSpPr>
          <p:cNvPr id="12" name="TextBox 11"/>
          <p:cNvSpPr txBox="1"/>
          <p:nvPr/>
        </p:nvSpPr>
        <p:spPr>
          <a:xfrm>
            <a:off x="8847919" y="5275301"/>
            <a:ext cx="2520665" cy="923330"/>
          </a:xfrm>
          <a:prstGeom prst="rect">
            <a:avLst/>
          </a:prstGeom>
          <a:noFill/>
        </p:spPr>
        <p:txBody>
          <a:bodyPr wrap="square" rtlCol="0">
            <a:spAutoFit/>
          </a:bodyPr>
          <a:lstStyle/>
          <a:p>
            <a:pPr algn="r" rtl="1"/>
            <a:r>
              <a:rPr lang="fa-IR" dirty="0" smtClean="0">
                <a:solidFill>
                  <a:schemeClr val="accent1"/>
                </a:solidFill>
              </a:rPr>
              <a:t>3)</a:t>
            </a:r>
            <a:r>
              <a:rPr lang="fa-IR" dirty="0" smtClean="0"/>
              <a:t>حرکات اصلاحی کتاب سبز</a:t>
            </a:r>
          </a:p>
          <a:p>
            <a:pPr algn="r" rtl="1"/>
            <a:r>
              <a:rPr lang="fa-IR" dirty="0" smtClean="0"/>
              <a:t>امیر خاتمی</a:t>
            </a:r>
          </a:p>
          <a:p>
            <a:pPr algn="r" rtl="1"/>
            <a:r>
              <a:rPr lang="fa-IR" dirty="0" smtClean="0"/>
              <a:t>معصومه جعفری</a:t>
            </a:r>
            <a:endParaRPr lang="en-US" dirty="0"/>
          </a:p>
        </p:txBody>
      </p:sp>
      <p:sp>
        <p:nvSpPr>
          <p:cNvPr id="13" name="TextBox 12"/>
          <p:cNvSpPr txBox="1"/>
          <p:nvPr/>
        </p:nvSpPr>
        <p:spPr>
          <a:xfrm>
            <a:off x="2285578" y="1794152"/>
            <a:ext cx="3446124" cy="646331"/>
          </a:xfrm>
          <a:prstGeom prst="rect">
            <a:avLst/>
          </a:prstGeom>
          <a:noFill/>
        </p:spPr>
        <p:txBody>
          <a:bodyPr wrap="square" rtlCol="0">
            <a:spAutoFit/>
          </a:bodyPr>
          <a:lstStyle/>
          <a:p>
            <a:pPr algn="r" rtl="1"/>
            <a:r>
              <a:rPr lang="fa-IR" dirty="0" smtClean="0">
                <a:solidFill>
                  <a:schemeClr val="accent1"/>
                </a:solidFill>
              </a:rPr>
              <a:t>4)</a:t>
            </a:r>
            <a:r>
              <a:rPr lang="fa-IR" dirty="0" smtClean="0"/>
              <a:t>حرکات اصلاحی مدرسان شریف</a:t>
            </a:r>
          </a:p>
          <a:p>
            <a:pPr algn="r" rtl="1"/>
            <a:r>
              <a:rPr lang="fa-IR" dirty="0" smtClean="0"/>
              <a:t>بذرافکن</a:t>
            </a:r>
            <a:endParaRPr lang="en-US" dirty="0"/>
          </a:p>
        </p:txBody>
      </p:sp>
      <p:sp>
        <p:nvSpPr>
          <p:cNvPr id="14" name="TextBox 13"/>
          <p:cNvSpPr txBox="1"/>
          <p:nvPr/>
        </p:nvSpPr>
        <p:spPr>
          <a:xfrm>
            <a:off x="3829349" y="5275301"/>
            <a:ext cx="2216609" cy="1200329"/>
          </a:xfrm>
          <a:prstGeom prst="rect">
            <a:avLst/>
          </a:prstGeom>
          <a:noFill/>
        </p:spPr>
        <p:txBody>
          <a:bodyPr wrap="square" rtlCol="0">
            <a:spAutoFit/>
          </a:bodyPr>
          <a:lstStyle/>
          <a:p>
            <a:pPr algn="r" rtl="1"/>
            <a:r>
              <a:rPr lang="fa-IR" dirty="0">
                <a:solidFill>
                  <a:schemeClr val="accent1"/>
                </a:solidFill>
              </a:rPr>
              <a:t>6</a:t>
            </a:r>
            <a:r>
              <a:rPr lang="fa-IR" dirty="0" smtClean="0">
                <a:solidFill>
                  <a:schemeClr val="accent1"/>
                </a:solidFill>
              </a:rPr>
              <a:t>)</a:t>
            </a:r>
            <a:r>
              <a:rPr lang="fa-IR" dirty="0" smtClean="0"/>
              <a:t>حرکات اصلاحی</a:t>
            </a:r>
          </a:p>
          <a:p>
            <a:pPr algn="r" rtl="1"/>
            <a:r>
              <a:rPr lang="fa-IR" dirty="0" smtClean="0"/>
              <a:t>دکتر حسن دانشمندی</a:t>
            </a:r>
          </a:p>
          <a:p>
            <a:pPr algn="r" rtl="1"/>
            <a:r>
              <a:rPr lang="fa-IR" dirty="0" smtClean="0"/>
              <a:t>دکتر محمد حسین علیزاده</a:t>
            </a:r>
          </a:p>
          <a:p>
            <a:pPr algn="r" rtl="1"/>
            <a:r>
              <a:rPr lang="fa-IR" dirty="0" smtClean="0"/>
              <a:t>دکتر رضا قراخانلو</a:t>
            </a:r>
            <a:endParaRPr lang="en-US" dirty="0"/>
          </a:p>
        </p:txBody>
      </p:sp>
      <p:sp>
        <p:nvSpPr>
          <p:cNvPr id="3" name="TextBox 2"/>
          <p:cNvSpPr txBox="1"/>
          <p:nvPr/>
        </p:nvSpPr>
        <p:spPr>
          <a:xfrm>
            <a:off x="4654474" y="3906533"/>
            <a:ext cx="2251881" cy="369332"/>
          </a:xfrm>
          <a:prstGeom prst="rect">
            <a:avLst/>
          </a:prstGeom>
          <a:noFill/>
        </p:spPr>
        <p:txBody>
          <a:bodyPr wrap="square" rtlCol="0">
            <a:spAutoFit/>
          </a:bodyPr>
          <a:lstStyle/>
          <a:p>
            <a:r>
              <a:rPr lang="fa-IR" dirty="0" smtClean="0">
                <a:solidFill>
                  <a:schemeClr val="accent2">
                    <a:lumMod val="75000"/>
                  </a:schemeClr>
                </a:solidFill>
              </a:rPr>
              <a:t>5) </a:t>
            </a:r>
            <a:r>
              <a:rPr lang="fa-IR" dirty="0" smtClean="0"/>
              <a:t>اینترنت </a:t>
            </a:r>
            <a:endParaRPr lang="en-US" dirty="0"/>
          </a:p>
        </p:txBody>
      </p:sp>
    </p:spTree>
    <p:extLst>
      <p:ext uri="{BB962C8B-B14F-4D97-AF65-F5344CB8AC3E}">
        <p14:creationId xmlns:p14="http://schemas.microsoft.com/office/powerpoint/2010/main" val="39522316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ppt_w</p:attrName>
                                        </p:attrNameLst>
                                      </p:cBhvr>
                                      <p:tavLst>
                                        <p:tav tm="0" fmla="#ppt_w*sin(2.5*pi*$)">
                                          <p:val>
                                            <p:fltVal val="0"/>
                                          </p:val>
                                        </p:tav>
                                        <p:tav tm="100000">
                                          <p:val>
                                            <p:fltVal val="1"/>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ppt_w</p:attrName>
                                        </p:attrNameLst>
                                      </p:cBhvr>
                                      <p:tavLst>
                                        <p:tav tm="0" fmla="#ppt_w*sin(2.5*pi*$)">
                                          <p:val>
                                            <p:fltVal val="0"/>
                                          </p:val>
                                        </p:tav>
                                        <p:tav tm="100000">
                                          <p:val>
                                            <p:fltVal val="1"/>
                                          </p:val>
                                        </p:tav>
                                      </p:tavLst>
                                    </p:anim>
                                    <p:anim calcmode="lin" valueType="num">
                                      <p:cBhvr>
                                        <p:cTn id="40" dur="2000" fill="hold"/>
                                        <p:tgtEl>
                                          <p:spTgt spid="12"/>
                                        </p:tgtEl>
                                        <p:attrNameLst>
                                          <p:attrName>ppt_h</p:attrName>
                                        </p:attrNameLst>
                                      </p:cBhvr>
                                      <p:tavLst>
                                        <p:tav tm="0">
                                          <p:val>
                                            <p:strVal val="#ppt_h"/>
                                          </p:val>
                                        </p:tav>
                                        <p:tav tm="100000">
                                          <p:val>
                                            <p:strVal val="#ppt_h"/>
                                          </p:val>
                                        </p:tav>
                                      </p:tavLst>
                                    </p:anim>
                                  </p:childTnLst>
                                </p:cTn>
                              </p:par>
                              <p:par>
                                <p:cTn id="41" presetID="45"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ppt_w</p:attrName>
                                        </p:attrNameLst>
                                      </p:cBhvr>
                                      <p:tavLst>
                                        <p:tav tm="0" fmla="#ppt_w*sin(2.5*pi*$)">
                                          <p:val>
                                            <p:fltVal val="0"/>
                                          </p:val>
                                        </p:tav>
                                        <p:tav tm="100000">
                                          <p:val>
                                            <p:fltVal val="1"/>
                                          </p:val>
                                        </p:tav>
                                      </p:tavLst>
                                    </p:anim>
                                    <p:anim calcmode="lin" valueType="num">
                                      <p:cBhvr>
                                        <p:cTn id="4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2000"/>
                                        <p:tgtEl>
                                          <p:spTgt spid="13"/>
                                        </p:tgtEl>
                                      </p:cBhvr>
                                    </p:animEffect>
                                    <p:anim calcmode="lin" valueType="num">
                                      <p:cBhvr>
                                        <p:cTn id="51" dur="2000" fill="hold"/>
                                        <p:tgtEl>
                                          <p:spTgt spid="13"/>
                                        </p:tgtEl>
                                        <p:attrNameLst>
                                          <p:attrName>ppt_w</p:attrName>
                                        </p:attrNameLst>
                                      </p:cBhvr>
                                      <p:tavLst>
                                        <p:tav tm="0" fmla="#ppt_w*sin(2.5*pi*$)">
                                          <p:val>
                                            <p:fltVal val="0"/>
                                          </p:val>
                                        </p:tav>
                                        <p:tav tm="100000">
                                          <p:val>
                                            <p:fltVal val="1"/>
                                          </p:val>
                                        </p:tav>
                                      </p:tavLst>
                                    </p:anim>
                                    <p:anim calcmode="lin" valueType="num">
                                      <p:cBhvr>
                                        <p:cTn id="52" dur="2000" fill="hold"/>
                                        <p:tgtEl>
                                          <p:spTgt spid="13"/>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anim calcmode="lin" valueType="num">
                                      <p:cBhvr>
                                        <p:cTn id="56" dur="2000" fill="hold"/>
                                        <p:tgtEl>
                                          <p:spTgt spid="6"/>
                                        </p:tgtEl>
                                        <p:attrNameLst>
                                          <p:attrName>ppt_w</p:attrName>
                                        </p:attrNameLst>
                                      </p:cBhvr>
                                      <p:tavLst>
                                        <p:tav tm="0" fmla="#ppt_w*sin(2.5*pi*$)">
                                          <p:val>
                                            <p:fltVal val="0"/>
                                          </p:val>
                                        </p:tav>
                                        <p:tav tm="100000">
                                          <p:val>
                                            <p:fltVal val="1"/>
                                          </p:val>
                                        </p:tav>
                                      </p:tavLst>
                                    </p:anim>
                                    <p:anim calcmode="lin" valueType="num">
                                      <p:cBhvr>
                                        <p:cTn id="5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anim calcmode="lin" valueType="num">
                                      <p:cBhvr>
                                        <p:cTn id="63" dur="2000" fill="hold"/>
                                        <p:tgtEl>
                                          <p:spTgt spid="14"/>
                                        </p:tgtEl>
                                        <p:attrNameLst>
                                          <p:attrName>ppt_w</p:attrName>
                                        </p:attrNameLst>
                                      </p:cBhvr>
                                      <p:tavLst>
                                        <p:tav tm="0" fmla="#ppt_w*sin(2.5*pi*$)">
                                          <p:val>
                                            <p:fltVal val="0"/>
                                          </p:val>
                                        </p:tav>
                                        <p:tav tm="100000">
                                          <p:val>
                                            <p:fltVal val="1"/>
                                          </p:val>
                                        </p:tav>
                                      </p:tavLst>
                                    </p:anim>
                                    <p:anim calcmode="lin" valueType="num">
                                      <p:cBhvr>
                                        <p:cTn id="64" dur="2000" fill="hold"/>
                                        <p:tgtEl>
                                          <p:spTgt spid="14"/>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anim calcmode="lin" valueType="num">
                                      <p:cBhvr>
                                        <p:cTn id="68" dur="2000" fill="hold"/>
                                        <p:tgtEl>
                                          <p:spTgt spid="9"/>
                                        </p:tgtEl>
                                        <p:attrNameLst>
                                          <p:attrName>ppt_w</p:attrName>
                                        </p:attrNameLst>
                                      </p:cBhvr>
                                      <p:tavLst>
                                        <p:tav tm="0" fmla="#ppt_w*sin(2.5*pi*$)">
                                          <p:val>
                                            <p:fltVal val="0"/>
                                          </p:val>
                                        </p:tav>
                                        <p:tav tm="100000">
                                          <p:val>
                                            <p:fltVal val="1"/>
                                          </p:val>
                                        </p:tav>
                                      </p:tavLst>
                                    </p:anim>
                                    <p:anim calcmode="lin" valueType="num">
                                      <p:cBhvr>
                                        <p:cTn id="69" dur="2000" fill="hold"/>
                                        <p:tgtEl>
                                          <p:spTgt spid="9"/>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2000"/>
                                        <p:tgtEl>
                                          <p:spTgt spid="5"/>
                                        </p:tgtEl>
                                      </p:cBhvr>
                                    </p:animEffect>
                                    <p:anim calcmode="lin" valueType="num">
                                      <p:cBhvr>
                                        <p:cTn id="73" dur="2000" fill="hold"/>
                                        <p:tgtEl>
                                          <p:spTgt spid="5"/>
                                        </p:tgtEl>
                                        <p:attrNameLst>
                                          <p:attrName>ppt_w</p:attrName>
                                        </p:attrNameLst>
                                      </p:cBhvr>
                                      <p:tavLst>
                                        <p:tav tm="0" fmla="#ppt_w*sin(2.5*pi*$)">
                                          <p:val>
                                            <p:fltVal val="0"/>
                                          </p:val>
                                        </p:tav>
                                        <p:tav tm="100000">
                                          <p:val>
                                            <p:fltVal val="1"/>
                                          </p:val>
                                        </p:tav>
                                      </p:tavLst>
                                    </p:anim>
                                    <p:anim calcmode="lin" valueType="num">
                                      <p:cBhvr>
                                        <p:cTn id="7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rapix_com_fdcb69ed89fb3a3881865e54dd55e292_beauty-nature-light06.jpg"/>
          <p:cNvPicPr>
            <a:picLocks noGrp="1" noChangeAspect="1"/>
          </p:cNvPicPr>
          <p:nvPr>
            <p:ph idx="1"/>
          </p:nvPr>
        </p:nvPicPr>
        <p:blipFill>
          <a:blip r:embed="rId2" cstate="print"/>
          <a:stretch>
            <a:fillRect/>
          </a:stretch>
        </p:blipFill>
        <p:spPr>
          <a:xfrm>
            <a:off x="0" y="0"/>
            <a:ext cx="12192000" cy="6858000"/>
          </a:xfrm>
          <a:prstGeom prst="rect">
            <a:avLst/>
          </a:prstGeom>
        </p:spPr>
      </p:pic>
      <p:sp>
        <p:nvSpPr>
          <p:cNvPr id="5" name="Title 1"/>
          <p:cNvSpPr>
            <a:spLocks noGrp="1"/>
          </p:cNvSpPr>
          <p:nvPr>
            <p:ph type="title"/>
          </p:nvPr>
        </p:nvSpPr>
        <p:spPr>
          <a:xfrm>
            <a:off x="973657" y="5802640"/>
            <a:ext cx="9404723" cy="1400530"/>
          </a:xfrm>
        </p:spPr>
        <p:txBody>
          <a:bodyPr/>
          <a:lstStyle/>
          <a:p>
            <a:pPr algn="ctr"/>
            <a:r>
              <a:rPr lang="en-US" dirty="0" smtClean="0">
                <a:latin typeface="Monotype Corsiva" panose="03010101010201010101" pitchFamily="66" charset="0"/>
                <a:cs typeface="B Elm" panose="00000400000000000000" pitchFamily="2" charset="-78"/>
              </a:rPr>
              <a:t>THE   END</a:t>
            </a:r>
            <a:endParaRPr lang="en-US" dirty="0">
              <a:latin typeface="Monotype Corsiva" panose="03010101010201010101" pitchFamily="66" charset="0"/>
              <a:cs typeface="B Elm" panose="00000400000000000000" pitchFamily="2" charset="-78"/>
            </a:endParaRPr>
          </a:p>
        </p:txBody>
      </p:sp>
    </p:spTree>
    <p:extLst>
      <p:ext uri="{BB962C8B-B14F-4D97-AF65-F5344CB8AC3E}">
        <p14:creationId xmlns:p14="http://schemas.microsoft.com/office/powerpoint/2010/main" val="7094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357" y="566383"/>
            <a:ext cx="8057280" cy="5513696"/>
          </a:xfrm>
        </p:spPr>
        <p:txBody>
          <a:bodyPr>
            <a:normAutofit/>
          </a:bodyPr>
          <a:lstStyle/>
          <a:p>
            <a:pPr algn="r" rtl="1">
              <a:lnSpc>
                <a:spcPct val="150000"/>
              </a:lnSpc>
            </a:pPr>
            <a:r>
              <a:rPr lang="ar-SA" dirty="0"/>
              <a:t>زانو از کنار هم قرار گرفتن سه </a:t>
            </a:r>
            <a:r>
              <a:rPr lang="ar-SA" u="sng" dirty="0">
                <a:hlinkClick r:id="rId2"/>
              </a:rPr>
              <a:t>استخوان</a:t>
            </a:r>
            <a:r>
              <a:rPr lang="en-US" dirty="0"/>
              <a:t> </a:t>
            </a:r>
            <a:r>
              <a:rPr lang="ar-SA" dirty="0"/>
              <a:t>درست شده است</a:t>
            </a:r>
            <a:r>
              <a:rPr lang="en-US" dirty="0"/>
              <a:t>. </a:t>
            </a:r>
            <a:r>
              <a:rPr lang="ar-SA" dirty="0"/>
              <a:t>قسمت </a:t>
            </a:r>
            <a:r>
              <a:rPr lang="ar-SA" dirty="0" smtClean="0"/>
              <a:t>پایینی</a:t>
            </a:r>
            <a:r>
              <a:rPr lang="en-US" dirty="0" smtClean="0"/>
              <a:t> </a:t>
            </a:r>
            <a:r>
              <a:rPr lang="ar-SA" dirty="0" smtClean="0"/>
              <a:t> </a:t>
            </a:r>
            <a:r>
              <a:rPr lang="ar-SA" u="sng" dirty="0">
                <a:hlinkClick r:id="rId3"/>
              </a:rPr>
              <a:t>استخوان ران</a:t>
            </a:r>
            <a:r>
              <a:rPr lang="en-US" dirty="0"/>
              <a:t> </a:t>
            </a:r>
            <a:r>
              <a:rPr lang="ar-SA" dirty="0"/>
              <a:t>در </a:t>
            </a:r>
            <a:r>
              <a:rPr lang="ar-SA" dirty="0" smtClean="0"/>
              <a:t>بالا</a:t>
            </a:r>
            <a:r>
              <a:rPr lang="fa-IR" dirty="0" smtClean="0"/>
              <a:t> ی زانو</a:t>
            </a:r>
            <a:r>
              <a:rPr lang="ar-SA" dirty="0" smtClean="0"/>
              <a:t> </a:t>
            </a:r>
            <a:r>
              <a:rPr lang="ar-SA" dirty="0"/>
              <a:t>و قسمت بالایی </a:t>
            </a:r>
            <a:r>
              <a:rPr lang="ar-SA" u="sng" dirty="0">
                <a:hlinkClick r:id="rId4"/>
              </a:rPr>
              <a:t>استخوان درشت نی</a:t>
            </a:r>
            <a:r>
              <a:rPr lang="en-US" dirty="0"/>
              <a:t> </a:t>
            </a:r>
            <a:r>
              <a:rPr lang="fa-IR" dirty="0" smtClean="0"/>
              <a:t>(</a:t>
            </a:r>
            <a:r>
              <a:rPr lang="ar-SA" dirty="0" smtClean="0"/>
              <a:t>تیبیا</a:t>
            </a:r>
            <a:r>
              <a:rPr lang="en-US" dirty="0" smtClean="0"/>
              <a:t> </a:t>
            </a:r>
            <a:r>
              <a:rPr lang="en-US" dirty="0"/>
              <a:t>Tibia</a:t>
            </a:r>
            <a:r>
              <a:rPr lang="en-US" dirty="0" smtClean="0"/>
              <a:t>)</a:t>
            </a:r>
            <a:r>
              <a:rPr lang="fa-IR" dirty="0" smtClean="0"/>
              <a:t>)</a:t>
            </a:r>
            <a:r>
              <a:rPr lang="en-US" dirty="0" smtClean="0"/>
              <a:t> </a:t>
            </a:r>
            <a:r>
              <a:rPr lang="ar-SA" dirty="0"/>
              <a:t>در پایین </a:t>
            </a:r>
            <a:r>
              <a:rPr lang="fa-IR" dirty="0" smtClean="0"/>
              <a:t>زانو</a:t>
            </a:r>
            <a:r>
              <a:rPr lang="ar-SA" dirty="0" smtClean="0"/>
              <a:t>مهمترین </a:t>
            </a:r>
            <a:r>
              <a:rPr lang="ar-SA" dirty="0"/>
              <a:t>استخوان های تشکیل دهنده زانو هستند. در قسمت جلوی پایینترین قسمت استخوان ران استخوانی به نام کشکک یا پاتلا</a:t>
            </a:r>
            <a:r>
              <a:rPr lang="en-US" dirty="0"/>
              <a:t> Patella </a:t>
            </a:r>
            <a:r>
              <a:rPr lang="ar-SA" dirty="0"/>
              <a:t>قرار گرفته است. در کنار استخوان درشت نی هم استخوان نازک نی</a:t>
            </a:r>
            <a:r>
              <a:rPr lang="en-US" dirty="0"/>
              <a:t> </a:t>
            </a:r>
            <a:r>
              <a:rPr lang="fa-IR" dirty="0" smtClean="0"/>
              <a:t>(</a:t>
            </a:r>
            <a:r>
              <a:rPr lang="en-US" dirty="0" smtClean="0"/>
              <a:t> </a:t>
            </a:r>
            <a:r>
              <a:rPr lang="ar-SA" dirty="0"/>
              <a:t>فیبولا</a:t>
            </a:r>
            <a:r>
              <a:rPr lang="en-US" dirty="0"/>
              <a:t> Fibula) </a:t>
            </a:r>
            <a:r>
              <a:rPr lang="fa-IR" dirty="0" smtClean="0"/>
              <a:t>)</a:t>
            </a:r>
            <a:r>
              <a:rPr lang="ar-SA" dirty="0" smtClean="0"/>
              <a:t>قرار </a:t>
            </a:r>
            <a:r>
              <a:rPr lang="ar-SA" dirty="0"/>
              <a:t>دارد</a:t>
            </a:r>
            <a:r>
              <a:rPr lang="en-US" dirty="0"/>
              <a:t>. </a:t>
            </a:r>
            <a:endParaRPr lang="en-US" dirty="0" smtClean="0"/>
          </a:p>
          <a:p>
            <a:pPr algn="r" rtl="1">
              <a:lnSpc>
                <a:spcPct val="150000"/>
              </a:lnSpc>
            </a:pPr>
            <a:r>
              <a:rPr lang="ar-SA" dirty="0" smtClean="0"/>
              <a:t>پس </a:t>
            </a:r>
            <a:r>
              <a:rPr lang="ar-SA" dirty="0"/>
              <a:t>زانو در واقع دو مفصل است که عبارتند </a:t>
            </a:r>
            <a:r>
              <a:rPr lang="ar-SA" dirty="0" smtClean="0"/>
              <a:t>از</a:t>
            </a:r>
            <a:r>
              <a:rPr lang="fa-IR" dirty="0" smtClean="0"/>
              <a:t>:</a:t>
            </a:r>
            <a:endParaRPr lang="en-US" dirty="0"/>
          </a:p>
          <a:p>
            <a:pPr lvl="0" algn="r" rtl="1">
              <a:lnSpc>
                <a:spcPct val="150000"/>
              </a:lnSpc>
            </a:pPr>
            <a:r>
              <a:rPr lang="ar-SA" b="1" dirty="0"/>
              <a:t>مفصل تیبیوفمورال</a:t>
            </a:r>
            <a:r>
              <a:rPr lang="en-US" b="1" dirty="0"/>
              <a:t> Tibiofemoral joint :</a:t>
            </a:r>
            <a:r>
              <a:rPr lang="en-US" dirty="0"/>
              <a:t> </a:t>
            </a:r>
            <a:r>
              <a:rPr lang="ar-SA" dirty="0"/>
              <a:t>این مفصل از کنار هم قرار گرفتن استخوان </a:t>
            </a:r>
            <a:r>
              <a:rPr lang="ar-SA" dirty="0">
                <a:solidFill>
                  <a:schemeClr val="accent2"/>
                </a:solidFill>
              </a:rPr>
              <a:t>ران</a:t>
            </a:r>
            <a:r>
              <a:rPr lang="ar-SA" dirty="0"/>
              <a:t> و </a:t>
            </a:r>
            <a:r>
              <a:rPr lang="ar-SA" dirty="0">
                <a:solidFill>
                  <a:schemeClr val="accent2"/>
                </a:solidFill>
              </a:rPr>
              <a:t>درشت نی</a:t>
            </a:r>
            <a:r>
              <a:rPr lang="ar-SA" dirty="0"/>
              <a:t> درست میشود</a:t>
            </a:r>
            <a:endParaRPr lang="en-US" dirty="0"/>
          </a:p>
          <a:p>
            <a:pPr lvl="0" algn="r" rtl="1">
              <a:lnSpc>
                <a:spcPct val="150000"/>
              </a:lnSpc>
            </a:pPr>
            <a:r>
              <a:rPr lang="ar-SA" b="1" dirty="0"/>
              <a:t>مفصل پاتلوفمورال</a:t>
            </a:r>
            <a:r>
              <a:rPr lang="en-US" b="1" dirty="0"/>
              <a:t> Patellofemoral joint :</a:t>
            </a:r>
            <a:r>
              <a:rPr lang="en-US" dirty="0"/>
              <a:t> </a:t>
            </a:r>
            <a:r>
              <a:rPr lang="ar-SA" dirty="0"/>
              <a:t>این مفصل از کنار هم قرار گرفتن استخوان </a:t>
            </a:r>
            <a:r>
              <a:rPr lang="ar-SA" dirty="0">
                <a:solidFill>
                  <a:schemeClr val="accent2"/>
                </a:solidFill>
              </a:rPr>
              <a:t>کشکک</a:t>
            </a:r>
            <a:r>
              <a:rPr lang="ar-SA" dirty="0"/>
              <a:t> و </a:t>
            </a:r>
            <a:r>
              <a:rPr lang="ar-SA" dirty="0">
                <a:solidFill>
                  <a:schemeClr val="accent2"/>
                </a:solidFill>
              </a:rPr>
              <a:t>ران</a:t>
            </a:r>
            <a:r>
              <a:rPr lang="ar-SA" dirty="0"/>
              <a:t> درست </a:t>
            </a:r>
            <a:r>
              <a:rPr lang="ar-SA" dirty="0" smtClean="0"/>
              <a:t>میشود</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3630305" cy="27159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715905"/>
            <a:ext cx="3630305" cy="250422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6331" y="5042642"/>
            <a:ext cx="3362467" cy="200486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4913196"/>
            <a:ext cx="3566330" cy="2134311"/>
          </a:xfrm>
          <a:prstGeom prst="rect">
            <a:avLst/>
          </a:prstGeom>
        </p:spPr>
      </p:pic>
    </p:spTree>
    <p:extLst>
      <p:ext uri="{BB962C8B-B14F-4D97-AF65-F5344CB8AC3E}">
        <p14:creationId xmlns:p14="http://schemas.microsoft.com/office/powerpoint/2010/main" val="1476895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6" dur="500"/>
                                        <p:tgtEl>
                                          <p:spTgt spid="3">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2237" y="1507008"/>
            <a:ext cx="8946541" cy="4195481"/>
          </a:xfrm>
        </p:spPr>
        <p:txBody>
          <a:bodyPr/>
          <a:lstStyle/>
          <a:p>
            <a:pPr algn="r" rtl="1"/>
            <a:r>
              <a:rPr lang="ar-SA" dirty="0"/>
              <a:t>دو دسته عمده عضلات در ناحیه ران وجود دارند که بر روی زانو اعمال اثر میکنند</a:t>
            </a:r>
            <a:r>
              <a:rPr lang="en-US" dirty="0"/>
              <a:t>.</a:t>
            </a:r>
          </a:p>
          <a:p>
            <a:pPr algn="r" rtl="1"/>
            <a:r>
              <a:rPr lang="ar-SA" u="sng" dirty="0">
                <a:hlinkClick r:id="rId3"/>
              </a:rPr>
              <a:t>عضلات چهارسر یا کوادری سپس</a:t>
            </a:r>
            <a:r>
              <a:rPr lang="en-US" dirty="0"/>
              <a:t> Quadriceps muscles </a:t>
            </a:r>
            <a:r>
              <a:rPr lang="ar-SA" dirty="0"/>
              <a:t>در جلوی </a:t>
            </a:r>
            <a:r>
              <a:rPr lang="ar-SA" u="sng" dirty="0">
                <a:hlinkClick r:id="rId4"/>
              </a:rPr>
              <a:t>استخوان ران</a:t>
            </a:r>
            <a:r>
              <a:rPr lang="en-US" dirty="0"/>
              <a:t> </a:t>
            </a:r>
            <a:r>
              <a:rPr lang="ar-SA" dirty="0"/>
              <a:t>قرار </a:t>
            </a:r>
            <a:r>
              <a:rPr lang="fa-IR" dirty="0" smtClean="0"/>
              <a:t>دارد</a:t>
            </a:r>
          </a:p>
          <a:p>
            <a:pPr algn="r" rtl="1"/>
            <a:r>
              <a:rPr lang="fa-IR" dirty="0" smtClean="0">
                <a:solidFill>
                  <a:schemeClr val="accent1">
                    <a:lumMod val="60000"/>
                    <a:lumOff val="40000"/>
                  </a:schemeClr>
                </a:solidFill>
              </a:rPr>
              <a:t>عضلات </a:t>
            </a:r>
            <a:r>
              <a:rPr lang="fa-IR" dirty="0">
                <a:solidFill>
                  <a:schemeClr val="accent1">
                    <a:lumMod val="60000"/>
                    <a:lumOff val="40000"/>
                  </a:schemeClr>
                </a:solidFill>
              </a:rPr>
              <a:t>همسترینگ</a:t>
            </a:r>
            <a:r>
              <a:rPr lang="en-US" dirty="0"/>
              <a:t>Hamstring muscles  </a:t>
            </a:r>
            <a:r>
              <a:rPr lang="fa-IR" dirty="0" smtClean="0"/>
              <a:t> در پشت </a:t>
            </a:r>
            <a:r>
              <a:rPr lang="fa-IR" dirty="0" smtClean="0">
                <a:solidFill>
                  <a:schemeClr val="accent1">
                    <a:lumMod val="60000"/>
                    <a:lumOff val="40000"/>
                  </a:schemeClr>
                </a:solidFill>
              </a:rPr>
              <a:t>استخوان ران </a:t>
            </a:r>
            <a:r>
              <a:rPr lang="fa-IR" dirty="0" smtClean="0"/>
              <a:t>قرار دارد</a:t>
            </a:r>
            <a:endParaRPr lang="en-US" dirty="0"/>
          </a:p>
          <a:p>
            <a:pPr algn="r" rtl="1"/>
            <a:endParaRPr lang="en-US" dirty="0"/>
          </a:p>
        </p:txBody>
      </p:sp>
      <p:pic>
        <p:nvPicPr>
          <p:cNvPr id="4" name="Picture 3" descr="1548 4"/>
          <p:cNvPicPr/>
          <p:nvPr/>
        </p:nvPicPr>
        <p:blipFill>
          <a:blip r:embed="rId5">
            <a:extLst>
              <a:ext uri="{28A0092B-C50C-407E-A947-70E740481C1C}">
                <a14:useLocalDpi xmlns:a14="http://schemas.microsoft.com/office/drawing/2010/main" val="0"/>
              </a:ext>
            </a:extLst>
          </a:blip>
          <a:srcRect/>
          <a:stretch>
            <a:fillRect/>
          </a:stretch>
        </p:blipFill>
        <p:spPr bwMode="auto">
          <a:xfrm>
            <a:off x="186495" y="1204487"/>
            <a:ext cx="3143250" cy="2724150"/>
          </a:xfrm>
          <a:prstGeom prst="rect">
            <a:avLst/>
          </a:prstGeom>
          <a:noFill/>
          <a:ln>
            <a:noFill/>
          </a:ln>
        </p:spPr>
      </p:pic>
      <p:pic>
        <p:nvPicPr>
          <p:cNvPr id="5" name="Picture 4" descr="http://media.omedix.com/Healthwise/nr551501.jpg"/>
          <p:cNvPicPr/>
          <p:nvPr/>
        </p:nvPicPr>
        <p:blipFill>
          <a:blip r:embed="rId6">
            <a:extLst>
              <a:ext uri="{28A0092B-C50C-407E-A947-70E740481C1C}">
                <a14:useLocalDpi xmlns:a14="http://schemas.microsoft.com/office/drawing/2010/main" val="0"/>
              </a:ext>
            </a:extLst>
          </a:blip>
          <a:srcRect/>
          <a:stretch>
            <a:fillRect/>
          </a:stretch>
        </p:blipFill>
        <p:spPr bwMode="auto">
          <a:xfrm>
            <a:off x="186495" y="4000500"/>
            <a:ext cx="4381500" cy="2857500"/>
          </a:xfrm>
          <a:prstGeom prst="rect">
            <a:avLst/>
          </a:prstGeom>
          <a:noFill/>
          <a:ln>
            <a:noFill/>
          </a:ln>
        </p:spPr>
      </p:pic>
      <p:pic>
        <p:nvPicPr>
          <p:cNvPr id="6" name="Picture 5" descr="1548 1"/>
          <p:cNvPicPr/>
          <p:nvPr/>
        </p:nvPicPr>
        <p:blipFill>
          <a:blip r:embed="rId7">
            <a:extLst>
              <a:ext uri="{28A0092B-C50C-407E-A947-70E740481C1C}">
                <a14:useLocalDpi xmlns:a14="http://schemas.microsoft.com/office/drawing/2010/main" val="0"/>
              </a:ext>
            </a:extLst>
          </a:blip>
          <a:srcRect/>
          <a:stretch>
            <a:fillRect/>
          </a:stretch>
        </p:blipFill>
        <p:spPr bwMode="auto">
          <a:xfrm>
            <a:off x="5758762" y="3232103"/>
            <a:ext cx="1704975" cy="3393885"/>
          </a:xfrm>
          <a:prstGeom prst="rect">
            <a:avLst/>
          </a:prstGeom>
          <a:noFill/>
          <a:ln>
            <a:noFill/>
          </a:ln>
        </p:spPr>
      </p:pic>
    </p:spTree>
    <p:extLst>
      <p:ext uri="{BB962C8B-B14F-4D97-AF65-F5344CB8AC3E}">
        <p14:creationId xmlns:p14="http://schemas.microsoft.com/office/powerpoint/2010/main" val="1352210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wipe(down)">
                                      <p:cBhvr>
                                        <p:cTn id="66" dur="580">
                                          <p:stCondLst>
                                            <p:cond delay="0"/>
                                          </p:stCondLst>
                                        </p:cTn>
                                        <p:tgtEl>
                                          <p:spTgt spid="5"/>
                                        </p:tgtEl>
                                      </p:cBhvr>
                                    </p:animEffect>
                                    <p:anim calcmode="lin" valueType="num">
                                      <p:cBhvr>
                                        <p:cTn id="6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2" dur="26">
                                          <p:stCondLst>
                                            <p:cond delay="650"/>
                                          </p:stCondLst>
                                        </p:cTn>
                                        <p:tgtEl>
                                          <p:spTgt spid="5"/>
                                        </p:tgtEl>
                                      </p:cBhvr>
                                      <p:to x="100000" y="60000"/>
                                    </p:animScale>
                                    <p:animScale>
                                      <p:cBhvr>
                                        <p:cTn id="73" dur="166" decel="50000">
                                          <p:stCondLst>
                                            <p:cond delay="676"/>
                                          </p:stCondLst>
                                        </p:cTn>
                                        <p:tgtEl>
                                          <p:spTgt spid="5"/>
                                        </p:tgtEl>
                                      </p:cBhvr>
                                      <p:to x="100000" y="100000"/>
                                    </p:animScale>
                                    <p:animScale>
                                      <p:cBhvr>
                                        <p:cTn id="74" dur="26">
                                          <p:stCondLst>
                                            <p:cond delay="1312"/>
                                          </p:stCondLst>
                                        </p:cTn>
                                        <p:tgtEl>
                                          <p:spTgt spid="5"/>
                                        </p:tgtEl>
                                      </p:cBhvr>
                                      <p:to x="100000" y="80000"/>
                                    </p:animScale>
                                    <p:animScale>
                                      <p:cBhvr>
                                        <p:cTn id="75" dur="166" decel="50000">
                                          <p:stCondLst>
                                            <p:cond delay="1338"/>
                                          </p:stCondLst>
                                        </p:cTn>
                                        <p:tgtEl>
                                          <p:spTgt spid="5"/>
                                        </p:tgtEl>
                                      </p:cBhvr>
                                      <p:to x="100000" y="100000"/>
                                    </p:animScale>
                                    <p:animScale>
                                      <p:cBhvr>
                                        <p:cTn id="76" dur="26">
                                          <p:stCondLst>
                                            <p:cond delay="1642"/>
                                          </p:stCondLst>
                                        </p:cTn>
                                        <p:tgtEl>
                                          <p:spTgt spid="5"/>
                                        </p:tgtEl>
                                      </p:cBhvr>
                                      <p:to x="100000" y="90000"/>
                                    </p:animScale>
                                    <p:animScale>
                                      <p:cBhvr>
                                        <p:cTn id="77" dur="166" decel="50000">
                                          <p:stCondLst>
                                            <p:cond delay="1668"/>
                                          </p:stCondLst>
                                        </p:cTn>
                                        <p:tgtEl>
                                          <p:spTgt spid="5"/>
                                        </p:tgtEl>
                                      </p:cBhvr>
                                      <p:to x="100000" y="100000"/>
                                    </p:animScale>
                                    <p:animScale>
                                      <p:cBhvr>
                                        <p:cTn id="78" dur="26">
                                          <p:stCondLst>
                                            <p:cond delay="1808"/>
                                          </p:stCondLst>
                                        </p:cTn>
                                        <p:tgtEl>
                                          <p:spTgt spid="5"/>
                                        </p:tgtEl>
                                      </p:cBhvr>
                                      <p:to x="100000" y="95000"/>
                                    </p:animScale>
                                    <p:animScale>
                                      <p:cBhvr>
                                        <p:cTn id="79" dur="166" decel="50000">
                                          <p:stCondLst>
                                            <p:cond delay="1834"/>
                                          </p:stCondLst>
                                        </p:cTn>
                                        <p:tgtEl>
                                          <p:spTgt spid="5"/>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down)">
                                      <p:cBhvr>
                                        <p:cTn id="84" dur="580">
                                          <p:stCondLst>
                                            <p:cond delay="0"/>
                                          </p:stCondLst>
                                        </p:cTn>
                                        <p:tgtEl>
                                          <p:spTgt spid="6"/>
                                        </p:tgtEl>
                                      </p:cBhvr>
                                    </p:animEffect>
                                    <p:anim calcmode="lin" valueType="num">
                                      <p:cBhvr>
                                        <p:cTn id="8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0" dur="26">
                                          <p:stCondLst>
                                            <p:cond delay="650"/>
                                          </p:stCondLst>
                                        </p:cTn>
                                        <p:tgtEl>
                                          <p:spTgt spid="6"/>
                                        </p:tgtEl>
                                      </p:cBhvr>
                                      <p:to x="100000" y="60000"/>
                                    </p:animScale>
                                    <p:animScale>
                                      <p:cBhvr>
                                        <p:cTn id="91" dur="166" decel="50000">
                                          <p:stCondLst>
                                            <p:cond delay="676"/>
                                          </p:stCondLst>
                                        </p:cTn>
                                        <p:tgtEl>
                                          <p:spTgt spid="6"/>
                                        </p:tgtEl>
                                      </p:cBhvr>
                                      <p:to x="100000" y="100000"/>
                                    </p:animScale>
                                    <p:animScale>
                                      <p:cBhvr>
                                        <p:cTn id="92" dur="26">
                                          <p:stCondLst>
                                            <p:cond delay="1312"/>
                                          </p:stCondLst>
                                        </p:cTn>
                                        <p:tgtEl>
                                          <p:spTgt spid="6"/>
                                        </p:tgtEl>
                                      </p:cBhvr>
                                      <p:to x="100000" y="80000"/>
                                    </p:animScale>
                                    <p:animScale>
                                      <p:cBhvr>
                                        <p:cTn id="93" dur="166" decel="50000">
                                          <p:stCondLst>
                                            <p:cond delay="1338"/>
                                          </p:stCondLst>
                                        </p:cTn>
                                        <p:tgtEl>
                                          <p:spTgt spid="6"/>
                                        </p:tgtEl>
                                      </p:cBhvr>
                                      <p:to x="100000" y="100000"/>
                                    </p:animScale>
                                    <p:animScale>
                                      <p:cBhvr>
                                        <p:cTn id="94" dur="26">
                                          <p:stCondLst>
                                            <p:cond delay="1642"/>
                                          </p:stCondLst>
                                        </p:cTn>
                                        <p:tgtEl>
                                          <p:spTgt spid="6"/>
                                        </p:tgtEl>
                                      </p:cBhvr>
                                      <p:to x="100000" y="90000"/>
                                    </p:animScale>
                                    <p:animScale>
                                      <p:cBhvr>
                                        <p:cTn id="95" dur="166" decel="50000">
                                          <p:stCondLst>
                                            <p:cond delay="1668"/>
                                          </p:stCondLst>
                                        </p:cTn>
                                        <p:tgtEl>
                                          <p:spTgt spid="6"/>
                                        </p:tgtEl>
                                      </p:cBhvr>
                                      <p:to x="100000" y="100000"/>
                                    </p:animScale>
                                    <p:animScale>
                                      <p:cBhvr>
                                        <p:cTn id="96" dur="26">
                                          <p:stCondLst>
                                            <p:cond delay="1808"/>
                                          </p:stCondLst>
                                        </p:cTn>
                                        <p:tgtEl>
                                          <p:spTgt spid="6"/>
                                        </p:tgtEl>
                                      </p:cBhvr>
                                      <p:to x="100000" y="95000"/>
                                    </p:animScale>
                                    <p:animScale>
                                      <p:cBhvr>
                                        <p:cTn id="9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4348" y="1863522"/>
            <a:ext cx="8946541" cy="4195481"/>
          </a:xfrm>
        </p:spPr>
        <p:txBody>
          <a:bodyPr>
            <a:normAutofit fontScale="70000" lnSpcReduction="20000"/>
          </a:bodyPr>
          <a:lstStyle/>
          <a:p>
            <a:pPr marL="0" indent="0" algn="r" rtl="1">
              <a:buNone/>
            </a:pPr>
            <a:endParaRPr lang="en-US" dirty="0" smtClean="0"/>
          </a:p>
          <a:p>
            <a:pPr algn="r" rtl="1"/>
            <a:r>
              <a:rPr lang="ar-SA" dirty="0" smtClean="0"/>
              <a:t>در </a:t>
            </a:r>
            <a:r>
              <a:rPr lang="ar-SA" dirty="0"/>
              <a:t>جلوی ران قرار دارند</a:t>
            </a:r>
            <a:r>
              <a:rPr lang="ar-SA" dirty="0" smtClean="0"/>
              <a:t>.</a:t>
            </a:r>
            <a:endParaRPr lang="fa-IR" dirty="0" smtClean="0"/>
          </a:p>
          <a:p>
            <a:pPr algn="r" rtl="1"/>
            <a:r>
              <a:rPr lang="ar-SA" dirty="0" smtClean="0"/>
              <a:t> </a:t>
            </a:r>
            <a:r>
              <a:rPr lang="ar-SA" dirty="0"/>
              <a:t>در تصویر بالا سه قسمت از این چهار قسمت به رنگ های مختلف نشان داده شده است. </a:t>
            </a:r>
            <a:endParaRPr lang="fa-IR" dirty="0" smtClean="0"/>
          </a:p>
          <a:p>
            <a:pPr algn="r" rtl="1"/>
            <a:r>
              <a:rPr lang="ar-SA" dirty="0" smtClean="0"/>
              <a:t>قسمت </a:t>
            </a:r>
            <a:r>
              <a:rPr lang="ar-SA" dirty="0"/>
              <a:t>واستوس مدیالیس به رنگ زرد، </a:t>
            </a:r>
            <a:endParaRPr lang="fa-IR" dirty="0" smtClean="0"/>
          </a:p>
          <a:p>
            <a:pPr algn="r" rtl="1"/>
            <a:r>
              <a:rPr lang="ar-SA" dirty="0" smtClean="0"/>
              <a:t>قسمت </a:t>
            </a:r>
            <a:r>
              <a:rPr lang="ar-SA" dirty="0"/>
              <a:t>واستوس لترالیس به رنگ آبی </a:t>
            </a:r>
            <a:endParaRPr lang="fa-IR" dirty="0" smtClean="0"/>
          </a:p>
          <a:p>
            <a:pPr algn="r" rtl="1"/>
            <a:r>
              <a:rPr lang="ar-SA" dirty="0" smtClean="0"/>
              <a:t>و </a:t>
            </a:r>
            <a:r>
              <a:rPr lang="ar-SA" dirty="0"/>
              <a:t>قسمت رکتوس فموریس به رنگ قرمز دیده میشود</a:t>
            </a:r>
            <a:r>
              <a:rPr lang="en-US" dirty="0" smtClean="0"/>
              <a:t>.</a:t>
            </a:r>
            <a:endParaRPr lang="fa-IR" dirty="0" smtClean="0"/>
          </a:p>
          <a:p>
            <a:pPr algn="r" rtl="1"/>
            <a:r>
              <a:rPr lang="en-US" dirty="0" smtClean="0"/>
              <a:t> </a:t>
            </a:r>
            <a:r>
              <a:rPr lang="ar-SA" dirty="0"/>
              <a:t>قسمت واستوس اینترمدیوس در پشت این سه قسمت قرار </a:t>
            </a:r>
            <a:r>
              <a:rPr lang="ar-SA" dirty="0" smtClean="0"/>
              <a:t>دارند</a:t>
            </a:r>
            <a:endParaRPr lang="fa-IR" dirty="0" smtClean="0"/>
          </a:p>
          <a:p>
            <a:pPr algn="r" rtl="1"/>
            <a:r>
              <a:rPr lang="ar-SA" u="sng" dirty="0">
                <a:hlinkClick r:id="rId2"/>
              </a:rPr>
              <a:t>ماهیچه های گروه صاف کننده عبارتنداز:</a:t>
            </a:r>
            <a:endParaRPr lang="en-US" dirty="0"/>
          </a:p>
          <a:p>
            <a:pPr algn="r" rtl="1"/>
            <a:r>
              <a:rPr lang="en-US" dirty="0"/>
              <a:t> </a:t>
            </a:r>
          </a:p>
          <a:p>
            <a:pPr algn="r" rtl="1"/>
            <a:r>
              <a:rPr lang="ar-SA" dirty="0"/>
              <a:t>*عضله مستقیم رانی (رکتوس فموریس)</a:t>
            </a:r>
            <a:endParaRPr lang="en-US" dirty="0"/>
          </a:p>
          <a:p>
            <a:pPr algn="r" rtl="1"/>
            <a:r>
              <a:rPr lang="ar-SA" dirty="0"/>
              <a:t>*عضله پهن داخلی (واستوس مدیالیس)</a:t>
            </a:r>
            <a:endParaRPr lang="en-US" dirty="0"/>
          </a:p>
          <a:p>
            <a:pPr algn="r" rtl="1"/>
            <a:r>
              <a:rPr lang="ar-SA" dirty="0"/>
              <a:t>*عضله پهن خارجی (واستوس لترالیس)</a:t>
            </a:r>
            <a:endParaRPr lang="en-US" dirty="0"/>
          </a:p>
          <a:p>
            <a:pPr algn="r" rtl="1"/>
            <a:r>
              <a:rPr lang="ar-SA" dirty="0"/>
              <a:t>*عضله پهن میانی (واستوس اینترمدیوس)</a:t>
            </a:r>
            <a:endParaRPr lang="en-US" dirty="0"/>
          </a:p>
          <a:p>
            <a:pPr algn="r" rtl="1"/>
            <a:r>
              <a:rPr lang="ar-SA" dirty="0"/>
              <a:t>به چهار عضله فوق عضلات کوادری سپس گفته می </a:t>
            </a:r>
            <a:r>
              <a:rPr lang="ar-SA" dirty="0" smtClean="0"/>
              <a:t>ش</a:t>
            </a:r>
            <a:r>
              <a:rPr lang="fa-IR" dirty="0" smtClean="0"/>
              <a:t>ود</a:t>
            </a:r>
            <a:endParaRPr lang="en-US" dirty="0"/>
          </a:p>
          <a:p>
            <a:pPr algn="r" rtl="1"/>
            <a:endParaRPr lang="en-US" dirty="0"/>
          </a:p>
        </p:txBody>
      </p:sp>
      <p:pic>
        <p:nvPicPr>
          <p:cNvPr id="4" name="Picture 3" descr="1548 2"/>
          <p:cNvPicPr/>
          <p:nvPr/>
        </p:nvPicPr>
        <p:blipFill>
          <a:blip r:embed="rId3">
            <a:extLst>
              <a:ext uri="{28A0092B-C50C-407E-A947-70E740481C1C}">
                <a14:useLocalDpi xmlns:a14="http://schemas.microsoft.com/office/drawing/2010/main" val="0"/>
              </a:ext>
            </a:extLst>
          </a:blip>
          <a:srcRect/>
          <a:stretch>
            <a:fillRect/>
          </a:stretch>
        </p:blipFill>
        <p:spPr bwMode="auto">
          <a:xfrm>
            <a:off x="238550" y="952501"/>
            <a:ext cx="2325798" cy="2789654"/>
          </a:xfrm>
          <a:prstGeom prst="rect">
            <a:avLst/>
          </a:prstGeom>
          <a:noFill/>
          <a:ln>
            <a:noFill/>
          </a:ln>
        </p:spPr>
      </p:pic>
      <p:pic>
        <p:nvPicPr>
          <p:cNvPr id="5" name="Picture 4" descr="1548 8"/>
          <p:cNvPicPr/>
          <p:nvPr/>
        </p:nvPicPr>
        <p:blipFill>
          <a:blip r:embed="rId4">
            <a:extLst>
              <a:ext uri="{28A0092B-C50C-407E-A947-70E740481C1C}">
                <a14:useLocalDpi xmlns:a14="http://schemas.microsoft.com/office/drawing/2010/main" val="0"/>
              </a:ext>
            </a:extLst>
          </a:blip>
          <a:srcRect/>
          <a:stretch>
            <a:fillRect/>
          </a:stretch>
        </p:blipFill>
        <p:spPr bwMode="auto">
          <a:xfrm>
            <a:off x="3262027" y="3029804"/>
            <a:ext cx="2381250" cy="2381250"/>
          </a:xfrm>
          <a:prstGeom prst="rect">
            <a:avLst/>
          </a:prstGeom>
          <a:noFill/>
          <a:ln>
            <a:noFill/>
          </a:ln>
        </p:spPr>
      </p:pic>
      <p:sp>
        <p:nvSpPr>
          <p:cNvPr id="6" name="Rectangle 5"/>
          <p:cNvSpPr/>
          <p:nvPr/>
        </p:nvSpPr>
        <p:spPr>
          <a:xfrm>
            <a:off x="2181650" y="629334"/>
            <a:ext cx="7889836" cy="646331"/>
          </a:xfrm>
          <a:prstGeom prst="rect">
            <a:avLst/>
          </a:prstGeom>
        </p:spPr>
        <p:txBody>
          <a:bodyPr wrap="square">
            <a:spAutoFit/>
          </a:bodyPr>
          <a:lstStyle/>
          <a:p>
            <a:pPr algn="r" rtl="1"/>
            <a:r>
              <a:rPr lang="ar-SA" sz="3600" dirty="0"/>
              <a:t>عضلات چهارسر </a:t>
            </a:r>
            <a:r>
              <a:rPr lang="fa-IR" sz="3600" dirty="0"/>
              <a:t>(</a:t>
            </a:r>
            <a:r>
              <a:rPr lang="en-US" sz="3600" dirty="0"/>
              <a:t>(Quadriceps muscles</a:t>
            </a:r>
          </a:p>
        </p:txBody>
      </p:sp>
      <p:pic>
        <p:nvPicPr>
          <p:cNvPr id="7" name="Picture 6" descr="1548 6"/>
          <p:cNvPicPr/>
          <p:nvPr/>
        </p:nvPicPr>
        <p:blipFill>
          <a:blip r:embed="rId5">
            <a:extLst>
              <a:ext uri="{28A0092B-C50C-407E-A947-70E740481C1C}">
                <a14:useLocalDpi xmlns:a14="http://schemas.microsoft.com/office/drawing/2010/main" val="0"/>
              </a:ext>
            </a:extLst>
          </a:blip>
          <a:srcRect/>
          <a:stretch>
            <a:fillRect/>
          </a:stretch>
        </p:blipFill>
        <p:spPr bwMode="auto">
          <a:xfrm>
            <a:off x="238550" y="4330011"/>
            <a:ext cx="2381250" cy="2447925"/>
          </a:xfrm>
          <a:prstGeom prst="rect">
            <a:avLst/>
          </a:prstGeom>
          <a:noFill/>
          <a:ln>
            <a:noFill/>
          </a:ln>
        </p:spPr>
      </p:pic>
    </p:spTree>
    <p:extLst>
      <p:ext uri="{BB962C8B-B14F-4D97-AF65-F5344CB8AC3E}">
        <p14:creationId xmlns:p14="http://schemas.microsoft.com/office/powerpoint/2010/main" val="38244729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xEl>
                                              <p:pRg st="0" end="0"/>
                                            </p:txEl>
                                          </p:spTgt>
                                        </p:tgtEl>
                                        <p:attrNameLst>
                                          <p:attrName>r</p:attrName>
                                        </p:attrNameLst>
                                      </p:cBhvr>
                                    </p:animRot>
                                    <p:animRot by="-240000">
                                      <p:cBhvr>
                                        <p:cTn id="7" dur="200" fill="hold">
                                          <p:stCondLst>
                                            <p:cond delay="200"/>
                                          </p:stCondLst>
                                        </p:cTn>
                                        <p:tgtEl>
                                          <p:spTgt spid="6">
                                            <p:txEl>
                                              <p:pRg st="0" end="0"/>
                                            </p:txEl>
                                          </p:spTgt>
                                        </p:tgtEl>
                                        <p:attrNameLst>
                                          <p:attrName>r</p:attrName>
                                        </p:attrNameLst>
                                      </p:cBhvr>
                                    </p:animRot>
                                    <p:animRot by="240000">
                                      <p:cBhvr>
                                        <p:cTn id="8" dur="200" fill="hold">
                                          <p:stCondLst>
                                            <p:cond delay="400"/>
                                          </p:stCondLst>
                                        </p:cTn>
                                        <p:tgtEl>
                                          <p:spTgt spid="6">
                                            <p:txEl>
                                              <p:pRg st="0" end="0"/>
                                            </p:txEl>
                                          </p:spTgt>
                                        </p:tgtEl>
                                        <p:attrNameLst>
                                          <p:attrName>r</p:attrName>
                                        </p:attrNameLst>
                                      </p:cBhvr>
                                    </p:animRot>
                                    <p:animRot by="-240000">
                                      <p:cBhvr>
                                        <p:cTn id="9" dur="200" fill="hold">
                                          <p:stCondLst>
                                            <p:cond delay="600"/>
                                          </p:stCondLst>
                                        </p:cTn>
                                        <p:tgtEl>
                                          <p:spTgt spid="6">
                                            <p:txEl>
                                              <p:pRg st="0" end="0"/>
                                            </p:txEl>
                                          </p:spTgt>
                                        </p:tgtEl>
                                        <p:attrNameLst>
                                          <p:attrName>r</p:attrName>
                                        </p:attrNameLst>
                                      </p:cBhvr>
                                    </p:animRot>
                                    <p:animRot by="120000">
                                      <p:cBhvr>
                                        <p:cTn id="10" dur="200" fill="hold">
                                          <p:stCondLst>
                                            <p:cond delay="800"/>
                                          </p:stCondLst>
                                        </p:cTn>
                                        <p:tgtEl>
                                          <p:spTgt spid="6">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down)">
                                      <p:cBhvr>
                                        <p:cTn id="56" dur="500"/>
                                        <p:tgtEl>
                                          <p:spTgt spid="3">
                                            <p:txEl>
                                              <p:pRg st="7" end="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00"/>
                                        <p:tgtEl>
                                          <p:spTgt spid="3">
                                            <p:txEl>
                                              <p:pRg st="8" end="8"/>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down)">
                                      <p:cBhvr>
                                        <p:cTn id="62" dur="500"/>
                                        <p:tgtEl>
                                          <p:spTgt spid="3">
                                            <p:txEl>
                                              <p:pRg st="9" end="9"/>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wipe(down)">
                                      <p:cBhvr>
                                        <p:cTn id="65" dur="500"/>
                                        <p:tgtEl>
                                          <p:spTgt spid="3">
                                            <p:txEl>
                                              <p:pRg st="10" end="10"/>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down)">
                                      <p:cBhvr>
                                        <p:cTn id="68" dur="500"/>
                                        <p:tgtEl>
                                          <p:spTgt spid="3">
                                            <p:txEl>
                                              <p:pRg st="11" end="11"/>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wipe(down)">
                                      <p:cBhvr>
                                        <p:cTn id="71" dur="500"/>
                                        <p:tgtEl>
                                          <p:spTgt spid="3">
                                            <p:txEl>
                                              <p:pRg st="12" end="12"/>
                                            </p:txEl>
                                          </p:spTgt>
                                        </p:tgtEl>
                                      </p:cBhvr>
                                    </p:animEffect>
                                  </p:childTnLst>
                                </p:cTn>
                              </p:par>
                              <p:par>
                                <p:cTn id="72" presetID="22" presetClass="entr" presetSubtype="4"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wipe(down)">
                                      <p:cBhvr>
                                        <p:cTn id="7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5459" y="1984679"/>
            <a:ext cx="8946541" cy="4195481"/>
          </a:xfrm>
        </p:spPr>
        <p:txBody>
          <a:bodyPr>
            <a:normAutofit/>
          </a:bodyPr>
          <a:lstStyle/>
          <a:p>
            <a:pPr algn="r" rtl="1"/>
            <a:r>
              <a:rPr lang="ar-SA" dirty="0" smtClean="0"/>
              <a:t>در </a:t>
            </a:r>
            <a:r>
              <a:rPr lang="ar-SA" dirty="0"/>
              <a:t>سطح پشتی یا خلفی استخوان ران قرار داشته و به توسط تاندون های همسترینگ که به بالا و پشت تیبیا متصل میشوند زانو را خم میکنند</a:t>
            </a:r>
            <a:r>
              <a:rPr lang="en-US" dirty="0" smtClean="0"/>
              <a:t>.</a:t>
            </a:r>
            <a:endParaRPr lang="fa-IR" dirty="0" smtClean="0"/>
          </a:p>
          <a:p>
            <a:pPr algn="r" rtl="1"/>
            <a:r>
              <a:rPr lang="ar-SA" u="sng" dirty="0">
                <a:hlinkClick r:id="rId2"/>
              </a:rPr>
              <a:t>ماهیچه های گروه خم کننده عبارتنداز:</a:t>
            </a:r>
            <a:endParaRPr lang="en-US" dirty="0"/>
          </a:p>
          <a:p>
            <a:pPr algn="r" rtl="1"/>
            <a:r>
              <a:rPr lang="en-US" dirty="0"/>
              <a:t> </a:t>
            </a:r>
          </a:p>
          <a:p>
            <a:pPr algn="r" rtl="1"/>
            <a:r>
              <a:rPr lang="ar-SA" dirty="0"/>
              <a:t>*عضله نیم وتری (سمی تندینوسوس)</a:t>
            </a:r>
            <a:endParaRPr lang="en-US" dirty="0"/>
          </a:p>
          <a:p>
            <a:pPr algn="r" rtl="1"/>
            <a:r>
              <a:rPr lang="ar-SA" dirty="0"/>
              <a:t>*عضله نیم غشایی (سمی ممبرانوسوس)</a:t>
            </a:r>
            <a:endParaRPr lang="en-US" dirty="0"/>
          </a:p>
          <a:p>
            <a:pPr algn="r" rtl="1"/>
            <a:r>
              <a:rPr lang="ar-SA" dirty="0"/>
              <a:t>*عضله دوسر رانی (بای سپس فموریس)</a:t>
            </a:r>
            <a:endParaRPr lang="en-US" dirty="0"/>
          </a:p>
          <a:p>
            <a:pPr algn="r" rtl="1"/>
            <a:r>
              <a:rPr lang="ar-SA" dirty="0"/>
              <a:t>به سه عضله فوق عضلات همسترینگ گفته می شود</a:t>
            </a:r>
            <a:r>
              <a:rPr lang="ar-SA" dirty="0" smtClean="0"/>
              <a:t>.</a:t>
            </a:r>
            <a:endParaRPr lang="en-US" dirty="0"/>
          </a:p>
          <a:p>
            <a:pPr algn="r" rtl="1"/>
            <a:endParaRPr lang="en-US" dirty="0"/>
          </a:p>
        </p:txBody>
      </p:sp>
      <p:pic>
        <p:nvPicPr>
          <p:cNvPr id="5" name="Picture 4" descr="1548 7"/>
          <p:cNvPicPr/>
          <p:nvPr/>
        </p:nvPicPr>
        <p:blipFill>
          <a:blip r:embed="rId3">
            <a:extLst>
              <a:ext uri="{28A0092B-C50C-407E-A947-70E740481C1C}">
                <a14:useLocalDpi xmlns:a14="http://schemas.microsoft.com/office/drawing/2010/main" val="0"/>
              </a:ext>
            </a:extLst>
          </a:blip>
          <a:srcRect/>
          <a:stretch>
            <a:fillRect/>
          </a:stretch>
        </p:blipFill>
        <p:spPr bwMode="auto">
          <a:xfrm>
            <a:off x="4121379" y="3630303"/>
            <a:ext cx="2638425" cy="2355693"/>
          </a:xfrm>
          <a:prstGeom prst="rect">
            <a:avLst/>
          </a:prstGeom>
          <a:noFill/>
          <a:ln>
            <a:noFill/>
          </a:ln>
        </p:spPr>
      </p:pic>
      <p:pic>
        <p:nvPicPr>
          <p:cNvPr id="6" name="Picture 5" descr="1548 1"/>
          <p:cNvPicPr/>
          <p:nvPr/>
        </p:nvPicPr>
        <p:blipFill>
          <a:blip r:embed="rId4">
            <a:extLst>
              <a:ext uri="{28A0092B-C50C-407E-A947-70E740481C1C}">
                <a14:useLocalDpi xmlns:a14="http://schemas.microsoft.com/office/drawing/2010/main" val="0"/>
              </a:ext>
            </a:extLst>
          </a:blip>
          <a:srcRect/>
          <a:stretch>
            <a:fillRect/>
          </a:stretch>
        </p:blipFill>
        <p:spPr bwMode="auto">
          <a:xfrm>
            <a:off x="277897" y="2738081"/>
            <a:ext cx="1704975" cy="3393885"/>
          </a:xfrm>
          <a:prstGeom prst="rect">
            <a:avLst/>
          </a:prstGeom>
          <a:noFill/>
          <a:ln>
            <a:noFill/>
          </a:ln>
        </p:spPr>
      </p:pic>
      <p:pic>
        <p:nvPicPr>
          <p:cNvPr id="7" name="Picture 6" descr="1548 9"/>
          <p:cNvPicPr/>
          <p:nvPr/>
        </p:nvPicPr>
        <p:blipFill>
          <a:blip r:embed="rId5">
            <a:extLst>
              <a:ext uri="{28A0092B-C50C-407E-A947-70E740481C1C}">
                <a14:useLocalDpi xmlns:a14="http://schemas.microsoft.com/office/drawing/2010/main" val="0"/>
              </a:ext>
            </a:extLst>
          </a:blip>
          <a:srcRect/>
          <a:stretch>
            <a:fillRect/>
          </a:stretch>
        </p:blipFill>
        <p:spPr bwMode="auto">
          <a:xfrm>
            <a:off x="2233268" y="2738081"/>
            <a:ext cx="1637715" cy="3393885"/>
          </a:xfrm>
          <a:prstGeom prst="rect">
            <a:avLst/>
          </a:prstGeom>
          <a:noFill/>
          <a:ln>
            <a:noFill/>
          </a:ln>
        </p:spPr>
      </p:pic>
      <p:sp>
        <p:nvSpPr>
          <p:cNvPr id="8" name="Rectangle 7"/>
          <p:cNvSpPr/>
          <p:nvPr/>
        </p:nvSpPr>
        <p:spPr>
          <a:xfrm>
            <a:off x="1982872" y="473838"/>
            <a:ext cx="7240328" cy="584775"/>
          </a:xfrm>
          <a:prstGeom prst="rect">
            <a:avLst/>
          </a:prstGeom>
        </p:spPr>
        <p:txBody>
          <a:bodyPr wrap="square">
            <a:spAutoFit/>
          </a:bodyPr>
          <a:lstStyle/>
          <a:p>
            <a:pPr algn="r" rtl="1"/>
            <a:r>
              <a:rPr lang="fa-IR" sz="3200" dirty="0" smtClean="0"/>
              <a:t>عضلات همسترینگ</a:t>
            </a:r>
            <a:r>
              <a:rPr lang="en-US" sz="3200" dirty="0" smtClean="0"/>
              <a:t>Hamstring muscles  </a:t>
            </a:r>
            <a:endParaRPr lang="en-US" sz="3200" dirty="0"/>
          </a:p>
        </p:txBody>
      </p:sp>
    </p:spTree>
    <p:extLst>
      <p:ext uri="{BB962C8B-B14F-4D97-AF65-F5344CB8AC3E}">
        <p14:creationId xmlns:p14="http://schemas.microsoft.com/office/powerpoint/2010/main" val="2415326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1" dur="500"/>
                                        <p:tgtEl>
                                          <p:spTgt spid="3">
                                            <p:txEl>
                                              <p:pRg st="1" end="1"/>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7" dur="500"/>
                                        <p:tgtEl>
                                          <p:spTgt spid="3">
                                            <p:txEl>
                                              <p:pRg st="3" end="3"/>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0" dur="500"/>
                                        <p:tgtEl>
                                          <p:spTgt spid="3">
                                            <p:txEl>
                                              <p:pRg st="4" end="4"/>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587" y="95535"/>
            <a:ext cx="6355190" cy="1266394"/>
          </a:xfrm>
        </p:spPr>
        <p:txBody>
          <a:bodyPr/>
          <a:lstStyle/>
          <a:p>
            <a:pPr algn="r" rtl="1"/>
            <a:r>
              <a:rPr lang="fa-IR" sz="2800" dirty="0" smtClean="0"/>
              <a:t>تعریف ناهنجاری </a:t>
            </a:r>
            <a:r>
              <a:rPr lang="fa-IR" sz="2800" dirty="0"/>
              <a:t>زانوی </a:t>
            </a:r>
            <a:r>
              <a:rPr lang="fa-IR" sz="2800" dirty="0" smtClean="0"/>
              <a:t>پرانتزی</a:t>
            </a:r>
            <a:r>
              <a:rPr lang="en-US" sz="2800" dirty="0" smtClean="0"/>
              <a:t>  )</a:t>
            </a:r>
            <a:r>
              <a:rPr lang="en-US" sz="2800" dirty="0"/>
              <a:t> Genu </a:t>
            </a:r>
            <a:r>
              <a:rPr lang="en-US" sz="2800" dirty="0" smtClean="0"/>
              <a:t>varum)</a:t>
            </a:r>
            <a:r>
              <a:rPr lang="en-US" sz="2800" dirty="0"/>
              <a:t/>
            </a:r>
            <a:br>
              <a:rPr lang="en-US" sz="2800" dirty="0"/>
            </a:br>
            <a:r>
              <a:rPr lang="en-US" sz="2800" dirty="0"/>
              <a:t>Bow </a:t>
            </a:r>
            <a:r>
              <a:rPr lang="en-US" sz="2800" dirty="0" smtClean="0"/>
              <a:t>leg)</a:t>
            </a:r>
            <a:r>
              <a:rPr lang="en-US" sz="2800" dirty="0"/>
              <a:t/>
            </a:r>
            <a:br>
              <a:rPr lang="en-US" sz="2800" dirty="0"/>
            </a:br>
            <a:endParaRPr lang="en-US" sz="2800" dirty="0"/>
          </a:p>
        </p:txBody>
      </p:sp>
      <p:sp>
        <p:nvSpPr>
          <p:cNvPr id="3" name="Content Placeholder 2"/>
          <p:cNvSpPr>
            <a:spLocks noGrp="1"/>
          </p:cNvSpPr>
          <p:nvPr>
            <p:ph idx="1"/>
          </p:nvPr>
        </p:nvSpPr>
        <p:spPr>
          <a:xfrm>
            <a:off x="3245459" y="1853248"/>
            <a:ext cx="8946541" cy="4195481"/>
          </a:xfrm>
        </p:spPr>
        <p:txBody>
          <a:bodyPr>
            <a:normAutofit/>
          </a:bodyPr>
          <a:lstStyle/>
          <a:p>
            <a:pPr algn="r" rtl="1">
              <a:buFont typeface="Wingdings" panose="05000000000000000000" pitchFamily="2" charset="2"/>
              <a:buChar char="q"/>
            </a:pPr>
            <a:r>
              <a:rPr lang="fa-IR" sz="2400" dirty="0" smtClean="0"/>
              <a:t>این عارضه نوعی اختلال در راستای طبیعی ساق پا ست که در ان :</a:t>
            </a:r>
          </a:p>
          <a:p>
            <a:pPr algn="r" rtl="1">
              <a:buFont typeface="Wingdings" panose="05000000000000000000" pitchFamily="2" charset="2"/>
              <a:buChar char="q"/>
            </a:pPr>
            <a:endParaRPr lang="fa-IR" sz="2400" dirty="0" smtClean="0"/>
          </a:p>
          <a:p>
            <a:pPr algn="r" rtl="1">
              <a:buFont typeface="Wingdings" panose="05000000000000000000" pitchFamily="2" charset="2"/>
              <a:buChar char="q"/>
            </a:pPr>
            <a:r>
              <a:rPr lang="fa-IR" sz="2400" dirty="0" smtClean="0"/>
              <a:t>زانوها از یکدیگر فاصله میگیرند (کندیل های داخلی ران از هم دورمیشوند)</a:t>
            </a:r>
            <a:endParaRPr lang="en-US" sz="2400" dirty="0" smtClean="0"/>
          </a:p>
          <a:p>
            <a:pPr algn="r" rtl="1">
              <a:buFont typeface="Wingdings" panose="05000000000000000000" pitchFamily="2" charset="2"/>
              <a:buChar char="q"/>
            </a:pPr>
            <a:r>
              <a:rPr lang="ar-SA" sz="2400" dirty="0" smtClean="0">
                <a:latin typeface="Arial Black" panose="020B0A04020102020204" pitchFamily="34" charset="0"/>
                <a:cs typeface="B Mitra" panose="00000400000000000000" pitchFamily="2" charset="-78"/>
              </a:rPr>
              <a:t>در حالي كه قوزك داخلي مچ پاها به هم چسبيده اند</a:t>
            </a:r>
            <a:endParaRPr lang="fa-IR" sz="2400" dirty="0" smtClean="0"/>
          </a:p>
          <a:p>
            <a:pPr algn="r" rtl="1">
              <a:buFont typeface="Wingdings" panose="05000000000000000000" pitchFamily="2" charset="2"/>
              <a:buChar char="q"/>
            </a:pPr>
            <a:r>
              <a:rPr lang="fa-IR" sz="2400" dirty="0" smtClean="0"/>
              <a:t>فرد مبتلا بر روی لبه خارجی پا و به صورت اردکی راه می رود.</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56466" cy="6858000"/>
          </a:xfrm>
          <a:prstGeom prst="rect">
            <a:avLst/>
          </a:prstGeom>
        </p:spPr>
      </p:pic>
    </p:spTree>
    <p:extLst>
      <p:ext uri="{BB962C8B-B14F-4D97-AF65-F5344CB8AC3E}">
        <p14:creationId xmlns:p14="http://schemas.microsoft.com/office/powerpoint/2010/main" val="2360608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500"/>
                                        <p:tgtEl>
                                          <p:spTgt spid="3">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357" y="597484"/>
            <a:ext cx="4195762" cy="4195762"/>
          </a:xfrm>
          <a:prstGeom prst="rect">
            <a:avLst/>
          </a:prstGeom>
        </p:spPr>
      </p:pic>
      <p:sp>
        <p:nvSpPr>
          <p:cNvPr id="5" name="Rectangle 4"/>
          <p:cNvSpPr/>
          <p:nvPr/>
        </p:nvSpPr>
        <p:spPr>
          <a:xfrm>
            <a:off x="4945380" y="1664314"/>
            <a:ext cx="6896100" cy="2062103"/>
          </a:xfrm>
          <a:prstGeom prst="rect">
            <a:avLst/>
          </a:prstGeom>
        </p:spPr>
        <p:txBody>
          <a:bodyPr wrap="square">
            <a:spAutoFit/>
          </a:bodyPr>
          <a:lstStyle/>
          <a:p>
            <a:pPr algn="r" rtl="1">
              <a:buFont typeface="Wingdings" panose="05000000000000000000" pitchFamily="2" charset="2"/>
              <a:buChar char="q"/>
            </a:pPr>
            <a:r>
              <a:rPr lang="fa-IR" sz="3200" dirty="0"/>
              <a:t>استخوان درشت نی با پیچش داخلی همراه است.</a:t>
            </a:r>
            <a:r>
              <a:rPr lang="ar-SA" sz="3200" dirty="0">
                <a:solidFill>
                  <a:srgbClr val="FFFFFF"/>
                </a:solidFill>
                <a:latin typeface="Arial Black" panose="020B0A04020102020204" pitchFamily="34" charset="0"/>
                <a:cs typeface="B Mitra" panose="00000400000000000000" pitchFamily="2" charset="-78"/>
              </a:rPr>
              <a:t> </a:t>
            </a:r>
            <a:endParaRPr lang="fa-IR" sz="3200" dirty="0">
              <a:solidFill>
                <a:srgbClr val="FFFFFF"/>
              </a:solidFill>
              <a:latin typeface="Arial Black" panose="020B0A04020102020204" pitchFamily="34" charset="0"/>
              <a:cs typeface="B Mitra" panose="00000400000000000000" pitchFamily="2" charset="-78"/>
            </a:endParaRPr>
          </a:p>
          <a:p>
            <a:pPr algn="r" rtl="1">
              <a:buFont typeface="Wingdings" panose="05000000000000000000" pitchFamily="2" charset="2"/>
              <a:buChar char="q"/>
            </a:pPr>
            <a:r>
              <a:rPr lang="fa-IR" sz="3200" dirty="0"/>
              <a:t>استخوان ران با چرخش خارجی همراه است.</a:t>
            </a:r>
          </a:p>
          <a:p>
            <a:pPr algn="r" rtl="1">
              <a:buFont typeface="Wingdings" panose="05000000000000000000" pitchFamily="2" charset="2"/>
              <a:buChar char="q"/>
            </a:pPr>
            <a:r>
              <a:rPr lang="fa-IR" sz="3200" dirty="0"/>
              <a:t>اکینوواروس مچ پا</a:t>
            </a:r>
            <a:r>
              <a:rPr lang="en-US" sz="3200" dirty="0"/>
              <a:t>( club foot )</a:t>
            </a:r>
            <a:r>
              <a:rPr lang="fa-IR" sz="3200" dirty="0"/>
              <a:t>پای چنبری یا چماقی</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548" y="3406141"/>
            <a:ext cx="3953432" cy="2996802"/>
          </a:xfrm>
          <a:prstGeom prst="rect">
            <a:avLst/>
          </a:prstGeom>
        </p:spPr>
      </p:pic>
    </p:spTree>
    <p:extLst>
      <p:ext uri="{BB962C8B-B14F-4D97-AF65-F5344CB8AC3E}">
        <p14:creationId xmlns:p14="http://schemas.microsoft.com/office/powerpoint/2010/main" val="18573866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 تذکر:</a:t>
            </a:r>
            <a:br>
              <a:rPr lang="fa-IR" dirty="0"/>
            </a:br>
            <a:endParaRPr lang="en-US" dirty="0"/>
          </a:p>
        </p:txBody>
      </p:sp>
      <p:sp>
        <p:nvSpPr>
          <p:cNvPr id="3" name="Content Placeholder 2"/>
          <p:cNvSpPr>
            <a:spLocks noGrp="1"/>
          </p:cNvSpPr>
          <p:nvPr>
            <p:ph idx="1"/>
          </p:nvPr>
        </p:nvSpPr>
        <p:spPr>
          <a:xfrm>
            <a:off x="3069272" y="1853248"/>
            <a:ext cx="8946541" cy="4195481"/>
          </a:xfrm>
        </p:spPr>
        <p:txBody>
          <a:bodyPr>
            <a:normAutofit fontScale="92500" lnSpcReduction="20000"/>
          </a:bodyPr>
          <a:lstStyle/>
          <a:p>
            <a:pPr marL="0" indent="0" algn="r" rtl="1">
              <a:buNone/>
            </a:pPr>
            <a:r>
              <a:rPr lang="fa-IR" sz="3600" dirty="0" smtClean="0"/>
              <a:t>همه ی بچه ها درهنگام تولد و دوران کودکی زانوی پرانتزی دارند که به تدریج با رشد,پاها از وضعیت پرانتزی به ضربدری تغییر شکل می دهند.میدهند.</a:t>
            </a:r>
          </a:p>
          <a:p>
            <a:pPr marL="0" indent="0" algn="r" rtl="1">
              <a:buNone/>
            </a:pPr>
            <a:r>
              <a:rPr lang="fa-IR" sz="3600" dirty="0" smtClean="0"/>
              <a:t>منظور از تغییر شکل از زانوی پرانتزی به ضربدری ایجاد ناهنجاری نیست؛</a:t>
            </a:r>
          </a:p>
          <a:p>
            <a:pPr algn="r" rtl="1"/>
            <a:r>
              <a:rPr lang="fa-IR" sz="3600" dirty="0" smtClean="0"/>
              <a:t>تولد-18 ماهگی پاها پرانتزی </a:t>
            </a:r>
          </a:p>
          <a:p>
            <a:pPr algn="r" rtl="1"/>
            <a:r>
              <a:rPr lang="fa-IR" sz="3600" dirty="0" smtClean="0"/>
              <a:t>3-3/5 سالگی پاها ضربدری </a:t>
            </a:r>
          </a:p>
          <a:p>
            <a:pPr algn="r" rtl="1"/>
            <a:r>
              <a:rPr lang="fa-IR" sz="3600" dirty="0" smtClean="0"/>
              <a:t>6-7سالگی پاها مستقیم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1733"/>
            <a:ext cx="3404736" cy="26216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77741"/>
            <a:ext cx="3459563" cy="2080260"/>
          </a:xfrm>
          <a:prstGeom prst="rect">
            <a:avLst/>
          </a:prstGeom>
        </p:spPr>
      </p:pic>
    </p:spTree>
    <p:extLst>
      <p:ext uri="{BB962C8B-B14F-4D97-AF65-F5344CB8AC3E}">
        <p14:creationId xmlns:p14="http://schemas.microsoft.com/office/powerpoint/2010/main" val="674678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3">
                                            <p:txEl>
                                              <p:pRg st="0" end="0"/>
                                            </p:txEl>
                                          </p:spTgt>
                                        </p:tgtEl>
                                        <p:attrNameLst>
                                          <p:attrName>style.color</p:attrName>
                                        </p:attrNameLst>
                                      </p:cBhvr>
                                      <p:to>
                                        <a:schemeClr val="bg1"/>
                                      </p:to>
                                    </p:animClr>
                                    <p:animClr clrSpc="rgb" dir="cw">
                                      <p:cBhvr>
                                        <p:cTn id="12" dur="250" autoRev="1" fill="remove"/>
                                        <p:tgtEl>
                                          <p:spTgt spid="3">
                                            <p:txEl>
                                              <p:pRg st="0" end="0"/>
                                            </p:txEl>
                                          </p:spTgt>
                                        </p:tgtEl>
                                        <p:attrNameLst>
                                          <p:attrName>fillcolor</p:attrName>
                                        </p:attrNameLst>
                                      </p:cBhvr>
                                      <p:to>
                                        <a:schemeClr val="bg1"/>
                                      </p:to>
                                    </p:animClr>
                                    <p:set>
                                      <p:cBhvr>
                                        <p:cTn id="13" dur="250" autoRev="1" fill="remove"/>
                                        <p:tgtEl>
                                          <p:spTgt spid="3">
                                            <p:txEl>
                                              <p:pRg st="0" end="0"/>
                                            </p:txEl>
                                          </p:spTgt>
                                        </p:tgtEl>
                                        <p:attrNameLst>
                                          <p:attrName>fill.type</p:attrName>
                                        </p:attrNameLst>
                                      </p:cBhvr>
                                      <p:to>
                                        <p:strVal val="solid"/>
                                      </p:to>
                                    </p:set>
                                    <p:set>
                                      <p:cBhvr>
                                        <p:cTn id="14" dur="250" autoRev="1" fill="remove"/>
                                        <p:tgtEl>
                                          <p:spTgt spid="3">
                                            <p:txEl>
                                              <p:pRg st="0" end="0"/>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1" end="1"/>
                                            </p:txEl>
                                          </p:spTgt>
                                        </p:tgtEl>
                                        <p:attrNameLst>
                                          <p:attrName>style.color</p:attrName>
                                        </p:attrNameLst>
                                      </p:cBhvr>
                                      <p:to>
                                        <a:schemeClr val="bg1"/>
                                      </p:to>
                                    </p:animClr>
                                    <p:animClr clrSpc="rgb" dir="cw">
                                      <p:cBhvr>
                                        <p:cTn id="17" dur="250" autoRev="1" fill="remove"/>
                                        <p:tgtEl>
                                          <p:spTgt spid="3">
                                            <p:txEl>
                                              <p:pRg st="1" end="1"/>
                                            </p:txEl>
                                          </p:spTgt>
                                        </p:tgtEl>
                                        <p:attrNameLst>
                                          <p:attrName>fillcolor</p:attrName>
                                        </p:attrNameLst>
                                      </p:cBhvr>
                                      <p:to>
                                        <a:schemeClr val="bg1"/>
                                      </p:to>
                                    </p:animClr>
                                    <p:set>
                                      <p:cBhvr>
                                        <p:cTn id="18" dur="250" autoRev="1" fill="remove"/>
                                        <p:tgtEl>
                                          <p:spTgt spid="3">
                                            <p:txEl>
                                              <p:pRg st="1" end="1"/>
                                            </p:txEl>
                                          </p:spTgt>
                                        </p:tgtEl>
                                        <p:attrNameLst>
                                          <p:attrName>fill.type</p:attrName>
                                        </p:attrNameLst>
                                      </p:cBhvr>
                                      <p:to>
                                        <p:strVal val="solid"/>
                                      </p:to>
                                    </p:set>
                                    <p:set>
                                      <p:cBhvr>
                                        <p:cTn id="19" dur="250" autoRev="1" fill="remove"/>
                                        <p:tgtEl>
                                          <p:spTgt spid="3">
                                            <p:txEl>
                                              <p:pRg st="1" end="1"/>
                                            </p:txEl>
                                          </p:spTgt>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3">
                                            <p:txEl>
                                              <p:pRg st="2" end="2"/>
                                            </p:txEl>
                                          </p:spTgt>
                                        </p:tgtEl>
                                        <p:attrNameLst>
                                          <p:attrName>style.color</p:attrName>
                                        </p:attrNameLst>
                                      </p:cBhvr>
                                      <p:to>
                                        <a:schemeClr val="bg1"/>
                                      </p:to>
                                    </p:animClr>
                                    <p:animClr clrSpc="rgb" dir="cw">
                                      <p:cBhvr>
                                        <p:cTn id="22" dur="250" autoRev="1" fill="remove"/>
                                        <p:tgtEl>
                                          <p:spTgt spid="3">
                                            <p:txEl>
                                              <p:pRg st="2" end="2"/>
                                            </p:txEl>
                                          </p:spTgt>
                                        </p:tgtEl>
                                        <p:attrNameLst>
                                          <p:attrName>fillcolor</p:attrName>
                                        </p:attrNameLst>
                                      </p:cBhvr>
                                      <p:to>
                                        <a:schemeClr val="bg1"/>
                                      </p:to>
                                    </p:animClr>
                                    <p:set>
                                      <p:cBhvr>
                                        <p:cTn id="23" dur="250" autoRev="1" fill="remove"/>
                                        <p:tgtEl>
                                          <p:spTgt spid="3">
                                            <p:txEl>
                                              <p:pRg st="2" end="2"/>
                                            </p:txEl>
                                          </p:spTgt>
                                        </p:tgtEl>
                                        <p:attrNameLst>
                                          <p:attrName>fill.type</p:attrName>
                                        </p:attrNameLst>
                                      </p:cBhvr>
                                      <p:to>
                                        <p:strVal val="solid"/>
                                      </p:to>
                                    </p:set>
                                    <p:set>
                                      <p:cBhvr>
                                        <p:cTn id="24" dur="250" autoRev="1" fill="remove"/>
                                        <p:tgtEl>
                                          <p:spTgt spid="3">
                                            <p:txEl>
                                              <p:pRg st="2" end="2"/>
                                            </p:txEl>
                                          </p:spTgt>
                                        </p:tgtEl>
                                        <p:attrNameLst>
                                          <p:attrName>fill.on</p:attrName>
                                        </p:attrNameLst>
                                      </p:cBhvr>
                                      <p:to>
                                        <p:strVal val="true"/>
                                      </p:to>
                                    </p:set>
                                  </p:childTnLst>
                                </p:cTn>
                              </p:par>
                              <p:par>
                                <p:cTn id="25" presetID="27" presetClass="emph" presetSubtype="0" fill="remove" nodeType="withEffect">
                                  <p:stCondLst>
                                    <p:cond delay="0"/>
                                  </p:stCondLst>
                                  <p:childTnLst>
                                    <p:animClr clrSpc="rgb" dir="cw">
                                      <p:cBhvr override="childStyle">
                                        <p:cTn id="26" dur="250" autoRev="1" fill="remove"/>
                                        <p:tgtEl>
                                          <p:spTgt spid="3">
                                            <p:txEl>
                                              <p:pRg st="3" end="3"/>
                                            </p:txEl>
                                          </p:spTgt>
                                        </p:tgtEl>
                                        <p:attrNameLst>
                                          <p:attrName>style.color</p:attrName>
                                        </p:attrNameLst>
                                      </p:cBhvr>
                                      <p:to>
                                        <a:schemeClr val="bg1"/>
                                      </p:to>
                                    </p:animClr>
                                    <p:animClr clrSpc="rgb" dir="cw">
                                      <p:cBhvr>
                                        <p:cTn id="27" dur="250" autoRev="1" fill="remove"/>
                                        <p:tgtEl>
                                          <p:spTgt spid="3">
                                            <p:txEl>
                                              <p:pRg st="3" end="3"/>
                                            </p:txEl>
                                          </p:spTgt>
                                        </p:tgtEl>
                                        <p:attrNameLst>
                                          <p:attrName>fillcolor</p:attrName>
                                        </p:attrNameLst>
                                      </p:cBhvr>
                                      <p:to>
                                        <a:schemeClr val="bg1"/>
                                      </p:to>
                                    </p:animClr>
                                    <p:set>
                                      <p:cBhvr>
                                        <p:cTn id="28" dur="250" autoRev="1" fill="remove"/>
                                        <p:tgtEl>
                                          <p:spTgt spid="3">
                                            <p:txEl>
                                              <p:pRg st="3" end="3"/>
                                            </p:txEl>
                                          </p:spTgt>
                                        </p:tgtEl>
                                        <p:attrNameLst>
                                          <p:attrName>fill.type</p:attrName>
                                        </p:attrNameLst>
                                      </p:cBhvr>
                                      <p:to>
                                        <p:strVal val="solid"/>
                                      </p:to>
                                    </p:set>
                                    <p:set>
                                      <p:cBhvr>
                                        <p:cTn id="29" dur="250" autoRev="1" fill="remove"/>
                                        <p:tgtEl>
                                          <p:spTgt spid="3">
                                            <p:txEl>
                                              <p:pRg st="3" end="3"/>
                                            </p:txEl>
                                          </p:spTgt>
                                        </p:tgtEl>
                                        <p:attrNameLst>
                                          <p:attrName>fill.on</p:attrName>
                                        </p:attrNameLst>
                                      </p:cBhvr>
                                      <p:to>
                                        <p:strVal val="true"/>
                                      </p:to>
                                    </p:set>
                                  </p:childTnLst>
                                </p:cTn>
                              </p:par>
                              <p:par>
                                <p:cTn id="30" presetID="27" presetClass="emph" presetSubtype="0" fill="remove" nodeType="withEffect">
                                  <p:stCondLst>
                                    <p:cond delay="0"/>
                                  </p:stCondLst>
                                  <p:childTnLst>
                                    <p:animClr clrSpc="rgb" dir="cw">
                                      <p:cBhvr override="childStyle">
                                        <p:cTn id="31" dur="250" autoRev="1" fill="remove"/>
                                        <p:tgtEl>
                                          <p:spTgt spid="3">
                                            <p:txEl>
                                              <p:pRg st="4" end="4"/>
                                            </p:txEl>
                                          </p:spTgt>
                                        </p:tgtEl>
                                        <p:attrNameLst>
                                          <p:attrName>style.color</p:attrName>
                                        </p:attrNameLst>
                                      </p:cBhvr>
                                      <p:to>
                                        <a:schemeClr val="bg1"/>
                                      </p:to>
                                    </p:animClr>
                                    <p:animClr clrSpc="rgb" dir="cw">
                                      <p:cBhvr>
                                        <p:cTn id="32" dur="250" autoRev="1" fill="remove"/>
                                        <p:tgtEl>
                                          <p:spTgt spid="3">
                                            <p:txEl>
                                              <p:pRg st="4" end="4"/>
                                            </p:txEl>
                                          </p:spTgt>
                                        </p:tgtEl>
                                        <p:attrNameLst>
                                          <p:attrName>fillcolor</p:attrName>
                                        </p:attrNameLst>
                                      </p:cBhvr>
                                      <p:to>
                                        <a:schemeClr val="bg1"/>
                                      </p:to>
                                    </p:animClr>
                                    <p:set>
                                      <p:cBhvr>
                                        <p:cTn id="33" dur="250" autoRev="1" fill="remove"/>
                                        <p:tgtEl>
                                          <p:spTgt spid="3">
                                            <p:txEl>
                                              <p:pRg st="4" end="4"/>
                                            </p:txEl>
                                          </p:spTgt>
                                        </p:tgtEl>
                                        <p:attrNameLst>
                                          <p:attrName>fill.type</p:attrName>
                                        </p:attrNameLst>
                                      </p:cBhvr>
                                      <p:to>
                                        <p:strVal val="solid"/>
                                      </p:to>
                                    </p:set>
                                    <p:set>
                                      <p:cBhvr>
                                        <p:cTn id="34" dur="250" autoRev="1" fill="remove"/>
                                        <p:tgtEl>
                                          <p:spTgt spid="3">
                                            <p:txEl>
                                              <p:pRg st="4" end="4"/>
                                            </p:txEl>
                                          </p:spTgt>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000" fill="hold"/>
                                        <p:tgtEl>
                                          <p:spTgt spid="5"/>
                                        </p:tgtEl>
                                        <p:attrNameLst>
                                          <p:attrName>ppt_w</p:attrName>
                                        </p:attrNameLst>
                                      </p:cBhvr>
                                      <p:tavLst>
                                        <p:tav tm="0">
                                          <p:val>
                                            <p:fltVal val="0"/>
                                          </p:val>
                                        </p:tav>
                                        <p:tav tm="100000">
                                          <p:val>
                                            <p:strVal val="#ppt_w"/>
                                          </p:val>
                                        </p:tav>
                                      </p:tavLst>
                                    </p:anim>
                                    <p:anim calcmode="lin" valueType="num">
                                      <p:cBhvr>
                                        <p:cTn id="46" dur="1000" fill="hold"/>
                                        <p:tgtEl>
                                          <p:spTgt spid="5"/>
                                        </p:tgtEl>
                                        <p:attrNameLst>
                                          <p:attrName>ppt_h</p:attrName>
                                        </p:attrNameLst>
                                      </p:cBhvr>
                                      <p:tavLst>
                                        <p:tav tm="0">
                                          <p:val>
                                            <p:fltVal val="0"/>
                                          </p:val>
                                        </p:tav>
                                        <p:tav tm="100000">
                                          <p:val>
                                            <p:strVal val="#ppt_h"/>
                                          </p:val>
                                        </p:tav>
                                      </p:tavLst>
                                    </p:anim>
                                    <p:anim calcmode="lin" valueType="num">
                                      <p:cBhvr>
                                        <p:cTn id="47" dur="1000" fill="hold"/>
                                        <p:tgtEl>
                                          <p:spTgt spid="5"/>
                                        </p:tgtEl>
                                        <p:attrNameLst>
                                          <p:attrName>style.rotation</p:attrName>
                                        </p:attrNameLst>
                                      </p:cBhvr>
                                      <p:tavLst>
                                        <p:tav tm="0">
                                          <p:val>
                                            <p:fltVal val="90"/>
                                          </p:val>
                                        </p:tav>
                                        <p:tav tm="100000">
                                          <p:val>
                                            <p:fltVal val="0"/>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1634</TotalTime>
  <Words>1864</Words>
  <Application>Microsoft Office PowerPoint</Application>
  <PresentationFormat>Widescreen</PresentationFormat>
  <Paragraphs>177</Paragraphs>
  <Slides>26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2  Karim</vt:lpstr>
      <vt:lpstr>Arial</vt:lpstr>
      <vt:lpstr>Arial Black</vt:lpstr>
      <vt:lpstr>B Elm</vt:lpstr>
      <vt:lpstr>B Mitra</vt:lpstr>
      <vt:lpstr>Calibri</vt:lpstr>
      <vt:lpstr>Century Gothic</vt:lpstr>
      <vt:lpstr>Edwardian Script ITC</vt:lpstr>
      <vt:lpstr>Monotype Corsiva</vt:lpstr>
      <vt:lpstr>Times New Roman</vt:lpstr>
      <vt:lpstr>Wingdings</vt:lpstr>
      <vt:lpstr>Wingdings 3</vt:lpstr>
      <vt:lpstr>Ion</vt:lpstr>
      <vt:lpstr>PowerPoint Presentation</vt:lpstr>
      <vt:lpstr>آناتومی زانو</vt:lpstr>
      <vt:lpstr>PowerPoint Presentation</vt:lpstr>
      <vt:lpstr>PowerPoint Presentation</vt:lpstr>
      <vt:lpstr>PowerPoint Presentation</vt:lpstr>
      <vt:lpstr>PowerPoint Presentation</vt:lpstr>
      <vt:lpstr>تعریف ناهنجاری زانوی پرانتزی  ) Genu varum) Bow leg) </vt:lpstr>
      <vt:lpstr>PowerPoint Presentation</vt:lpstr>
      <vt:lpstr> تذکر: </vt:lpstr>
      <vt:lpstr>PowerPoint Presentation</vt:lpstr>
      <vt:lpstr>اپیدمیولوژی بیماری </vt:lpstr>
      <vt:lpstr>PowerPoint Presentation</vt:lpstr>
      <vt:lpstr>علل بروز</vt:lpstr>
      <vt:lpstr>PowerPoint Presentation</vt:lpstr>
      <vt:lpstr>عوارض و نشانه ها</vt:lpstr>
      <vt:lpstr>PowerPoint Presentation</vt:lpstr>
      <vt:lpstr>PowerPoint Presentation</vt:lpstr>
      <vt:lpstr>شیوه و ابزار تشخیص</vt:lpstr>
      <vt:lpstr>PowerPoint Presentation</vt:lpstr>
      <vt:lpstr>چگونگی تشخیص کوتاهی نیم غشایی و نیم وتری</vt:lpstr>
      <vt:lpstr>شیوه اصلاح وپیشگیری</vt:lpstr>
      <vt:lpstr>PowerPoint Presentation</vt:lpstr>
      <vt:lpstr>نمونه تمرینات کششی </vt:lpstr>
      <vt:lpstr>نمونه تمرینات تقویتی</vt:lpstr>
      <vt:lpstr>منابع و ماخذ</vt:lpstr>
      <vt:lpstr>THE   END</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اسکلت زانو</dc:title>
  <dc:creator>MRT www.Win2Farsi.com</dc:creator>
  <cp:lastModifiedBy>Admin</cp:lastModifiedBy>
  <cp:revision>124</cp:revision>
  <dcterms:created xsi:type="dcterms:W3CDTF">2015-10-08T07:31:18Z</dcterms:created>
  <dcterms:modified xsi:type="dcterms:W3CDTF">2020-02-09T20:58:25Z</dcterms:modified>
</cp:coreProperties>
</file>