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8" r:id="rId3"/>
    <p:sldId id="263" r:id="rId4"/>
    <p:sldId id="257" r:id="rId5"/>
    <p:sldId id="264" r:id="rId6"/>
    <p:sldId id="265" r:id="rId7"/>
    <p:sldId id="266" r:id="rId8"/>
    <p:sldId id="267" r:id="rId9"/>
    <p:sldId id="269" r:id="rId10"/>
    <p:sldId id="268" r:id="rId11"/>
    <p:sldId id="272" r:id="rId12"/>
    <p:sldId id="271" r:id="rId13"/>
    <p:sldId id="270" r:id="rId14"/>
    <p:sldId id="273" r:id="rId15"/>
    <p:sldId id="274" r:id="rId16"/>
    <p:sldId id="278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a-IR" b="1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FFFFFF"/>
                </a:solidFill>
              </a:endParaRPr>
            </a:p>
          </p:txBody>
        </p:sp>
      </p:grpSp>
      <p:sp>
        <p:nvSpPr>
          <p:cNvPr id="4884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845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4DEE-B32F-426D-8BB9-2E586FC605CA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231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84905-EEB1-4F8D-A5B3-34F545ACB30F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7312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7D607-C247-4932-9CF9-C4D6DFCF9212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24752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AA35B-7334-4F13-B9F7-C8DBB5A8522A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61034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B58A4-12EB-45BF-A521-6BB268641A63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19253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F4FBB-B304-4F83-AE0D-DFA6BDE9CC0A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62112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E3E66-564B-4402-9FF5-7D5D2C4C7135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8286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1309A-CA3E-4AD8-8C43-2A4103446740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303933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D869E-BD0F-4B93-B6EE-B9432A1E9BF6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72002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8E621-2CB3-483F-9D9F-99685878E507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4455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78D48-3AE2-435C-B2DC-59E3E995C726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5810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CFAC1-8A41-4F36-8C43-D873CDE81601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98722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75A5-988F-414C-BF25-B8BEF9F0E176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54526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89214-A963-4E57-8759-C917A6E8C462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729122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6DEB2-D72C-44D0-A91B-81163F0E65D4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8438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8742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fa-IR" b="1">
                <a:solidFill>
                  <a:srgbClr val="FFFFFF"/>
                </a:solidFill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FFFFFF"/>
                </a:solidFill>
              </a:endParaRPr>
            </a:p>
          </p:txBody>
        </p:sp>
      </p:grpSp>
      <p:sp>
        <p:nvSpPr>
          <p:cNvPr id="4874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74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74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>
                  <a:outerShdw blurRad="38100" dist="38100" dir="2700000" algn="tl">
                    <a:srgbClr val="8C0000"/>
                  </a:outerShdw>
                </a:effectLst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74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>
                  <a:outerShdw blurRad="38100" dist="38100" dir="2700000" algn="tl">
                    <a:srgbClr val="8C0000"/>
                  </a:outerShdw>
                </a:effectLst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74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8C0000"/>
                  </a:outerShdw>
                </a:effectLst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FE5284-CC75-4BEA-BE3C-4AF5D10FDBF0}" type="slidenum">
              <a:rPr lang="ar-SA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847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7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7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7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87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7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7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7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7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7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7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7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7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87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7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7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9" grpId="0"/>
      <p:bldP spid="487430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74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8743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74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8743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74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8743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74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8743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74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8743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874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8C0000"/>
            </a:outerShdw>
          </a:effectLst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5" Type="http://schemas.microsoft.com/office/2007/relationships/hdphoto" Target="../media/hdphoto3.wdp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772816"/>
            <a:ext cx="8229600" cy="1143000"/>
          </a:xfrm>
        </p:spPr>
        <p:txBody>
          <a:bodyPr/>
          <a:lstStyle/>
          <a:p>
            <a:r>
              <a:rPr lang="fa-IR" sz="6000" dirty="0" smtClean="0"/>
              <a:t>عارضه سر به جلو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3356992"/>
            <a:ext cx="6408712" cy="2188840"/>
          </a:xfrm>
        </p:spPr>
        <p:txBody>
          <a:bodyPr/>
          <a:lstStyle/>
          <a:p>
            <a:pPr marL="0" indent="0">
              <a:buNone/>
            </a:pPr>
            <a:r>
              <a:rPr lang="de-DE" sz="5400" dirty="0" smtClean="0"/>
              <a:t>FORWARD HEAD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00679060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9"/>
            <a:ext cx="3960440" cy="54726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27984" y="1916832"/>
            <a:ext cx="4326632" cy="4495800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فرد پشت به دیوار می ایستد وسر را به دیوار تکیه میدهد و به سمت بالا می کشد تا گودی گردن کم شود.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5504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08920"/>
            <a:ext cx="3744416" cy="39604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" name="Content Placeholder 1"/>
          <p:cNvPicPr>
            <a:picLocks noGrp="1" noChangeAspect="1"/>
          </p:cNvPicPr>
          <p:nvPr>
            <p:ph sz="quarter" idx="2"/>
          </p:nvPr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8920"/>
            <a:ext cx="3600400" cy="39191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23528" y="260648"/>
            <a:ext cx="8532440" cy="4495800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یکی دیگر از تمرینات اصلاحی برای این عازضه این است که فرد در حالت ایستاده یا نشسته وزنه ای در حدود 5-2 پوند روی سر قرار می دهد و سر را بالا می کشد، به طوری که گودی گردن کاهش یابد و وضعیت سر و گردن به صورت صاف درآید.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782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0" y="1844824"/>
            <a:ext cx="4330824" cy="4495800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فرد در حالت ایستاده قرار میگیرد و سر را به سمت عقب حرکت می دهد  و بی آنکه چانه را به پایین یا بالا ببرد سعی می کند گودی گردن را کم کند.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3171521" cy="449309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519759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7544" y="1340768"/>
            <a:ext cx="8219256" cy="4997152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sz="2800" dirty="0" smtClean="0"/>
              <a:t>فرد به شکم روی تخت دراز بکشد، سر را از لبه تخت به بیرون آویزان کند تا عضلات پشت گردن کش بیایند.</a:t>
            </a:r>
          </a:p>
          <a:p>
            <a:pPr algn="r" rtl="1">
              <a:buFont typeface="Wingdings" pitchFamily="2" charset="2"/>
              <a:buChar char="q"/>
            </a:pPr>
            <a:endParaRPr lang="fa-IR" sz="2800" dirty="0" smtClean="0"/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/>
              <a:t>فرد در وضعیت ایستاده و نشسته سر را به سمت محور بدن و در راستای ستون بدن نگهدارد و بکوشد تا عضله سمت کوتاه شده، کش بیاید.</a:t>
            </a:r>
          </a:p>
          <a:p>
            <a:pPr algn="r" rtl="1">
              <a:buFont typeface="Wingdings" pitchFamily="2" charset="2"/>
              <a:buChar char="q"/>
            </a:pPr>
            <a:endParaRPr lang="fa-IR" sz="2800" dirty="0" smtClean="0"/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/>
              <a:t>فرد در حالت نشسته دست خود را در پشت سر قرار داده و سعی کند به آرامی با خم کردن سر عضلات پشت گردن را کشش دهد.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78705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pPr marL="457200" lvl="0" indent="-457200" rtl="1">
              <a:spcBef>
                <a:spcPct val="20000"/>
              </a:spcBef>
              <a:buClr>
                <a:srgbClr val="FFC000"/>
              </a:buClr>
              <a:buSzPct val="80000"/>
              <a:buFont typeface="Wingdings" pitchFamily="2" charset="2"/>
              <a:buChar char="q"/>
            </a:pPr>
            <a:r>
              <a:rPr lang="fa-IR" sz="3200" dirty="0">
                <a:solidFill>
                  <a:srgbClr val="FFFFFF"/>
                </a:solidFill>
                <a:effectLst>
                  <a:outerShdw blurRad="38100" dist="38100" dir="2700000" algn="tl">
                    <a:srgbClr val="8C0000"/>
                  </a:outerShdw>
                </a:effectLst>
                <a:ea typeface="+mn-ea"/>
              </a:rPr>
              <a:t>فرد به حالت طاقباز خوابیده و بکوشد سر خود را از زمین بلند کند. این تمرین موجب بهبود قدرت عضلات خم کننده گردن می شود. </a:t>
            </a:r>
            <a:br>
              <a:rPr lang="fa-IR" sz="3200" dirty="0">
                <a:solidFill>
                  <a:srgbClr val="FFFFFF"/>
                </a:solidFill>
                <a:effectLst>
                  <a:outerShdw blurRad="38100" dist="38100" dir="2700000" algn="tl">
                    <a:srgbClr val="8C0000"/>
                  </a:outerShdw>
                </a:effectLst>
                <a:ea typeface="+mn-ea"/>
              </a:rPr>
            </a:b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140968"/>
            <a:ext cx="6768752" cy="30359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827584" y="1772816"/>
            <a:ext cx="7859216" cy="1612776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solidFill>
                  <a:srgbClr val="FFFF00"/>
                </a:solidFill>
              </a:rPr>
              <a:t>می توان همین تمرین را در حالتی که وزنه ای بر روی پیشانی قرار گرفته است انجام داد.</a:t>
            </a:r>
          </a:p>
        </p:txBody>
      </p:sp>
    </p:spTree>
    <p:extLst>
      <p:ext uri="{BB962C8B-B14F-4D97-AF65-F5344CB8AC3E}">
        <p14:creationId xmlns:p14="http://schemas.microsoft.com/office/powerpoint/2010/main" val="49197251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96944" cy="2002234"/>
          </a:xfrm>
        </p:spPr>
        <p:txBody>
          <a:bodyPr/>
          <a:lstStyle/>
          <a:p>
            <a:pPr marL="457200" indent="-457200" algn="r" rtl="1">
              <a:buClr>
                <a:srgbClr val="FFC000"/>
              </a:buClr>
              <a:buSzPct val="80000"/>
              <a:buFont typeface="Wingdings" pitchFamily="2" charset="2"/>
              <a:buChar char="q"/>
            </a:pPr>
            <a:r>
              <a:rPr lang="fa-IR" sz="2800" dirty="0" smtClean="0">
                <a:solidFill>
                  <a:schemeClr val="tx1"/>
                </a:solidFill>
              </a:rPr>
              <a:t>فرد به پشت روی تخت دراز بکشد به طوری که سر از لبه تخت آویزان شود، سعی کند با خم کردن گردن مخالف جاذبه عضلات خم کننده را تقویت کند.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5"/>
            <a:ext cx="4320480" cy="432048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88024" y="3284984"/>
            <a:ext cx="4038600" cy="3052936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فرد دست های خود را بر روی پیشانی قرار داده و سعی کند با انقباض استاتیک (با فشار دادن سر روی دستها) عضلات خم کننده گردن را تقویت کند.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10845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645024"/>
            <a:ext cx="8229600" cy="1143000"/>
          </a:xfrm>
        </p:spPr>
        <p:txBody>
          <a:bodyPr/>
          <a:lstStyle/>
          <a:p>
            <a:r>
              <a:rPr lang="fa-IR" dirty="0"/>
              <a:t>تهیه کننده : زینب هادوی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270469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043608" y="1600200"/>
            <a:ext cx="7643192" cy="4495800"/>
          </a:xfrm>
        </p:spPr>
        <p:txBody>
          <a:bodyPr/>
          <a:lstStyle/>
          <a:p>
            <a:pPr marL="0" indent="0" algn="ctr">
              <a:buNone/>
            </a:pPr>
            <a:r>
              <a:rPr lang="fa-IR" sz="9600" kern="1200" cap="all" dirty="0">
                <a:effectLst/>
                <a:latin typeface="Gill Sans MT"/>
                <a:ea typeface="+mj-ea"/>
              </a:rPr>
              <a:t>با تشکر </a:t>
            </a:r>
            <a:r>
              <a:rPr lang="fa-IR" sz="9600" kern="1200" cap="all" dirty="0" smtClean="0">
                <a:effectLst/>
                <a:latin typeface="Gill Sans MT"/>
                <a:ea typeface="+mj-ea"/>
              </a:rPr>
              <a:t>از</a:t>
            </a:r>
          </a:p>
          <a:p>
            <a:pPr marL="0" indent="0" algn="ctr">
              <a:buNone/>
            </a:pPr>
            <a:r>
              <a:rPr lang="fa-IR" sz="9600" kern="1200" cap="all" dirty="0" smtClean="0">
                <a:effectLst/>
                <a:latin typeface="Gill Sans MT"/>
                <a:ea typeface="+mj-ea"/>
              </a:rPr>
              <a:t> </a:t>
            </a:r>
            <a:r>
              <a:rPr lang="fa-IR" sz="9600" kern="1200" cap="all" dirty="0">
                <a:effectLst/>
                <a:latin typeface="Gill Sans MT"/>
                <a:ea typeface="+mj-ea"/>
              </a:rPr>
              <a:t>توجه شما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8499322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1484784"/>
            <a:ext cx="4701208" cy="4464496"/>
          </a:xfrm>
        </p:spPr>
        <p:txBody>
          <a:bodyPr/>
          <a:lstStyle/>
          <a:p>
            <a:r>
              <a:rPr lang="fa-IR" sz="3600" dirty="0">
                <a:solidFill>
                  <a:srgbClr val="FFFFCC"/>
                </a:solidFill>
              </a:rPr>
              <a:t>در بدن طبیعی که از راستا و تناسب مطلوبی برخوردار است، چنانچه از نمای جانبی نگاه کنید باید سر در وضعیت متعادل و در امتداد تنه قرار گیرد، به گونه ای که خط شاقول از لاله گوش وپشت مهره های گردنی و از برابر زائده آخرمی بگذرد.</a:t>
            </a:r>
            <a:endParaRPr lang="en-US" dirty="0"/>
          </a:p>
        </p:txBody>
      </p:sp>
      <p:pic>
        <p:nvPicPr>
          <p:cNvPr id="4" name="Picture 6" descr="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1628800"/>
            <a:ext cx="3343275" cy="4248472"/>
          </a:xfrm>
          <a:noFill/>
        </p:spPr>
      </p:pic>
    </p:spTree>
    <p:extLst>
      <p:ext uri="{BB962C8B-B14F-4D97-AF65-F5344CB8AC3E}">
        <p14:creationId xmlns:p14="http://schemas.microsoft.com/office/powerpoint/2010/main" val="9438357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026570"/>
          </a:xfrm>
        </p:spPr>
        <p:txBody>
          <a:bodyPr/>
          <a:lstStyle/>
          <a:p>
            <a:pPr algn="r"/>
            <a:r>
              <a:rPr lang="fa-IR" sz="4000" dirty="0" smtClean="0"/>
              <a:t>تعریف:</a:t>
            </a:r>
            <a:br>
              <a:rPr lang="fa-IR" sz="4000" dirty="0" smtClean="0"/>
            </a:br>
            <a:r>
              <a:rPr lang="fa-IR" sz="4000" dirty="0"/>
              <a:t/>
            </a:r>
            <a:br>
              <a:rPr lang="fa-IR" sz="4000" dirty="0"/>
            </a:br>
            <a:r>
              <a:rPr lang="fa-IR" sz="4000" dirty="0" smtClean="0"/>
              <a:t>هنگامی که سر متمایل به جلو باشد دو نقطه شکاف لاله گوش و زائده آخرمی در یک راستا نیستند.</a:t>
            </a:r>
            <a:br>
              <a:rPr lang="fa-IR" sz="4000" dirty="0" smtClean="0"/>
            </a:b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4000" dirty="0" smtClean="0"/>
              <a:t>در این عارضه فلکسورهای گردن تحت کشش اند و اکستنسورها کوتاه می شود.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315888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2843808" y="2348880"/>
            <a:ext cx="3929063" cy="2386013"/>
          </a:xfrm>
          <a:solidFill>
            <a:schemeClr val="bg1"/>
          </a:solidFill>
          <a:ln w="57150">
            <a:solidFill>
              <a:srgbClr val="FFFF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altLang="zh-CN" sz="3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a-IR" altLang="zh-CN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فشارزيادی روی مفاصل  فکی - گيجگاهی و مفاصل گردن  و عضلات   پشت گردن وارد</a:t>
            </a:r>
            <a:r>
              <a:rPr lang="fa-IR" altLang="zh-CN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</a:t>
            </a:r>
            <a:r>
              <a:rPr lang="fa-IR" altLang="zh-CN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می شود .</a:t>
            </a:r>
            <a:r>
              <a:rPr lang="fa-IR" altLang="zh-CN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1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9333" name="Picture 5" descr="6-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3716338"/>
            <a:ext cx="2124075" cy="2808287"/>
          </a:xfrm>
          <a:noFill/>
          <a:ln w="12700">
            <a:solidFill>
              <a:schemeClr val="bg2"/>
            </a:solidFill>
          </a:ln>
          <a:effectLst>
            <a:prstShdw prst="shdw13" dist="53882" dir="13500000">
              <a:srgbClr val="003300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334" name="Picture 6" descr="images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9" y="3366655"/>
            <a:ext cx="2517775" cy="30956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0" y="476672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fa-IR" altLang="zh-CN" sz="3600" b="1" dirty="0">
                <a:solidFill>
                  <a:srgbClr val="FFFFFF"/>
                </a:solidFill>
                <a:latin typeface="Arial" charset="0"/>
              </a:rPr>
              <a:t>                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a-IR" altLang="zh-CN" sz="3600" dirty="0">
                <a:solidFill>
                  <a:srgbClr val="FFFFFF"/>
                </a:solidFill>
                <a:latin typeface="Arial" charset="0"/>
                <a:cs typeface="B Titr" pitchFamily="2" charset="-78"/>
              </a:rPr>
              <a:t>در  اين </a:t>
            </a:r>
            <a:r>
              <a:rPr lang="fa-IR" altLang="zh-CN" sz="3600" dirty="0" smtClean="0">
                <a:solidFill>
                  <a:srgbClr val="FFFFFF"/>
                </a:solidFill>
                <a:latin typeface="Arial" charset="0"/>
                <a:cs typeface="B Titr" pitchFamily="2" charset="-78"/>
              </a:rPr>
              <a:t>ناهنجاری،  سر ومهره </a:t>
            </a:r>
            <a:r>
              <a:rPr lang="fa-IR" altLang="zh-CN" sz="3600" dirty="0">
                <a:solidFill>
                  <a:srgbClr val="FFFFFF"/>
                </a:solidFill>
                <a:latin typeface="Arial" charset="0"/>
                <a:cs typeface="B Titr" pitchFamily="2" charset="-78"/>
              </a:rPr>
              <a:t>های گردنی  جلوتر از مرکزثقل بدن واقع   می شود.</a:t>
            </a:r>
            <a:endParaRPr lang="en-US" sz="3600" dirty="0">
              <a:solidFill>
                <a:srgbClr val="FFFFFF"/>
              </a:solidFill>
              <a:latin typeface="Arial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028958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nimBg="1"/>
      <p:bldP spid="993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714202"/>
          </a:xfrm>
        </p:spPr>
        <p:txBody>
          <a:bodyPr/>
          <a:lstStyle/>
          <a:p>
            <a:r>
              <a:rPr lang="fa-IR" dirty="0"/>
              <a:t>عوارضی که از این ضایعه ناشی می شود عبارتند از</a:t>
            </a:r>
            <a:r>
              <a:rPr lang="fa-IR" dirty="0" smtClean="0"/>
              <a:t>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51520" y="1988840"/>
            <a:ext cx="8676456" cy="4495800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dirty="0"/>
              <a:t>افزایش فشار روی مفاصل فکی- گیجگاهی و دیگر </a:t>
            </a:r>
            <a:r>
              <a:rPr lang="fa-IR" dirty="0" smtClean="0"/>
              <a:t>مفاصل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افزایش </a:t>
            </a:r>
            <a:r>
              <a:rPr lang="fa-IR" dirty="0"/>
              <a:t>فشار روی عضلات </a:t>
            </a:r>
            <a:r>
              <a:rPr lang="fa-IR" dirty="0" smtClean="0"/>
              <a:t>گردن 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افزایش </a:t>
            </a:r>
            <a:r>
              <a:rPr lang="fa-IR" dirty="0"/>
              <a:t>وزن سر در این </a:t>
            </a:r>
            <a:r>
              <a:rPr lang="fa-IR" dirty="0" smtClean="0"/>
              <a:t>حالت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گیر </a:t>
            </a:r>
            <a:r>
              <a:rPr lang="fa-IR" dirty="0"/>
              <a:t>افتادن ریشه </a:t>
            </a:r>
            <a:r>
              <a:rPr lang="fa-IR" dirty="0" smtClean="0"/>
              <a:t>های </a:t>
            </a:r>
            <a:r>
              <a:rPr lang="fa-IR" dirty="0"/>
              <a:t>عصبی 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افتادگی شانه ها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افتادگی </a:t>
            </a:r>
            <a:r>
              <a:rPr lang="fa-IR" dirty="0"/>
              <a:t>قفسه </a:t>
            </a:r>
            <a:r>
              <a:rPr lang="fa-IR" smtClean="0"/>
              <a:t>سینه ای</a:t>
            </a: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کاهش </a:t>
            </a:r>
            <a:r>
              <a:rPr lang="fa-IR" dirty="0"/>
              <a:t>عملکرد ریوی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1395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-180528" y="1700808"/>
            <a:ext cx="9145016" cy="5328592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جلو آمدن سر، بالا آمدن چانه و افزایش فشار بر روی مفاصل گردن در ناحیه پشت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خستگی زودرس در عضلات ناحیه پشت گردن و پشت سر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عدم تقارن دو نقطه شکاف لاله گوش و زائده آخرمی در یک راستا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سفتی و انقباض عضلات پشت گردن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درد گردن در قسمت عقب و ناحیه پس سری- گیجگاهی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بد جفت شدن دندان ها و تغییر در وضعیت استخوان فک تحتانی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تنفس دیافراگمی کاهش و تنفس بالاتر شروع می شود.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علائم و نشانه ها: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6565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علل: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1560" y="1600200"/>
            <a:ext cx="8075240" cy="4495800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ضعف بینایی به ویژه در افراد نزدیک بین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به کار گیری بالش های با ارتفاع زیاد در هنگام خواب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عادت غیرصحیح نشستن، به ویژه هنگام مطالعه، ایستادن به مدت طولانی و راه رفتن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حمل کوله پشتی سنگین به مدت طولانی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800" dirty="0" smtClean="0"/>
              <a:t>ضربه های حاد مانند صدمات هایپراکستنشن گردن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sz="2800" dirty="0" smtClean="0"/>
          </a:p>
        </p:txBody>
      </p:sp>
    </p:spTree>
    <p:extLst>
      <p:ext uri="{BB962C8B-B14F-4D97-AF65-F5344CB8AC3E}">
        <p14:creationId xmlns:p14="http://schemas.microsoft.com/office/powerpoint/2010/main" val="188183378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1143000"/>
          </a:xfrm>
        </p:spPr>
        <p:txBody>
          <a:bodyPr/>
          <a:lstStyle/>
          <a:p>
            <a:r>
              <a:rPr lang="fa-IR" dirty="0" smtClean="0"/>
              <a:t>راه هایی که برای تشخیص این ناهنجاری وجود دارد عبارتند از: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115616" y="3356992"/>
            <a:ext cx="7211144" cy="1756792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استفاده از خط شاقول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استفاده از صفحه شطرنجی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مشاهده وضعیت عادی فرد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089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fa-IR" dirty="0">
                <a:solidFill>
                  <a:srgbClr val="FFFFCC"/>
                </a:solidFill>
              </a:rPr>
              <a:t>برنامه های تمرینی برای ناهنجاری سر به جلو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414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229</TotalTime>
  <Words>616</Words>
  <Application>Microsoft Office PowerPoint</Application>
  <PresentationFormat>On-screen Show (4:3)</PresentationFormat>
  <Paragraphs>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 Titr</vt:lpstr>
      <vt:lpstr>Gill Sans MT</vt:lpstr>
      <vt:lpstr>Tahoma</vt:lpstr>
      <vt:lpstr>Wingdings</vt:lpstr>
      <vt:lpstr>Slit</vt:lpstr>
      <vt:lpstr>عارضه سر به جلو</vt:lpstr>
      <vt:lpstr>در بدن طبیعی که از راستا و تناسب مطلوبی برخوردار است، چنانچه از نمای جانبی نگاه کنید باید سر در وضعیت متعادل و در امتداد تنه قرار گیرد، به گونه ای که خط شاقول از لاله گوش وپشت مهره های گردنی و از برابر زائده آخرمی بگذرد.</vt:lpstr>
      <vt:lpstr>تعریف:  هنگامی که سر متمایل به جلو باشد دو نقطه شکاف لاله گوش و زائده آخرمی در یک راستا نیستند.  در این عارضه فلکسورهای گردن تحت کشش اند و اکستنسورها کوتاه می شود.</vt:lpstr>
      <vt:lpstr>PowerPoint Presentation</vt:lpstr>
      <vt:lpstr>عوارضی که از این ضایعه ناشی می شود عبارتند از:</vt:lpstr>
      <vt:lpstr>علائم و نشانه ها:</vt:lpstr>
      <vt:lpstr>علل:</vt:lpstr>
      <vt:lpstr>راه هایی که برای تشخیص این ناهنجاری وجود دارد عبارتند از:</vt:lpstr>
      <vt:lpstr>برنامه های تمرینی برای ناهنجاری سر به جلو</vt:lpstr>
      <vt:lpstr>PowerPoint Presentation</vt:lpstr>
      <vt:lpstr>PowerPoint Presentation</vt:lpstr>
      <vt:lpstr>PowerPoint Presentation</vt:lpstr>
      <vt:lpstr>PowerPoint Presentation</vt:lpstr>
      <vt:lpstr>فرد به حالت طاقباز خوابیده و بکوشد سر خود را از زمین بلند کند. این تمرین موجب بهبود قدرت عضلات خم کننده گردن می شود.  </vt:lpstr>
      <vt:lpstr>فرد به پشت روی تخت دراز بکشد به طوری که سر از لبه تخت آویزان شود، سعی کند با خم کردن گردن مخالف جاذبه عضلات خم کننده را تقویت کند.</vt:lpstr>
      <vt:lpstr>تهیه کننده : زینب هادوی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behnam</dc:creator>
  <cp:lastModifiedBy>Admin</cp:lastModifiedBy>
  <cp:revision>48</cp:revision>
  <dcterms:created xsi:type="dcterms:W3CDTF">2013-10-18T03:54:26Z</dcterms:created>
  <dcterms:modified xsi:type="dcterms:W3CDTF">2020-04-05T18:05:13Z</dcterms:modified>
</cp:coreProperties>
</file>