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5" autoAdjust="0"/>
    <p:restoredTop sz="94660"/>
  </p:normalViewPr>
  <p:slideViewPr>
    <p:cSldViewPr>
      <p:cViewPr varScale="1">
        <p:scale>
          <a:sx n="70" d="100"/>
          <a:sy n="70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9D18F-F4D7-4065-852D-145C76C6315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50B2-8E02-4BF0-87AE-38F0BA1AB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9D18F-F4D7-4065-852D-145C76C6315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50B2-8E02-4BF0-87AE-38F0BA1AB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9D18F-F4D7-4065-852D-145C76C6315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50B2-8E02-4BF0-87AE-38F0BA1AB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9D18F-F4D7-4065-852D-145C76C6315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50B2-8E02-4BF0-87AE-38F0BA1AB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9D18F-F4D7-4065-852D-145C76C6315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50B2-8E02-4BF0-87AE-38F0BA1AB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9D18F-F4D7-4065-852D-145C76C6315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50B2-8E02-4BF0-87AE-38F0BA1AB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9D18F-F4D7-4065-852D-145C76C6315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50B2-8E02-4BF0-87AE-38F0BA1AB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9D18F-F4D7-4065-852D-145C76C6315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50B2-8E02-4BF0-87AE-38F0BA1AB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9D18F-F4D7-4065-852D-145C76C6315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50B2-8E02-4BF0-87AE-38F0BA1AB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9D18F-F4D7-4065-852D-145C76C6315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50B2-8E02-4BF0-87AE-38F0BA1AB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9D18F-F4D7-4065-852D-145C76C6315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50B2-8E02-4BF0-87AE-38F0BA1AB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9D18F-F4D7-4065-852D-145C76C6315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350B2-8E02-4BF0-87AE-38F0BA1AB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295400"/>
            <a:ext cx="7772400" cy="7391400"/>
          </a:xfrm>
        </p:spPr>
        <p:txBody>
          <a:bodyPr>
            <a:normAutofit/>
          </a:bodyPr>
          <a:lstStyle/>
          <a:p>
            <a:pPr algn="r"/>
            <a:r>
              <a:rPr lang="fa-IR" dirty="0" smtClean="0">
                <a:cs typeface="B Titr" pitchFamily="2" charset="-78"/>
              </a:rPr>
              <a:t>به نام سرور دانا</a:t>
            </a:r>
            <a:br>
              <a:rPr lang="fa-IR" dirty="0" smtClean="0">
                <a:cs typeface="B Titr" pitchFamily="2" charset="-78"/>
              </a:rPr>
            </a:br>
            <a:r>
              <a:rPr lang="en-US" dirty="0" smtClean="0">
                <a:cs typeface="B Titr" pitchFamily="2" charset="-78"/>
              </a:rPr>
              <a:t/>
            </a:r>
            <a:br>
              <a:rPr lang="en-US" dirty="0" smtClean="0">
                <a:cs typeface="B Titr" pitchFamily="2" charset="-78"/>
              </a:rPr>
            </a:br>
            <a:r>
              <a:rPr lang="fa-IR" smtClean="0">
                <a:cs typeface="B Titr" pitchFamily="2" charset="-78"/>
              </a:rPr>
              <a:t> </a:t>
            </a:r>
            <a:r>
              <a:rPr lang="en-US" dirty="0" smtClean="0">
                <a:cs typeface="B Titr" pitchFamily="2" charset="-78"/>
              </a:rPr>
              <a:t/>
            </a:r>
            <a:br>
              <a:rPr lang="en-US" dirty="0" smtClean="0">
                <a:cs typeface="B Titr" pitchFamily="2" charset="-78"/>
              </a:rPr>
            </a:br>
            <a:r>
              <a:rPr lang="en-US" dirty="0" smtClean="0">
                <a:cs typeface="B Titr" pitchFamily="2" charset="-78"/>
              </a:rPr>
              <a:t/>
            </a:r>
            <a:br>
              <a:rPr lang="en-US" dirty="0" smtClean="0">
                <a:cs typeface="B Titr" pitchFamily="2" charset="-78"/>
              </a:rPr>
            </a:br>
            <a:r>
              <a:rPr lang="en-US" dirty="0" smtClean="0">
                <a:cs typeface="B Titr" pitchFamily="2" charset="-78"/>
              </a:rPr>
              <a:t/>
            </a:r>
            <a:br>
              <a:rPr lang="en-US" dirty="0" smtClean="0">
                <a:cs typeface="B Titr" pitchFamily="2" charset="-78"/>
              </a:rPr>
            </a:br>
            <a:endParaRPr lang="en-US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راه های تشخیص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1.استفاده از خط شاقولی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2.استفاده ی از صفخه ی شطرنجی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3.مشاهده عادی از پهلو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4098" name="Picture 2" descr="C:\Users\Max\Desktop\images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895600"/>
            <a:ext cx="2828925" cy="35534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Titr" pitchFamily="2" charset="-78"/>
              </a:rPr>
              <a:t>شیوه ی اصلاح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Font typeface="Arial" charset="0"/>
              <a:buChar char="•"/>
            </a:pPr>
            <a:r>
              <a:rPr lang="fa-IR" dirty="0" smtClean="0">
                <a:latin typeface="Aharoni" pitchFamily="2" charset="-79"/>
                <a:cs typeface="Aharoni" pitchFamily="2" charset="-79"/>
              </a:rPr>
              <a:t>مهمترین نکته در اصلاح این عارضه رفع عادات غلط نشستن و راه رفتن  ... </a:t>
            </a:r>
          </a:p>
          <a:p>
            <a:pPr algn="r">
              <a:buFont typeface="Arial" charset="0"/>
              <a:buChar char="•"/>
            </a:pPr>
            <a:r>
              <a:rPr lang="fa-IR" dirty="0" smtClean="0">
                <a:latin typeface="Aharoni" pitchFamily="2" charset="-79"/>
                <a:cs typeface="Aharoni" pitchFamily="2" charset="-79"/>
              </a:rPr>
              <a:t>سپس انجام تمرینات موثر</a:t>
            </a:r>
          </a:p>
        </p:txBody>
      </p:sp>
      <p:pic>
        <p:nvPicPr>
          <p:cNvPr id="1027" name="Picture 3" descr="C:\Users\Max\Desktop\forward-head-corrective-exercise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209800"/>
            <a:ext cx="28575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نمونه تمرینهای کششی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1.به پشت خوابیده ودرحالی که چانه را به سمت سینه می اورید با دست به سر فشار ئارد کنید به طرف زمین تا گودی پشت گردن کم شود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2051" name="Picture 3" descr="C:\Users\Max\Desktop\forward-head-corrective-exercis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590800"/>
            <a:ext cx="5791200" cy="3619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2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در حالت نشسته بر روی زمین یا ایستاده با تعادل مناسب دو دست را در پشت سر قرار دهید و بکوشید سررا به جلو ببرید و درحالت کشش حفظ کنید.به حالت اول برگشته و حرکت را مجددا تکرار کنید.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5122" name="Picture 2" descr="C:\Users\Max\Desktop\hhs21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3505200"/>
            <a:ext cx="381000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3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پشت به دیوار ایستاده سر به دیوار تکیه داده وبه سمت بالا بکشید تا گودی گردن کم شود.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6146" name="Picture 2" descr="C:\Users\Max\Desktop\1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196928"/>
            <a:ext cx="4343400" cy="41086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نمونه تمرین های تقویتی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1.برای تقویت عضلات ناحیه قدامی ب پشت بر روی زمین خوابیده و بکوشید تا با بلند کردن سر از روی زمین چانه را به سینه نزدیک کنید.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7170" name="Picture 2" descr="C:\Users\Max\Desktop\4-حرکت-شکم-که-معجزه-می-کند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590800"/>
            <a:ext cx="50800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2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می توانید در یکی از دو حالت ایستاده یا نشسته قرار گرفته و با گذاشتن کف دست خود بر روی پیشانی از حرکت سر به جلو خود داری کنید و به ان مقاومت دهید به گونه ای که عضلات ناحیه ی قدامی منقبض شود.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8194" name="Picture 2" descr="C:\Users\Max\Desktop\harekat-eslahi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799" y="3429000"/>
            <a:ext cx="3494737" cy="2676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Titr" pitchFamily="2" charset="-78"/>
              </a:rPr>
              <a:t>3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به حالت طاق باز خوابیده و بکوشید تا سر خود را از روی زمین بلند کنید در حالی که وزنه ای بر روی پیشانی شما قرار کرفته است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9218" name="Picture 2" descr="C:\Users\Max\Desktop\485828_4hJtQ7J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819400"/>
            <a:ext cx="4953000" cy="3714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Titr" pitchFamily="2" charset="-78"/>
              </a:rPr>
              <a:t>منابع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کتاب حرکات اصلاحی سه استاد</a:t>
            </a:r>
          </a:p>
          <a:p>
            <a:pPr algn="r">
              <a:buNone/>
            </a:pPr>
            <a:endParaRPr lang="fa-IR" dirty="0" smtClean="0">
              <a:cs typeface="B Nazanin" pitchFamily="2" charset="-78"/>
            </a:endParaRP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کتاب حرکات اصلاحی دکتر سخنگویی</a:t>
            </a:r>
          </a:p>
          <a:p>
            <a:pPr algn="r">
              <a:buNone/>
            </a:pPr>
            <a:endParaRPr lang="fa-IR" dirty="0" smtClean="0">
              <a:cs typeface="B Nazanin" pitchFamily="2" charset="-78"/>
            </a:endParaRP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کتاب حرکات اصلاحی دکتر علیزاده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33916" y="2967335"/>
            <a:ext cx="54761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تهیه کننده: زینب هادوی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8987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آناتومی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گردن از 7مهره تشکیل شده که اولین دومین مهره ی گردنی </a:t>
            </a:r>
          </a:p>
          <a:p>
            <a:pPr algn="r">
              <a:buNone/>
            </a:pPr>
            <a:r>
              <a:rPr lang="fa-IR" dirty="0" smtClean="0"/>
              <a:t>به ترتیب اطلس و آسه نام دارند</a:t>
            </a:r>
          </a:p>
          <a:p>
            <a:pPr algn="r">
              <a:buNone/>
            </a:pPr>
            <a:r>
              <a:rPr lang="fa-IR" dirty="0" smtClean="0"/>
              <a:t>همچنین عضلات گردن که از</a:t>
            </a:r>
          </a:p>
          <a:p>
            <a:pPr algn="r">
              <a:buNone/>
            </a:pPr>
            <a:r>
              <a:rPr lang="fa-IR" dirty="0" smtClean="0"/>
              <a:t>استخوان پس سری شروع و به</a:t>
            </a:r>
          </a:p>
          <a:p>
            <a:pPr algn="r">
              <a:buNone/>
            </a:pPr>
            <a:r>
              <a:rPr lang="fa-IR" dirty="0" smtClean="0"/>
              <a:t>مهره و در نهایت به دنده ی اول و </a:t>
            </a:r>
          </a:p>
          <a:p>
            <a:pPr algn="r">
              <a:buNone/>
            </a:pPr>
            <a:r>
              <a:rPr lang="fa-IR" dirty="0" smtClean="0"/>
              <a:t>دوم میچسبند</a:t>
            </a:r>
            <a:endParaRPr lang="en-US" dirty="0"/>
          </a:p>
        </p:txBody>
      </p:sp>
      <p:pic>
        <p:nvPicPr>
          <p:cNvPr id="1026" name="Picture 2" descr="C:\Users\Max\Desktop\Anatomy-of-the-Neck-and-Throa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19400"/>
            <a:ext cx="3925516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Titr" pitchFamily="2" charset="-78"/>
              </a:rPr>
              <a:t>آناتومی عضلات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عضلات ناحیه ی قدامی گردن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1.راست راسی خارجی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2.راست راسی قدامی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3.طویل راسی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4.طویل گردنی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سر ث:سطح قدامی مهرهای گردنی و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 3مهره ی پشتی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سر م:سطح قدامی مهرهای پس سری و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 مهره های گردنی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4" name="Picture 2" descr="C:\Users\Max\Desktop\neck-triangles-anatomy-14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29000"/>
            <a:ext cx="3975100" cy="2981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تعریف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سر در بدن از راستا و تناسب مطلوبی برخوردار است وخط شاقول باید از لاله ی گوش واز پشت مهره های گردنی و از روی زایده ی اخرومی بگذرد.</a:t>
            </a:r>
          </a:p>
          <a:p>
            <a:pPr algn="r">
              <a:buNone/>
            </a:pPr>
            <a:r>
              <a:rPr lang="fa-IR" dirty="0" smtClean="0"/>
              <a:t>ولی در این عارضه شکاف </a:t>
            </a:r>
          </a:p>
          <a:p>
            <a:pPr algn="r">
              <a:buNone/>
            </a:pPr>
            <a:r>
              <a:rPr lang="fa-IR" dirty="0" smtClean="0"/>
              <a:t>لاله ی گوش و اخرمی زیاد می شود.</a:t>
            </a:r>
          </a:p>
          <a:p>
            <a:pPr algn="r">
              <a:buNone/>
            </a:pPr>
            <a:endParaRPr lang="en-US" dirty="0"/>
          </a:p>
        </p:txBody>
      </p:sp>
      <p:pic>
        <p:nvPicPr>
          <p:cNvPr id="1026" name="Picture 2" descr="C:\Users\Max\Desktop\8غلغ8بغف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581400"/>
            <a:ext cx="3272107" cy="2914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algn="r">
              <a:buNone/>
            </a:pPr>
            <a:r>
              <a:rPr lang="fa-IR" dirty="0" smtClean="0"/>
              <a:t>این وضعیت یکی از معمول ترین مشکلاتی است که منشا ان ضعف وضعیت بدنی می باشد وهمچنین می تواند باعث مشکلاتی در شانه شود.</a:t>
            </a:r>
          </a:p>
          <a:p>
            <a:pPr algn="r">
              <a:buNone/>
            </a:pPr>
            <a:r>
              <a:rPr lang="fa-IR" dirty="0" smtClean="0"/>
              <a:t>همچنین در این وضعیت سر جلوتر از مرکز ثقل است و فشار مضاعف به مفاصل فک گیچگاهی و عضلات پشت گردن می اورد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اختلالی که سر به جلو</a:t>
            </a:r>
          </a:p>
          <a:p>
            <a:pPr algn="r">
              <a:buNone/>
            </a:pPr>
            <a:r>
              <a:rPr lang="fa-IR" dirty="0" smtClean="0"/>
              <a:t> می تواند روی مفصل شانه</a:t>
            </a:r>
          </a:p>
          <a:p>
            <a:pPr algn="r">
              <a:buNone/>
            </a:pPr>
            <a:r>
              <a:rPr lang="fa-IR" dirty="0" smtClean="0"/>
              <a:t> ایجاد کند بروز سندروم</a:t>
            </a:r>
          </a:p>
          <a:p>
            <a:pPr algn="r">
              <a:buNone/>
            </a:pPr>
            <a:r>
              <a:rPr lang="fa-IR" dirty="0" smtClean="0"/>
              <a:t> ایمپینجمنت می باشد</a:t>
            </a:r>
          </a:p>
          <a:p>
            <a:pPr algn="r">
              <a:buNone/>
            </a:pPr>
            <a:endParaRPr lang="fa-IR" dirty="0" smtClean="0"/>
          </a:p>
        </p:txBody>
      </p:sp>
      <p:pic>
        <p:nvPicPr>
          <p:cNvPr id="4099" name="Picture 3" descr="C:\Users\Max\Desktop\MRI._Subacromial_impingement.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21788"/>
            <a:ext cx="5181600" cy="36362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Titr" pitchFamily="2" charset="-78"/>
              </a:rPr>
              <a:t>میزان شیوع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در یافته های تحقیقات انجام شده در سراسر کشور نشان داده شده درصد شیوع این عارضه در قهرمانان ملی 21/62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در دانش اموزان پسر اصفهانی 29/3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در دانش اموزان پسر تبریزی 66/2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و در دانش اموزان پسر شهرستانها ی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 تهران 50 در صد می باشد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1027" name="Picture 3" descr="C:\Users\Max\Desktop\no_aoakn.freqs_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28600" y="3124200"/>
            <a:ext cx="3962400" cy="330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علل بروز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1.عادات غلط نشستن ب ویژه هنگام مطالعه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2.ضعف بینایی در افراد نزدیک بین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3.استفاده از بالش های ضخیم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4.فلج عضلات قدامی گردن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5.کیفوز پشتی</a:t>
            </a:r>
          </a:p>
        </p:txBody>
      </p:sp>
      <p:pic>
        <p:nvPicPr>
          <p:cNvPr id="1026" name="Picture 2" descr="C:\Users\Max\Desktop\child-reading-a-book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81020"/>
            <a:ext cx="4419600" cy="3167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راه های پیشگیری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1.تقویت عضلات گردن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2.پیشگیری از کیفوز پشتی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3.رفع عادات غلط نشستن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4.استفاده از بالشهای استاندارد(5سانت)</a:t>
            </a:r>
            <a:endParaRPr lang="en-US" dirty="0" smtClean="0">
              <a:cs typeface="B Nazanin" pitchFamily="2" charset="-78"/>
            </a:endParaRPr>
          </a:p>
          <a:p>
            <a:pPr algn="r">
              <a:buNone/>
            </a:pPr>
            <a:endParaRPr lang="en-US" dirty="0">
              <a:cs typeface="B Nazanin" pitchFamily="2" charset="-78"/>
            </a:endParaRPr>
          </a:p>
        </p:txBody>
      </p:sp>
      <p:pic>
        <p:nvPicPr>
          <p:cNvPr id="2059" name="Picture 11" descr="C:\Users\Max\Desktop\31KhuPQcyg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962400"/>
            <a:ext cx="4286250" cy="2638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عوارض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1.افزایش فشار روی مفصل فکی گیجگاهی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2.افزایش فشار روی گردن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3.افزایش فشار روی عضلات گردن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4.تغییر وزن سر از 10 پوند به 30 پوند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5.گیر افتادن ریشه های عصبی و کاهش</a:t>
            </a:r>
            <a:endParaRPr lang="en-US" dirty="0" smtClean="0">
              <a:cs typeface="B Nazanin" pitchFamily="2" charset="-78"/>
            </a:endParaRP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 فضای سوراخ بین مهره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6.افتادگی شانه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7.افتادگی سینه</a:t>
            </a:r>
          </a:p>
          <a:p>
            <a:pPr algn="r">
              <a:buNone/>
            </a:pPr>
            <a:r>
              <a:rPr lang="fa-IR" dirty="0" smtClean="0">
                <a:cs typeface="B Nazanin" pitchFamily="2" charset="-78"/>
              </a:rPr>
              <a:t>8.کاهش عملکرد ریوی</a:t>
            </a:r>
          </a:p>
        </p:txBody>
      </p:sp>
      <p:pic>
        <p:nvPicPr>
          <p:cNvPr id="3074" name="Picture 2" descr="C:\Users\Max\Desktop\218147206110249233154915023716191166106247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429000"/>
            <a:ext cx="2498271" cy="2914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1907</TotalTime>
  <Words>591</Words>
  <Application>Microsoft Office PowerPoint</Application>
  <PresentationFormat>On-screen Show (4:3)</PresentationFormat>
  <Paragraphs>82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Aharoni</vt:lpstr>
      <vt:lpstr>Arial</vt:lpstr>
      <vt:lpstr>B Nazanin</vt:lpstr>
      <vt:lpstr>B Titr</vt:lpstr>
      <vt:lpstr>Calibri</vt:lpstr>
      <vt:lpstr>Times New Roman</vt:lpstr>
      <vt:lpstr>Office Theme</vt:lpstr>
      <vt:lpstr>به نام سرور دانا      </vt:lpstr>
      <vt:lpstr>آناتومی</vt:lpstr>
      <vt:lpstr>آناتومی عضلات</vt:lpstr>
      <vt:lpstr>تعریف</vt:lpstr>
      <vt:lpstr>PowerPoint Presentation</vt:lpstr>
      <vt:lpstr>میزان شیوع</vt:lpstr>
      <vt:lpstr>علل بروز</vt:lpstr>
      <vt:lpstr>راه های پیشگیری</vt:lpstr>
      <vt:lpstr>عوارض</vt:lpstr>
      <vt:lpstr>راه های تشخیص</vt:lpstr>
      <vt:lpstr>شیوه ی اصلاح</vt:lpstr>
      <vt:lpstr>نمونه تمرینهای کششی</vt:lpstr>
      <vt:lpstr>2</vt:lpstr>
      <vt:lpstr>3</vt:lpstr>
      <vt:lpstr>نمونه تمرین های تقویتی</vt:lpstr>
      <vt:lpstr>2</vt:lpstr>
      <vt:lpstr>3</vt:lpstr>
      <vt:lpstr>منابع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یزدان پاک   محمود سیفی  forward head  دکتر شجاع الدین</dc:title>
  <dc:creator>Max</dc:creator>
  <cp:lastModifiedBy>Admin</cp:lastModifiedBy>
  <cp:revision>48</cp:revision>
  <dcterms:created xsi:type="dcterms:W3CDTF">2015-10-25T14:35:20Z</dcterms:created>
  <dcterms:modified xsi:type="dcterms:W3CDTF">2020-04-05T17:51:38Z</dcterms:modified>
</cp:coreProperties>
</file>