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4/6/2020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362201"/>
            <a:ext cx="8229600" cy="1139825"/>
          </a:xfrm>
        </p:spPr>
        <p:txBody>
          <a:bodyPr>
            <a:normAutofit fontScale="90000"/>
          </a:bodyPr>
          <a:lstStyle/>
          <a:p>
            <a:pPr>
              <a:defRPr/>
            </a:pPr>
            <a:r>
              <a:rPr lang="fa-IR" dirty="0" smtClean="0"/>
              <a:t>کج گردنی</a:t>
            </a:r>
            <a:br>
              <a:rPr lang="fa-IR" dirty="0" smtClean="0"/>
            </a:br>
            <a:r>
              <a:rPr lang="en-US" dirty="0" smtClean="0"/>
              <a:t>Torticollis</a:t>
            </a:r>
            <a:br>
              <a:rPr lang="en-US" dirty="0" smtClean="0"/>
            </a:br>
            <a:r>
              <a:rPr lang="en-US" dirty="0" smtClean="0"/>
              <a:t/>
            </a:r>
            <a:br>
              <a:rPr lang="en-US" dirty="0" smtClean="0"/>
            </a:br>
            <a:r>
              <a:rPr lang="fa-IR" dirty="0"/>
              <a:t>تهیه کننده:زینب هادوی</a:t>
            </a:r>
            <a:br>
              <a:rPr lang="fa-IR" dirty="0"/>
            </a:br>
            <a:endParaRPr lang="fa-IR"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0F014A89-3FE5-4DBA-84D5-DF773C2B6BC7}" type="slidenum">
              <a:rPr lang="ar-SA" altLang="en-US" smtClean="0">
                <a:solidFill>
                  <a:srgbClr val="FFFFFF"/>
                </a:solidFill>
              </a:rPr>
              <a:pPr eaLnBrk="1" hangingPunct="1">
                <a:defRPr/>
              </a:pPr>
              <a:t>1</a:t>
            </a:fld>
            <a:endParaRPr lang="en-US" altLang="en-US" smtClean="0">
              <a:solidFill>
                <a:srgbClr val="FFFFFF"/>
              </a:solidFill>
            </a:endParaRPr>
          </a:p>
        </p:txBody>
      </p:sp>
    </p:spTree>
    <p:extLst>
      <p:ext uri="{BB962C8B-B14F-4D97-AF65-F5344CB8AC3E}">
        <p14:creationId xmlns:p14="http://schemas.microsoft.com/office/powerpoint/2010/main" val="16118542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67001"/>
            <a:ext cx="8229600" cy="1139825"/>
          </a:xfrm>
        </p:spPr>
        <p:txBody>
          <a:bodyPr/>
          <a:lstStyle/>
          <a:p>
            <a:pPr>
              <a:defRPr/>
            </a:pPr>
            <a:r>
              <a:rPr lang="ar-SA" dirty="0" smtClean="0"/>
              <a:t>روشهای ارزیابی</a:t>
            </a:r>
            <a:endParaRPr lang="fa-IR"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F76CB565-AF39-4B60-ABE1-DAA4EAEA057F}" type="slidenum">
              <a:rPr lang="ar-SA" altLang="en-US" smtClean="0">
                <a:solidFill>
                  <a:srgbClr val="FFFFFF"/>
                </a:solidFill>
              </a:rPr>
              <a:pPr eaLnBrk="1" hangingPunct="1">
                <a:defRPr/>
              </a:pPr>
              <a:t>10</a:t>
            </a:fld>
            <a:endParaRPr lang="en-US" altLang="en-US" smtClean="0">
              <a:solidFill>
                <a:srgbClr val="FFFFFF"/>
              </a:solidFill>
            </a:endParaRPr>
          </a:p>
        </p:txBody>
      </p:sp>
    </p:spTree>
    <p:extLst>
      <p:ext uri="{BB962C8B-B14F-4D97-AF65-F5344CB8AC3E}">
        <p14:creationId xmlns:p14="http://schemas.microsoft.com/office/powerpoint/2010/main" val="42629321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dirty="0" smtClean="0"/>
              <a:t>1. مشاهده</a:t>
            </a:r>
            <a:endParaRPr lang="fa-IR" dirty="0"/>
          </a:p>
        </p:txBody>
      </p:sp>
      <p:sp>
        <p:nvSpPr>
          <p:cNvPr id="3" name="Content Placeholder 2"/>
          <p:cNvSpPr>
            <a:spLocks noGrp="1"/>
          </p:cNvSpPr>
          <p:nvPr>
            <p:ph idx="4294967295"/>
          </p:nvPr>
        </p:nvSpPr>
        <p:spPr>
          <a:xfrm>
            <a:off x="1981200" y="1600201"/>
            <a:ext cx="8229600" cy="4530725"/>
          </a:xfrm>
          <a:prstGeom prst="rect">
            <a:avLst/>
          </a:prstGeom>
        </p:spPr>
        <p:txBody>
          <a:bodyPr/>
          <a:lstStyle/>
          <a:p>
            <a:pPr>
              <a:defRPr/>
            </a:pPr>
            <a:r>
              <a:rPr lang="fa-IR" dirty="0" smtClean="0"/>
              <a:t>برای تشخیص این ضایعه، می توان از ناحیه پشت، زاویه شوکی مهره های گردن و پشت را علامت زده و سپس آنها را بهم وصل می کنیم. در حالت طبیعی، یک خط عمودی تشکیل می شود. اگر ضایعه کج گردنی وجود داشته باشد، این خط بصورت مایل خواهد بود.</a:t>
            </a:r>
            <a:endParaRPr lang="en-US"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6AD02D4F-BAD4-4822-A97D-E6F403DD2E4A}" type="slidenum">
              <a:rPr lang="ar-SA" altLang="en-US" smtClean="0">
                <a:solidFill>
                  <a:srgbClr val="FFFFFF"/>
                </a:solidFill>
              </a:rPr>
              <a:pPr eaLnBrk="1" hangingPunct="1">
                <a:defRPr/>
              </a:pPr>
              <a:t>11</a:t>
            </a:fld>
            <a:endParaRPr lang="en-US" altLang="en-US" smtClean="0">
              <a:solidFill>
                <a:srgbClr val="FFFFFF"/>
              </a:solidFill>
            </a:endParaRPr>
          </a:p>
        </p:txBody>
      </p:sp>
    </p:spTree>
    <p:extLst>
      <p:ext uri="{BB962C8B-B14F-4D97-AF65-F5344CB8AC3E}">
        <p14:creationId xmlns:p14="http://schemas.microsoft.com/office/powerpoint/2010/main" val="38717773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b="1" dirty="0" smtClean="0"/>
              <a:t>2. صفحه شطرنجی و تست نيويورك</a:t>
            </a:r>
            <a:r>
              <a:rPr lang="fa-IR" dirty="0" smtClean="0"/>
              <a:t> </a:t>
            </a:r>
            <a:endParaRPr lang="fa-IR" dirty="0"/>
          </a:p>
        </p:txBody>
      </p:sp>
      <p:sp>
        <p:nvSpPr>
          <p:cNvPr id="3" name="Content Placeholder 2"/>
          <p:cNvSpPr>
            <a:spLocks noGrp="1"/>
          </p:cNvSpPr>
          <p:nvPr>
            <p:ph idx="4294967295"/>
          </p:nvPr>
        </p:nvSpPr>
        <p:spPr>
          <a:xfrm>
            <a:off x="1981200" y="1600201"/>
            <a:ext cx="8229600" cy="4530725"/>
          </a:xfrm>
          <a:prstGeom prst="rect">
            <a:avLst/>
          </a:prstGeom>
        </p:spPr>
        <p:txBody>
          <a:bodyPr/>
          <a:lstStyle/>
          <a:p>
            <a:pPr>
              <a:defRPr/>
            </a:pPr>
            <a:r>
              <a:rPr lang="fa-IR" dirty="0" smtClean="0"/>
              <a:t>برای  تشخیص ضایعه کج گردنی با استفاده از صفحه شطرنجی از فرد بخواهید پشت آن بایستد و شما از نمای خلفی به راستای قرار گیری سر توجه کنید. یک خط افقی در صفحه شطرنجی که همراستای شانه او می باشد را به عنوان مرجع در نظر بگیرید و به فاصله  </a:t>
            </a:r>
            <a:r>
              <a:rPr lang="ar-SA" dirty="0" smtClean="0"/>
              <a:t>گوشها از سطح شانه ها دقت کنید. در افراد مبتلا به این عارضه عدم تقارن در فاصله گوشها از سطح شانه ها مشهود است.</a:t>
            </a:r>
            <a:endParaRPr lang="fa-IR"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AC227448-684B-463A-9DCD-AA6CF31987C2}" type="slidenum">
              <a:rPr lang="ar-SA" altLang="en-US" smtClean="0">
                <a:solidFill>
                  <a:srgbClr val="FFFFFF"/>
                </a:solidFill>
              </a:rPr>
              <a:pPr eaLnBrk="1" hangingPunct="1">
                <a:defRPr/>
              </a:pPr>
              <a:t>12</a:t>
            </a:fld>
            <a:endParaRPr lang="en-US" altLang="en-US" smtClean="0">
              <a:solidFill>
                <a:srgbClr val="FFFFFF"/>
              </a:solidFill>
            </a:endParaRPr>
          </a:p>
        </p:txBody>
      </p:sp>
    </p:spTree>
    <p:extLst>
      <p:ext uri="{BB962C8B-B14F-4D97-AF65-F5344CB8AC3E}">
        <p14:creationId xmlns:p14="http://schemas.microsoft.com/office/powerpoint/2010/main" val="21271441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dirty="0" smtClean="0"/>
              <a:t>ملاحظات اصلاحی و درمانی</a:t>
            </a:r>
            <a:endParaRPr lang="fa-IR" dirty="0"/>
          </a:p>
        </p:txBody>
      </p:sp>
      <p:sp>
        <p:nvSpPr>
          <p:cNvPr id="3" name="Content Placeholder 2"/>
          <p:cNvSpPr>
            <a:spLocks noGrp="1"/>
          </p:cNvSpPr>
          <p:nvPr>
            <p:ph idx="4294967295"/>
          </p:nvPr>
        </p:nvSpPr>
        <p:spPr>
          <a:xfrm>
            <a:off x="1981200" y="1600200"/>
            <a:ext cx="8229600" cy="4724400"/>
          </a:xfrm>
          <a:prstGeom prst="rect">
            <a:avLst/>
          </a:prstGeom>
        </p:spPr>
        <p:txBody>
          <a:bodyPr/>
          <a:lstStyle/>
          <a:p>
            <a:pPr>
              <a:defRPr/>
            </a:pPr>
            <a:r>
              <a:rPr lang="ar-SA" dirty="0" smtClean="0"/>
              <a:t>آشنا ساختن فرد مبتلا</a:t>
            </a:r>
            <a:r>
              <a:rPr lang="fa-IR" dirty="0" smtClean="0"/>
              <a:t> نسبت</a:t>
            </a:r>
            <a:r>
              <a:rPr lang="ar-SA" dirty="0" smtClean="0"/>
              <a:t> به كج گردني </a:t>
            </a:r>
            <a:r>
              <a:rPr lang="fa-IR" dirty="0" smtClean="0"/>
              <a:t>و</a:t>
            </a:r>
            <a:r>
              <a:rPr lang="ar-SA" dirty="0" smtClean="0"/>
              <a:t> ويژگيهاي نگهداري صحيح سر</a:t>
            </a:r>
            <a:r>
              <a:rPr lang="fa-IR" dirty="0" smtClean="0"/>
              <a:t> </a:t>
            </a:r>
            <a:r>
              <a:rPr lang="ar-SA" dirty="0" smtClean="0"/>
              <a:t>و گردن در وضعيتهاي ايستاده، نشسته و خوابيده به منظور حذف عادت نامطلوب و اتخاذ وضعيت مناسب سر</a:t>
            </a:r>
            <a:r>
              <a:rPr lang="fa-IR" dirty="0" smtClean="0"/>
              <a:t> </a:t>
            </a:r>
            <a:r>
              <a:rPr lang="ar-SA" dirty="0" smtClean="0"/>
              <a:t>و گردن </a:t>
            </a:r>
            <a:endParaRPr lang="en-US" dirty="0" smtClean="0"/>
          </a:p>
          <a:p>
            <a:pPr>
              <a:defRPr/>
            </a:pPr>
            <a:r>
              <a:rPr lang="fa-IR" dirty="0" smtClean="0"/>
              <a:t>اهداف تمريني در اصلاح این عارضه عبارتند از كاهش درد، افزايش جنبش پذيري در ناحيه گردن، كشش عضلات كوتاه شده (عضله جناغی چنبری پستانی در سمتی که گردن به آن طرف خم شده است) و تقويت عضلات كشيده شده (عضله جناغی چنبری پستانی در سمت مخالف)</a:t>
            </a:r>
            <a:endParaRPr lang="fa-IR"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58C09562-3D9B-4ADE-81EE-F36D44B9EC37}" type="slidenum">
              <a:rPr lang="ar-SA" altLang="en-US" smtClean="0">
                <a:solidFill>
                  <a:srgbClr val="FFFFFF"/>
                </a:solidFill>
              </a:rPr>
              <a:pPr eaLnBrk="1" hangingPunct="1">
                <a:defRPr/>
              </a:pPr>
              <a:t>13</a:t>
            </a:fld>
            <a:endParaRPr lang="en-US" altLang="en-US" smtClean="0">
              <a:solidFill>
                <a:srgbClr val="FFFFFF"/>
              </a:solidFill>
            </a:endParaRPr>
          </a:p>
        </p:txBody>
      </p:sp>
    </p:spTree>
    <p:extLst>
      <p:ext uri="{BB962C8B-B14F-4D97-AF65-F5344CB8AC3E}">
        <p14:creationId xmlns:p14="http://schemas.microsoft.com/office/powerpoint/2010/main" val="2445005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dirty="0" smtClean="0"/>
              <a:t>نمونه تمرینات تقویتی</a:t>
            </a:r>
            <a:endParaRPr lang="fa-IR" dirty="0"/>
          </a:p>
        </p:txBody>
      </p:sp>
      <p:sp>
        <p:nvSpPr>
          <p:cNvPr id="3" name="Content Placeholder 2"/>
          <p:cNvSpPr>
            <a:spLocks noGrp="1"/>
          </p:cNvSpPr>
          <p:nvPr>
            <p:ph idx="4294967295"/>
          </p:nvPr>
        </p:nvSpPr>
        <p:spPr>
          <a:xfrm>
            <a:off x="1981200" y="1600201"/>
            <a:ext cx="8229600" cy="4530725"/>
          </a:xfrm>
          <a:prstGeom prst="rect">
            <a:avLst/>
          </a:prstGeom>
        </p:spPr>
        <p:txBody>
          <a:bodyPr/>
          <a:lstStyle/>
          <a:p>
            <a:pPr>
              <a:defRPr/>
            </a:pPr>
            <a:r>
              <a:rPr lang="fa-IR" dirty="0" smtClean="0"/>
              <a:t>حرکات تقویتی بیشتر شامل تقویت عضله جناغی چنبری پستانی در سمت مخالف است. </a:t>
            </a:r>
          </a:p>
          <a:p>
            <a:pPr>
              <a:defRPr/>
            </a:pPr>
            <a:r>
              <a:rPr lang="fa-IR" dirty="0" smtClean="0"/>
              <a:t>بطور مثال اگر سر به سمت چپ کج شده باشد، برای اینکار از فرد می خواهیم سر را به سمت راست خم کند و سر را به سمت چپ بچرخاند. </a:t>
            </a:r>
            <a:endParaRPr lang="fa-IR"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7D7716DA-252D-40F9-A686-6D157B464683}" type="slidenum">
              <a:rPr lang="ar-SA" altLang="en-US" smtClean="0">
                <a:solidFill>
                  <a:srgbClr val="FFFFFF"/>
                </a:solidFill>
              </a:rPr>
              <a:pPr eaLnBrk="1" hangingPunct="1">
                <a:defRPr/>
              </a:pPr>
              <a:t>14</a:t>
            </a:fld>
            <a:endParaRPr lang="en-US" altLang="en-US" smtClean="0">
              <a:solidFill>
                <a:srgbClr val="FFFFFF"/>
              </a:solidFill>
            </a:endParaRPr>
          </a:p>
        </p:txBody>
      </p:sp>
    </p:spTree>
    <p:extLst>
      <p:ext uri="{BB962C8B-B14F-4D97-AF65-F5344CB8AC3E}">
        <p14:creationId xmlns:p14="http://schemas.microsoft.com/office/powerpoint/2010/main" val="13174452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dirty="0" smtClean="0"/>
              <a:t>نمونه تمرینات کششی</a:t>
            </a:r>
            <a:endParaRPr lang="fa-IR" dirty="0"/>
          </a:p>
        </p:txBody>
      </p:sp>
      <p:sp>
        <p:nvSpPr>
          <p:cNvPr id="3" name="Content Placeholder 2"/>
          <p:cNvSpPr>
            <a:spLocks noGrp="1"/>
          </p:cNvSpPr>
          <p:nvPr>
            <p:ph idx="4294967295"/>
          </p:nvPr>
        </p:nvSpPr>
        <p:spPr>
          <a:xfrm>
            <a:off x="1981200" y="1600201"/>
            <a:ext cx="8229600" cy="4530725"/>
          </a:xfrm>
          <a:prstGeom prst="rect">
            <a:avLst/>
          </a:prstGeom>
        </p:spPr>
        <p:txBody>
          <a:bodyPr/>
          <a:lstStyle/>
          <a:p>
            <a:pPr>
              <a:defRPr/>
            </a:pPr>
            <a:endParaRPr lang="fa-I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AB810839-E8A7-4703-9F6C-8FEB0B074E13}" type="slidenum">
              <a:rPr lang="ar-SA" altLang="en-US" smtClean="0">
                <a:solidFill>
                  <a:srgbClr val="FFFFFF"/>
                </a:solidFill>
              </a:rPr>
              <a:pPr eaLnBrk="1" hangingPunct="1">
                <a:defRPr/>
              </a:pPr>
              <a:t>15</a:t>
            </a:fld>
            <a:endParaRPr lang="en-US" altLang="en-US" smtClean="0">
              <a:solidFill>
                <a:srgbClr val="FFFFFF"/>
              </a:solidFill>
            </a:endParaRPr>
          </a:p>
        </p:txBody>
      </p:sp>
      <p:pic>
        <p:nvPicPr>
          <p:cNvPr id="17413" name="Picture 2" descr="D:\university\harakat eslahi\uneven shoulder\scm stretch.jpg"/>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3581400" y="1828800"/>
            <a:ext cx="4419600" cy="45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9568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fa-IR" dirty="0"/>
          </a:p>
        </p:txBody>
      </p:sp>
      <p:sp>
        <p:nvSpPr>
          <p:cNvPr id="3" name="Content Placeholder 2"/>
          <p:cNvSpPr>
            <a:spLocks noGrp="1"/>
          </p:cNvSpPr>
          <p:nvPr>
            <p:ph idx="4294967295"/>
          </p:nvPr>
        </p:nvSpPr>
        <p:spPr>
          <a:xfrm>
            <a:off x="1981200" y="1600201"/>
            <a:ext cx="8229600" cy="4530725"/>
          </a:xfrm>
          <a:prstGeom prst="rect">
            <a:avLst/>
          </a:prstGeom>
        </p:spPr>
        <p:txBody>
          <a:bodyPr/>
          <a:lstStyle/>
          <a:p>
            <a:pPr>
              <a:defRPr/>
            </a:pPr>
            <a:endParaRPr lang="fa-IR"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4425CAD3-3F53-4F30-B9C7-552B9D0C7D95}" type="slidenum">
              <a:rPr lang="ar-SA" altLang="en-US" smtClean="0">
                <a:solidFill>
                  <a:srgbClr val="FFFFFF"/>
                </a:solidFill>
              </a:rPr>
              <a:pPr eaLnBrk="1" hangingPunct="1">
                <a:defRPr/>
              </a:pPr>
              <a:t>16</a:t>
            </a:fld>
            <a:endParaRPr lang="en-US" altLang="en-US" smtClean="0">
              <a:solidFill>
                <a:srgbClr val="FFFFFF"/>
              </a:solidFill>
            </a:endParaRPr>
          </a:p>
        </p:txBody>
      </p:sp>
      <p:pic>
        <p:nvPicPr>
          <p:cNvPr id="18437" name="Picture 2" descr="D:\university\harakat eslahi\uneven shoulder\scm stretch 1.jpg"/>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4724400" y="685801"/>
            <a:ext cx="2686050"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0966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dirty="0" smtClean="0"/>
              <a:t>شانه نا برابر</a:t>
            </a:r>
            <a:endParaRPr lang="fa-IR" dirty="0"/>
          </a:p>
        </p:txBody>
      </p:sp>
      <p:sp>
        <p:nvSpPr>
          <p:cNvPr id="3" name="Content Placeholder 2"/>
          <p:cNvSpPr>
            <a:spLocks noGrp="1"/>
          </p:cNvSpPr>
          <p:nvPr>
            <p:ph idx="4294967295"/>
          </p:nvPr>
        </p:nvSpPr>
        <p:spPr>
          <a:xfrm>
            <a:off x="1981200" y="1600201"/>
            <a:ext cx="8229600" cy="4530725"/>
          </a:xfrm>
          <a:prstGeom prst="rect">
            <a:avLst/>
          </a:prstGeom>
        </p:spPr>
        <p:txBody>
          <a:bodyPr/>
          <a:lstStyle/>
          <a:p>
            <a:pPr>
              <a:defRPr/>
            </a:pPr>
            <a:r>
              <a:rPr lang="fa-IR" dirty="0" smtClean="0"/>
              <a:t>چنانچه شانه ها را با یک خط افقی مرجع مورد ارزیابی قرار دهیم، هر دو شانه باید نسبت به ان خط فاصله یکسان داشته باشند. یکسان نبودن این فاصله با خط افقی مرجع را عارضه شانه نا برابر گویند.</a:t>
            </a:r>
            <a:endParaRPr lang="fa-IR"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4D69612B-F433-4EDB-B8D7-BEB75D81A72A}" type="slidenum">
              <a:rPr lang="ar-SA" altLang="en-US" smtClean="0">
                <a:solidFill>
                  <a:srgbClr val="FFFFFF"/>
                </a:solidFill>
              </a:rPr>
              <a:pPr eaLnBrk="1" hangingPunct="1">
                <a:defRPr/>
              </a:pPr>
              <a:t>17</a:t>
            </a:fld>
            <a:endParaRPr lang="en-US" altLang="en-US" smtClean="0">
              <a:solidFill>
                <a:srgbClr val="FFFFFF"/>
              </a:solidFill>
            </a:endParaRPr>
          </a:p>
        </p:txBody>
      </p:sp>
      <p:pic>
        <p:nvPicPr>
          <p:cNvPr id="19461" name="Picture 3"/>
          <p:cNvPicPr>
            <a:picLocks noChangeAspect="1" noChangeArrowheads="1"/>
          </p:cNvPicPr>
          <p:nvPr/>
        </p:nvPicPr>
        <p:blipFill>
          <a:blip r:embed="rId2">
            <a:lum bright="-30000"/>
            <a:extLst>
              <a:ext uri="{28A0092B-C50C-407E-A947-70E740481C1C}">
                <a14:useLocalDpi xmlns:a14="http://schemas.microsoft.com/office/drawing/2010/main" val="0"/>
              </a:ext>
            </a:extLst>
          </a:blip>
          <a:srcRect l="54430" t="18500" b="62999"/>
          <a:stretch>
            <a:fillRect/>
          </a:stretch>
        </p:blipFill>
        <p:spPr bwMode="auto">
          <a:xfrm>
            <a:off x="2209800" y="3886200"/>
            <a:ext cx="75565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77564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fa-I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09056F59-24B0-4A8E-AFA2-2FBB13F21CE8}" type="slidenum">
              <a:rPr lang="ar-SA" altLang="en-US" smtClean="0">
                <a:solidFill>
                  <a:srgbClr val="FFFFFF"/>
                </a:solidFill>
              </a:rPr>
              <a:pPr eaLnBrk="1" hangingPunct="1">
                <a:defRPr/>
              </a:pPr>
              <a:t>18</a:t>
            </a:fld>
            <a:endParaRPr lang="en-US" altLang="en-US" smtClean="0">
              <a:solidFill>
                <a:srgbClr val="FFFFFF"/>
              </a:solidFill>
            </a:endParaRPr>
          </a:p>
        </p:txBody>
      </p:sp>
      <p:grpSp>
        <p:nvGrpSpPr>
          <p:cNvPr id="20484" name="Group 21"/>
          <p:cNvGrpSpPr>
            <a:grpSpLocks/>
          </p:cNvGrpSpPr>
          <p:nvPr/>
        </p:nvGrpSpPr>
        <p:grpSpPr bwMode="auto">
          <a:xfrm>
            <a:off x="5943600" y="1143001"/>
            <a:ext cx="4191000" cy="3821113"/>
            <a:chOff x="4495800" y="2057400"/>
            <a:chExt cx="4191000" cy="3821006"/>
          </a:xfrm>
        </p:grpSpPr>
        <p:pic>
          <p:nvPicPr>
            <p:cNvPr id="20492" name="Picture 2" descr="D:\university\harakat eslahi\uneven shoulder\1.jpg"/>
            <p:cNvPicPr>
              <a:picLocks noChangeAspect="1" noChangeArrowheads="1"/>
            </p:cNvPicPr>
            <p:nvPr/>
          </p:nvPicPr>
          <p:blipFill>
            <a:blip r:embed="rId2">
              <a:extLst>
                <a:ext uri="{28A0092B-C50C-407E-A947-70E740481C1C}">
                  <a14:useLocalDpi xmlns:a14="http://schemas.microsoft.com/office/drawing/2010/main" val="0"/>
                </a:ext>
              </a:extLst>
            </a:blip>
            <a:srcRect l="11511" r="9352"/>
            <a:stretch>
              <a:fillRect/>
            </a:stretch>
          </p:blipFill>
          <p:spPr bwMode="auto">
            <a:xfrm>
              <a:off x="4495800" y="2057400"/>
              <a:ext cx="4191000" cy="38210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4572000" y="3809951"/>
              <a:ext cx="4038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7544600" y="4037751"/>
              <a:ext cx="457187" cy="1588"/>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4837917" y="4152047"/>
              <a:ext cx="685781" cy="1587"/>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20485" name="Group 20"/>
          <p:cNvGrpSpPr>
            <a:grpSpLocks/>
          </p:cNvGrpSpPr>
          <p:nvPr/>
        </p:nvGrpSpPr>
        <p:grpSpPr bwMode="auto">
          <a:xfrm>
            <a:off x="2057400" y="1143000"/>
            <a:ext cx="3505200" cy="3906838"/>
            <a:chOff x="457200" y="2057400"/>
            <a:chExt cx="3505200" cy="3907546"/>
          </a:xfrm>
        </p:grpSpPr>
        <p:pic>
          <p:nvPicPr>
            <p:cNvPr id="20488" name="Picture 3" descr="D:\university\harakat eslahi\uneven shoulder\2.jpg"/>
            <p:cNvPicPr>
              <a:picLocks noChangeAspect="1" noChangeArrowheads="1"/>
            </p:cNvPicPr>
            <p:nvPr/>
          </p:nvPicPr>
          <p:blipFill>
            <a:blip r:embed="rId3">
              <a:extLst>
                <a:ext uri="{28A0092B-C50C-407E-A947-70E740481C1C}">
                  <a14:useLocalDpi xmlns:a14="http://schemas.microsoft.com/office/drawing/2010/main" val="0"/>
                </a:ext>
              </a:extLst>
            </a:blip>
            <a:srcRect l="9091" r="12727"/>
            <a:stretch>
              <a:fillRect/>
            </a:stretch>
          </p:blipFill>
          <p:spPr bwMode="auto">
            <a:xfrm>
              <a:off x="457200" y="2057400"/>
              <a:ext cx="3505200" cy="390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p:nvCxnSpPr>
          <p:spPr>
            <a:xfrm>
              <a:off x="609600" y="3810318"/>
              <a:ext cx="3276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686553" y="4038165"/>
              <a:ext cx="457283" cy="1588"/>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3351966" y="4038165"/>
              <a:ext cx="457283" cy="1587"/>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0486" name="TextBox 24"/>
          <p:cNvSpPr txBox="1">
            <a:spLocks noChangeArrowheads="1"/>
          </p:cNvSpPr>
          <p:nvPr/>
        </p:nvSpPr>
        <p:spPr bwMode="auto">
          <a:xfrm>
            <a:off x="6629400" y="5334000"/>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a-IR" altLang="en-US" b="1">
                <a:cs typeface="B Nazanin" panose="00000400000000000000" pitchFamily="2" charset="-78"/>
              </a:rPr>
              <a:t>شانه های نا برابر</a:t>
            </a:r>
          </a:p>
        </p:txBody>
      </p:sp>
      <p:sp>
        <p:nvSpPr>
          <p:cNvPr id="20487" name="TextBox 25"/>
          <p:cNvSpPr txBox="1">
            <a:spLocks noChangeArrowheads="1"/>
          </p:cNvSpPr>
          <p:nvPr/>
        </p:nvSpPr>
        <p:spPr bwMode="auto">
          <a:xfrm>
            <a:off x="2362200" y="5334000"/>
            <a:ext cx="312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a-IR" altLang="en-US" b="1">
                <a:cs typeface="B Nazanin" panose="00000400000000000000" pitchFamily="2" charset="-78"/>
              </a:rPr>
              <a:t>حالت شانه های برابر</a:t>
            </a:r>
          </a:p>
        </p:txBody>
      </p:sp>
    </p:spTree>
    <p:extLst>
      <p:ext uri="{BB962C8B-B14F-4D97-AF65-F5344CB8AC3E}">
        <p14:creationId xmlns:p14="http://schemas.microsoft.com/office/powerpoint/2010/main" val="15330964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dirty="0" smtClean="0"/>
              <a:t>علل</a:t>
            </a:r>
            <a:endParaRPr lang="fa-IR" dirty="0"/>
          </a:p>
        </p:txBody>
      </p:sp>
      <p:sp>
        <p:nvSpPr>
          <p:cNvPr id="3" name="Content Placeholder 2"/>
          <p:cNvSpPr>
            <a:spLocks noGrp="1"/>
          </p:cNvSpPr>
          <p:nvPr>
            <p:ph idx="4294967295"/>
          </p:nvPr>
        </p:nvSpPr>
        <p:spPr>
          <a:xfrm>
            <a:off x="1981200" y="1600201"/>
            <a:ext cx="8229600" cy="4530725"/>
          </a:xfrm>
          <a:prstGeom prst="rect">
            <a:avLst/>
          </a:prstGeom>
        </p:spPr>
        <p:txBody>
          <a:bodyPr/>
          <a:lstStyle/>
          <a:p>
            <a:pPr>
              <a:defRPr/>
            </a:pPr>
            <a:r>
              <a:rPr lang="fa-IR" dirty="0" smtClean="0"/>
              <a:t>وضعیتهای غلط در نشستن، ایستادن، خوابیدن و فعالیتهای روزانه و ورزشی</a:t>
            </a:r>
          </a:p>
          <a:p>
            <a:pPr>
              <a:defRPr/>
            </a:pPr>
            <a:r>
              <a:rPr lang="fa-IR" dirty="0" smtClean="0"/>
              <a:t>عدم تعادل در عضلات نگهدارنده کمربند شانه و عضلات نردبانی</a:t>
            </a:r>
          </a:p>
          <a:p>
            <a:pPr>
              <a:defRPr/>
            </a:pPr>
            <a:r>
              <a:rPr lang="fa-IR" dirty="0" smtClean="0"/>
              <a:t>استفاده از دست مسلط بدون بکارگیری دست مقابل</a:t>
            </a:r>
          </a:p>
          <a:p>
            <a:pPr>
              <a:defRPr/>
            </a:pPr>
            <a:r>
              <a:rPr lang="fa-IR" dirty="0" smtClean="0"/>
              <a:t>بصورت ثانویه در اثر ناهنجاریهایی مانند اسکولیوز و یا شکستگیهای ناحیه کمربند شانه</a:t>
            </a:r>
            <a:endParaRPr lang="fa-IR"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204AD162-3592-4538-A91F-862D1CFB8788}" type="slidenum">
              <a:rPr lang="ar-SA" altLang="en-US" smtClean="0">
                <a:solidFill>
                  <a:srgbClr val="FFFFFF"/>
                </a:solidFill>
              </a:rPr>
              <a:pPr eaLnBrk="1" hangingPunct="1">
                <a:defRPr/>
              </a:pPr>
              <a:t>19</a:t>
            </a:fld>
            <a:endParaRPr lang="en-US" altLang="en-US" smtClean="0">
              <a:solidFill>
                <a:srgbClr val="FFFFFF"/>
              </a:solidFill>
            </a:endParaRPr>
          </a:p>
        </p:txBody>
      </p:sp>
    </p:spTree>
    <p:extLst>
      <p:ext uri="{BB962C8B-B14F-4D97-AF65-F5344CB8AC3E}">
        <p14:creationId xmlns:p14="http://schemas.microsoft.com/office/powerpoint/2010/main" val="29330506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81200" y="685800"/>
            <a:ext cx="8229600" cy="2514600"/>
          </a:xfrm>
          <a:prstGeom prst="rect">
            <a:avLst/>
          </a:prstGeom>
        </p:spPr>
        <p:txBody>
          <a:bodyPr/>
          <a:lstStyle/>
          <a:p>
            <a:pPr>
              <a:defRPr/>
            </a:pPr>
            <a:r>
              <a:rPr lang="ar-SA" dirty="0" smtClean="0"/>
              <a:t>در وضعيت </a:t>
            </a:r>
            <a:r>
              <a:rPr lang="fa-IR" dirty="0" smtClean="0"/>
              <a:t>آناتوميكي</a:t>
            </a:r>
            <a:r>
              <a:rPr lang="ar-SA" dirty="0" smtClean="0"/>
              <a:t> و از نماي پشت </a:t>
            </a:r>
            <a:r>
              <a:rPr lang="fa-IR" dirty="0" smtClean="0"/>
              <a:t>طرز قرارگيري سر بر روي بدن بايد به صورت</a:t>
            </a:r>
            <a:r>
              <a:rPr lang="ar-SA" dirty="0" smtClean="0"/>
              <a:t> متعادل</a:t>
            </a:r>
            <a:r>
              <a:rPr lang="fa-IR" dirty="0" smtClean="0"/>
              <a:t> باشد به طوريكه </a:t>
            </a:r>
            <a:r>
              <a:rPr lang="ar-SA" dirty="0" smtClean="0"/>
              <a:t>خط كشش ثقل از مركز استخوان پس سري و از روي ستون مهره اي ناحيه گردن بگذرد.</a:t>
            </a:r>
            <a:endParaRPr lang="fa-IR"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3C317A8B-02A7-4367-8A93-2A800DCC8A76}" type="slidenum">
              <a:rPr lang="ar-SA" altLang="en-US" smtClean="0">
                <a:solidFill>
                  <a:srgbClr val="FFFFFF"/>
                </a:solidFill>
              </a:rPr>
              <a:pPr eaLnBrk="1" hangingPunct="1">
                <a:defRPr/>
              </a:pPr>
              <a:t>2</a:t>
            </a:fld>
            <a:endParaRPr lang="en-US" altLang="en-US" smtClean="0">
              <a:solidFill>
                <a:srgbClr val="FFFFFF"/>
              </a:solidFill>
            </a:endParaRPr>
          </a:p>
        </p:txBody>
      </p:sp>
      <p:pic>
        <p:nvPicPr>
          <p:cNvPr id="4100" name="Picture 3"/>
          <p:cNvPicPr>
            <a:picLocks noChangeAspect="1" noChangeArrowheads="1"/>
          </p:cNvPicPr>
          <p:nvPr/>
        </p:nvPicPr>
        <p:blipFill>
          <a:blip r:embed="rId2">
            <a:extLst>
              <a:ext uri="{28A0092B-C50C-407E-A947-70E740481C1C}">
                <a14:useLocalDpi xmlns:a14="http://schemas.microsoft.com/office/drawing/2010/main" val="0"/>
              </a:ext>
            </a:extLst>
          </a:blip>
          <a:srcRect l="54900" r="29597" b="83182"/>
          <a:stretch>
            <a:fillRect/>
          </a:stretch>
        </p:blipFill>
        <p:spPr bwMode="auto">
          <a:xfrm>
            <a:off x="2362200" y="3505200"/>
            <a:ext cx="2514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D:\university\harakat eslahi\uneven shoulde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200400"/>
            <a:ext cx="3962400"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9176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dirty="0" smtClean="0"/>
              <a:t>نشانه ها</a:t>
            </a:r>
            <a:endParaRPr lang="fa-IR" dirty="0"/>
          </a:p>
        </p:txBody>
      </p:sp>
      <p:sp>
        <p:nvSpPr>
          <p:cNvPr id="3" name="Content Placeholder 2"/>
          <p:cNvSpPr>
            <a:spLocks noGrp="1"/>
          </p:cNvSpPr>
          <p:nvPr>
            <p:ph idx="4294967295"/>
          </p:nvPr>
        </p:nvSpPr>
        <p:spPr>
          <a:xfrm>
            <a:off x="1981200" y="1600201"/>
            <a:ext cx="8229600" cy="4530725"/>
          </a:xfrm>
          <a:prstGeom prst="rect">
            <a:avLst/>
          </a:prstGeom>
        </p:spPr>
        <p:txBody>
          <a:bodyPr/>
          <a:lstStyle/>
          <a:p>
            <a:pPr>
              <a:defRPr/>
            </a:pPr>
            <a:r>
              <a:rPr lang="fa-IR" dirty="0" smtClean="0"/>
              <a:t>نا برابری در ارتفاع دو زائده آکرومیون یا ترقوه ها</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77CE8E35-6B51-4B39-9330-3327E9ED2CAF}" type="slidenum">
              <a:rPr lang="ar-SA" altLang="en-US" smtClean="0">
                <a:solidFill>
                  <a:srgbClr val="FFFFFF"/>
                </a:solidFill>
              </a:rPr>
              <a:pPr eaLnBrk="1" hangingPunct="1">
                <a:defRPr/>
              </a:pPr>
              <a:t>20</a:t>
            </a:fld>
            <a:endParaRPr lang="en-US" altLang="en-US" smtClean="0">
              <a:solidFill>
                <a:srgbClr val="FFFFFF"/>
              </a:solidFill>
            </a:endParaRPr>
          </a:p>
        </p:txBody>
      </p:sp>
      <p:grpSp>
        <p:nvGrpSpPr>
          <p:cNvPr id="22533" name="Group 4"/>
          <p:cNvGrpSpPr>
            <a:grpSpLocks/>
          </p:cNvGrpSpPr>
          <p:nvPr/>
        </p:nvGrpSpPr>
        <p:grpSpPr bwMode="auto">
          <a:xfrm>
            <a:off x="4267200" y="2590801"/>
            <a:ext cx="4191000" cy="3821113"/>
            <a:chOff x="4495800" y="2057400"/>
            <a:chExt cx="4191000" cy="3821006"/>
          </a:xfrm>
        </p:grpSpPr>
        <p:pic>
          <p:nvPicPr>
            <p:cNvPr id="22534" name="Picture 2" descr="D:\university\harakat eslahi\uneven shoulder\1.jpg"/>
            <p:cNvPicPr>
              <a:picLocks noChangeAspect="1" noChangeArrowheads="1"/>
            </p:cNvPicPr>
            <p:nvPr/>
          </p:nvPicPr>
          <p:blipFill>
            <a:blip r:embed="rId2">
              <a:extLst>
                <a:ext uri="{28A0092B-C50C-407E-A947-70E740481C1C}">
                  <a14:useLocalDpi xmlns:a14="http://schemas.microsoft.com/office/drawing/2010/main" val="0"/>
                </a:ext>
              </a:extLst>
            </a:blip>
            <a:srcRect l="11511" r="9352"/>
            <a:stretch>
              <a:fillRect/>
            </a:stretch>
          </p:blipFill>
          <p:spPr bwMode="auto">
            <a:xfrm>
              <a:off x="4495800" y="2057400"/>
              <a:ext cx="4191000" cy="38210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4572000" y="3809951"/>
              <a:ext cx="4038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7544600" y="4037751"/>
              <a:ext cx="457187" cy="1588"/>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4837917" y="4152047"/>
              <a:ext cx="685781" cy="1587"/>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42709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fa-IR"/>
          </a:p>
        </p:txBody>
      </p:sp>
      <p:sp>
        <p:nvSpPr>
          <p:cNvPr id="3" name="Content Placeholder 2"/>
          <p:cNvSpPr>
            <a:spLocks noGrp="1"/>
          </p:cNvSpPr>
          <p:nvPr>
            <p:ph idx="4294967295"/>
          </p:nvPr>
        </p:nvSpPr>
        <p:spPr>
          <a:xfrm>
            <a:off x="1981200" y="1600201"/>
            <a:ext cx="8229600" cy="4530725"/>
          </a:xfrm>
          <a:prstGeom prst="rect">
            <a:avLst/>
          </a:prstGeom>
        </p:spPr>
        <p:txBody>
          <a:bodyPr/>
          <a:lstStyle/>
          <a:p>
            <a:pPr>
              <a:defRPr/>
            </a:pPr>
            <a:r>
              <a:rPr lang="fa-IR" dirty="0" smtClean="0"/>
              <a:t>نا برابری زاویه تحتانی کتف</a:t>
            </a:r>
          </a:p>
          <a:p>
            <a:pPr>
              <a:defRPr/>
            </a:pPr>
            <a:r>
              <a:rPr lang="fa-IR" dirty="0" smtClean="0"/>
              <a:t>نا برابری زاویه میان گردن و سر شانه ها در دو طرف</a:t>
            </a:r>
          </a:p>
          <a:p>
            <a:pPr>
              <a:defRPr/>
            </a:pPr>
            <a:r>
              <a:rPr lang="fa-IR" dirty="0" smtClean="0"/>
              <a:t>کاهش تحرک در مفاصل شانه</a:t>
            </a:r>
          </a:p>
          <a:p>
            <a:pPr>
              <a:defRPr/>
            </a:pPr>
            <a:r>
              <a:rPr lang="fa-IR" dirty="0" smtClean="0"/>
              <a:t>درد در کمربند شانه ای</a:t>
            </a:r>
          </a:p>
          <a:p>
            <a:pPr>
              <a:defRPr/>
            </a:pPr>
            <a:endParaRPr lang="fa-IR"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8640033-1EC8-4DAE-8877-99E0C55A3ADA}" type="slidenum">
              <a:rPr lang="ar-SA" altLang="en-US" smtClean="0">
                <a:solidFill>
                  <a:srgbClr val="FFFFFF"/>
                </a:solidFill>
              </a:rPr>
              <a:pPr eaLnBrk="1" hangingPunct="1">
                <a:defRPr/>
              </a:pPr>
              <a:t>21</a:t>
            </a:fld>
            <a:endParaRPr lang="en-US" altLang="en-US" smtClean="0">
              <a:solidFill>
                <a:srgbClr val="FFFFFF"/>
              </a:solidFill>
            </a:endParaRPr>
          </a:p>
        </p:txBody>
      </p:sp>
    </p:spTree>
    <p:extLst>
      <p:ext uri="{BB962C8B-B14F-4D97-AF65-F5344CB8AC3E}">
        <p14:creationId xmlns:p14="http://schemas.microsoft.com/office/powerpoint/2010/main" val="41040024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81200" y="685801"/>
            <a:ext cx="8229600" cy="4530725"/>
          </a:xfrm>
          <a:prstGeom prst="rect">
            <a:avLst/>
          </a:prstGeom>
        </p:spPr>
        <p:txBody>
          <a:bodyPr/>
          <a:lstStyle/>
          <a:p>
            <a:pPr>
              <a:defRPr/>
            </a:pPr>
            <a:r>
              <a:rPr lang="fa-IR" dirty="0" smtClean="0"/>
              <a:t>نا برابر در فاصله میان ناحیه داخلی بازو و تنه در دو طرف</a:t>
            </a:r>
          </a:p>
          <a:p>
            <a:pPr>
              <a:buFont typeface="Wingdings" panose="05000000000000000000" pitchFamily="2" charset="2"/>
              <a:buNone/>
              <a:defRPr/>
            </a:pPr>
            <a:endParaRPr lang="fa-IR"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D28B8F14-DFCE-4AC3-AF83-5E65AC48ED38}" type="slidenum">
              <a:rPr lang="ar-SA" altLang="en-US" smtClean="0">
                <a:solidFill>
                  <a:srgbClr val="FFFFFF"/>
                </a:solidFill>
              </a:rPr>
              <a:pPr eaLnBrk="1" hangingPunct="1">
                <a:defRPr/>
              </a:pPr>
              <a:t>22</a:t>
            </a:fld>
            <a:endParaRPr lang="en-US" altLang="en-US" smtClean="0">
              <a:solidFill>
                <a:srgbClr val="FFFFFF"/>
              </a:solidFill>
            </a:endParaRPr>
          </a:p>
        </p:txBody>
      </p:sp>
      <p:pic>
        <p:nvPicPr>
          <p:cNvPr id="24580" name="Picture 2" descr="D:\university\harakat eslahi\uneven shoulder\4.jpg"/>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3886200" y="1828801"/>
            <a:ext cx="38100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4343400" y="4038600"/>
            <a:ext cx="838200" cy="2209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fa-IR"/>
          </a:p>
        </p:txBody>
      </p:sp>
      <p:sp>
        <p:nvSpPr>
          <p:cNvPr id="8" name="Oval 7"/>
          <p:cNvSpPr/>
          <p:nvPr/>
        </p:nvSpPr>
        <p:spPr>
          <a:xfrm>
            <a:off x="6019800" y="3962400"/>
            <a:ext cx="762000" cy="22860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fa-IR"/>
          </a:p>
        </p:txBody>
      </p:sp>
    </p:spTree>
    <p:extLst>
      <p:ext uri="{BB962C8B-B14F-4D97-AF65-F5344CB8AC3E}">
        <p14:creationId xmlns:p14="http://schemas.microsoft.com/office/powerpoint/2010/main" val="3238310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dirty="0" smtClean="0"/>
              <a:t>ملاحظات اصلاحی و درمانی</a:t>
            </a:r>
            <a:endParaRPr lang="fa-IR" dirty="0"/>
          </a:p>
        </p:txBody>
      </p:sp>
      <p:sp>
        <p:nvSpPr>
          <p:cNvPr id="3" name="Content Placeholder 2"/>
          <p:cNvSpPr>
            <a:spLocks noGrp="1"/>
          </p:cNvSpPr>
          <p:nvPr>
            <p:ph idx="4294967295"/>
          </p:nvPr>
        </p:nvSpPr>
        <p:spPr>
          <a:xfrm>
            <a:off x="1981200" y="1600201"/>
            <a:ext cx="8229600" cy="4530725"/>
          </a:xfrm>
          <a:prstGeom prst="rect">
            <a:avLst/>
          </a:prstGeom>
        </p:spPr>
        <p:txBody>
          <a:bodyPr/>
          <a:lstStyle/>
          <a:p>
            <a:pPr>
              <a:defRPr/>
            </a:pPr>
            <a:r>
              <a:rPr lang="fa-IR" dirty="0" smtClean="0"/>
              <a:t>در بسیاری از موارد شانه نا برابر بصورت ثانویه در اثر ناهنجاریهایی مانند اسکولیوز و یا شکستگیهای ناحیه کمربند شانه ایجاد می شود. بنابراین باید ارزیابی دقیق بعمل آورد و در صورت وجود، عارضه اصلی را بر طرف کرد.</a:t>
            </a:r>
          </a:p>
          <a:p>
            <a:pPr>
              <a:defRPr/>
            </a:pPr>
            <a:r>
              <a:rPr lang="fa-IR" dirty="0" smtClean="0"/>
              <a:t>آشنا کردن فرد با وضعیت صحیح نشستن و ایستادن و راه رفتن</a:t>
            </a:r>
          </a:p>
          <a:p>
            <a:pPr>
              <a:defRPr/>
            </a:pPr>
            <a:r>
              <a:rPr lang="fa-IR" dirty="0" smtClean="0"/>
              <a:t>تقسیم وظیفه بین دو اندام فوقانی در هنگام حمل اشیا و انجام کارها</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7D8C5F49-F90A-4FF2-9620-53D3DEBE5825}" type="slidenum">
              <a:rPr lang="ar-SA" altLang="en-US" smtClean="0">
                <a:solidFill>
                  <a:srgbClr val="FFFFFF"/>
                </a:solidFill>
              </a:rPr>
              <a:pPr eaLnBrk="1" hangingPunct="1">
                <a:defRPr/>
              </a:pPr>
              <a:t>23</a:t>
            </a:fld>
            <a:endParaRPr lang="en-US" altLang="en-US" smtClean="0">
              <a:solidFill>
                <a:srgbClr val="FFFFFF"/>
              </a:solidFill>
            </a:endParaRPr>
          </a:p>
        </p:txBody>
      </p:sp>
    </p:spTree>
    <p:extLst>
      <p:ext uri="{BB962C8B-B14F-4D97-AF65-F5344CB8AC3E}">
        <p14:creationId xmlns:p14="http://schemas.microsoft.com/office/powerpoint/2010/main" val="12779512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fa-IR"/>
          </a:p>
        </p:txBody>
      </p:sp>
      <p:sp>
        <p:nvSpPr>
          <p:cNvPr id="3" name="Content Placeholder 2"/>
          <p:cNvSpPr>
            <a:spLocks noGrp="1"/>
          </p:cNvSpPr>
          <p:nvPr>
            <p:ph idx="4294967295"/>
          </p:nvPr>
        </p:nvSpPr>
        <p:spPr>
          <a:xfrm>
            <a:off x="1981200" y="1600201"/>
            <a:ext cx="8229600" cy="4530725"/>
          </a:xfrm>
          <a:prstGeom prst="rect">
            <a:avLst/>
          </a:prstGeom>
        </p:spPr>
        <p:txBody>
          <a:bodyPr/>
          <a:lstStyle/>
          <a:p>
            <a:pPr>
              <a:defRPr/>
            </a:pPr>
            <a:r>
              <a:rPr lang="fa-IR" dirty="0" smtClean="0"/>
              <a:t>ایجاد جنبش پذیری در مفاصل شانه</a:t>
            </a:r>
          </a:p>
          <a:p>
            <a:pPr>
              <a:defRPr/>
            </a:pPr>
            <a:r>
              <a:rPr lang="fa-IR" dirty="0" smtClean="0"/>
              <a:t>تقویت عضلات بالا برنده شانه در سمتی که شانه پایین است : </a:t>
            </a:r>
          </a:p>
          <a:p>
            <a:pPr>
              <a:defRPr/>
            </a:pPr>
            <a:r>
              <a:rPr lang="fa-IR" dirty="0" smtClean="0"/>
              <a:t>1. عضله گوشه ای (</a:t>
            </a:r>
            <a:r>
              <a:rPr lang="en-US" dirty="0" smtClean="0"/>
              <a:t> (</a:t>
            </a:r>
            <a:r>
              <a:rPr lang="en-US" dirty="0" err="1" smtClean="0"/>
              <a:t>levator</a:t>
            </a:r>
            <a:r>
              <a:rPr lang="en-US" dirty="0" smtClean="0"/>
              <a:t> scapula </a:t>
            </a:r>
            <a:endParaRPr lang="fa-IR" dirty="0" smtClean="0"/>
          </a:p>
          <a:p>
            <a:pPr>
              <a:defRPr/>
            </a:pPr>
            <a:r>
              <a:rPr lang="fa-IR" dirty="0" smtClean="0"/>
              <a:t>2. عضله جناغی چنبری پستانی</a:t>
            </a:r>
          </a:p>
          <a:p>
            <a:pPr>
              <a:defRPr/>
            </a:pPr>
            <a:r>
              <a:rPr lang="fa-IR" dirty="0" smtClean="0"/>
              <a:t>3. عضلات رومبویئد</a:t>
            </a:r>
          </a:p>
          <a:p>
            <a:pPr>
              <a:defRPr/>
            </a:pPr>
            <a:r>
              <a:rPr lang="fa-IR" dirty="0" smtClean="0"/>
              <a:t>4. بخش بالای عضله تراپز</a:t>
            </a:r>
          </a:p>
          <a:p>
            <a:pPr>
              <a:defRPr/>
            </a:pPr>
            <a:r>
              <a:rPr lang="fa-IR" dirty="0" smtClean="0"/>
              <a:t>5. عضلات نردبانی (اسکالن)</a:t>
            </a:r>
            <a:endParaRPr lang="fa-IR"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F1D77175-7B38-4E72-876E-E08681E02045}" type="slidenum">
              <a:rPr lang="ar-SA" altLang="en-US" smtClean="0">
                <a:solidFill>
                  <a:srgbClr val="FFFFFF"/>
                </a:solidFill>
              </a:rPr>
              <a:pPr eaLnBrk="1" hangingPunct="1">
                <a:defRPr/>
              </a:pPr>
              <a:t>24</a:t>
            </a:fld>
            <a:endParaRPr lang="en-US" altLang="en-US" smtClean="0">
              <a:solidFill>
                <a:srgbClr val="FFFFFF"/>
              </a:solidFill>
            </a:endParaRPr>
          </a:p>
        </p:txBody>
      </p:sp>
    </p:spTree>
    <p:extLst>
      <p:ext uri="{BB962C8B-B14F-4D97-AF65-F5344CB8AC3E}">
        <p14:creationId xmlns:p14="http://schemas.microsoft.com/office/powerpoint/2010/main" val="26828686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dirty="0" smtClean="0"/>
              <a:t>عضلات رومبوئید و تراپز فوقانی</a:t>
            </a:r>
            <a:endParaRPr lang="fa-IR" dirty="0"/>
          </a:p>
        </p:txBody>
      </p:sp>
      <p:sp>
        <p:nvSpPr>
          <p:cNvPr id="3" name="Content Placeholder 2"/>
          <p:cNvSpPr>
            <a:spLocks noGrp="1"/>
          </p:cNvSpPr>
          <p:nvPr>
            <p:ph idx="4294967295"/>
          </p:nvPr>
        </p:nvSpPr>
        <p:spPr>
          <a:xfrm>
            <a:off x="1981200" y="1600201"/>
            <a:ext cx="8229600" cy="4530725"/>
          </a:xfrm>
          <a:prstGeom prst="rect">
            <a:avLst/>
          </a:prstGeom>
        </p:spPr>
        <p:txBody>
          <a:bodyPr/>
          <a:lstStyle/>
          <a:p>
            <a:pPr>
              <a:defRPr/>
            </a:pPr>
            <a:endParaRPr lang="fa-I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6696A3BF-FB63-440E-BBAC-C335E541C2C5}" type="slidenum">
              <a:rPr lang="ar-SA" altLang="en-US" smtClean="0">
                <a:solidFill>
                  <a:srgbClr val="FFFFFF"/>
                </a:solidFill>
              </a:rPr>
              <a:pPr eaLnBrk="1" hangingPunct="1">
                <a:defRPr/>
              </a:pPr>
              <a:t>25</a:t>
            </a:fld>
            <a:endParaRPr lang="en-US" altLang="en-US" smtClean="0">
              <a:solidFill>
                <a:srgbClr val="FFFFFF"/>
              </a:solidFill>
            </a:endParaRPr>
          </a:p>
        </p:txBody>
      </p:sp>
      <p:pic>
        <p:nvPicPr>
          <p:cNvPr id="27653" name="Picture 3" descr="D:\university\harakat eslahi\uneven shoulder\rhomboid.jpg"/>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6553200" y="1676401"/>
            <a:ext cx="31130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descr="D:\university\harakat eslahi\uneven shoulder\up trap.jpg"/>
          <p:cNvPicPr>
            <a:picLocks noChangeAspect="1" noChangeArrowheads="1"/>
          </p:cNvPicPr>
          <p:nvPr/>
        </p:nvPicPr>
        <p:blipFill>
          <a:blip r:embed="rId3">
            <a:lum bright="-20000"/>
            <a:extLst>
              <a:ext uri="{28A0092B-C50C-407E-A947-70E740481C1C}">
                <a14:useLocalDpi xmlns:a14="http://schemas.microsoft.com/office/drawing/2010/main" val="0"/>
              </a:ext>
            </a:extLst>
          </a:blip>
          <a:srcRect l="14085"/>
          <a:stretch>
            <a:fillRect/>
          </a:stretch>
        </p:blipFill>
        <p:spPr bwMode="auto">
          <a:xfrm>
            <a:off x="2057400" y="1752600"/>
            <a:ext cx="36957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3593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dirty="0" smtClean="0"/>
              <a:t>عضلات جناغی چنبری و لواتور اسکاپولا</a:t>
            </a:r>
            <a:endParaRPr lang="fa-IR" dirty="0"/>
          </a:p>
        </p:txBody>
      </p:sp>
      <p:sp>
        <p:nvSpPr>
          <p:cNvPr id="3" name="Content Placeholder 2"/>
          <p:cNvSpPr>
            <a:spLocks noGrp="1"/>
          </p:cNvSpPr>
          <p:nvPr>
            <p:ph idx="4294967295"/>
          </p:nvPr>
        </p:nvSpPr>
        <p:spPr>
          <a:xfrm>
            <a:off x="1981200" y="1600201"/>
            <a:ext cx="8229600" cy="4530725"/>
          </a:xfrm>
          <a:prstGeom prst="rect">
            <a:avLst/>
          </a:prstGeom>
        </p:spPr>
        <p:txBody>
          <a:bodyPr/>
          <a:lstStyle/>
          <a:p>
            <a:pPr>
              <a:defRPr/>
            </a:pPr>
            <a:endParaRPr lang="fa-I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9809B9CA-5547-46FC-9AC3-0392F4BFDB05}" type="slidenum">
              <a:rPr lang="ar-SA" altLang="en-US" smtClean="0">
                <a:solidFill>
                  <a:srgbClr val="FFFFFF"/>
                </a:solidFill>
              </a:rPr>
              <a:pPr eaLnBrk="1" hangingPunct="1">
                <a:defRPr/>
              </a:pPr>
              <a:t>26</a:t>
            </a:fld>
            <a:endParaRPr lang="en-US" altLang="en-US" smtClean="0">
              <a:solidFill>
                <a:srgbClr val="FFFFFF"/>
              </a:solidFill>
            </a:endParaRPr>
          </a:p>
        </p:txBody>
      </p:sp>
      <p:pic>
        <p:nvPicPr>
          <p:cNvPr id="28677" name="Picture 2" descr="D:\university\harakat eslahi\uneven shoulder\levator scapu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1981200"/>
            <a:ext cx="301942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2" descr="D:\university\muscle pics\2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86001"/>
            <a:ext cx="37338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090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dirty="0" smtClean="0"/>
              <a:t>عضلات اسکالن</a:t>
            </a:r>
            <a:endParaRPr lang="fa-IR" dirty="0"/>
          </a:p>
        </p:txBody>
      </p:sp>
      <p:sp>
        <p:nvSpPr>
          <p:cNvPr id="3" name="Content Placeholder 2"/>
          <p:cNvSpPr>
            <a:spLocks noGrp="1"/>
          </p:cNvSpPr>
          <p:nvPr>
            <p:ph idx="4294967295"/>
          </p:nvPr>
        </p:nvSpPr>
        <p:spPr>
          <a:xfrm>
            <a:off x="1981200" y="1600201"/>
            <a:ext cx="8229600" cy="4530725"/>
          </a:xfrm>
          <a:prstGeom prst="rect">
            <a:avLst/>
          </a:prstGeom>
        </p:spPr>
        <p:txBody>
          <a:bodyPr/>
          <a:lstStyle/>
          <a:p>
            <a:pPr>
              <a:defRPr/>
            </a:pPr>
            <a:endParaRPr lang="fa-I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166C0B06-41D2-4D6D-BB57-139378282B98}" type="slidenum">
              <a:rPr lang="ar-SA" altLang="en-US" smtClean="0">
                <a:solidFill>
                  <a:srgbClr val="FFFFFF"/>
                </a:solidFill>
              </a:rPr>
              <a:pPr eaLnBrk="1" hangingPunct="1">
                <a:defRPr/>
              </a:pPr>
              <a:t>27</a:t>
            </a:fld>
            <a:endParaRPr lang="en-US" altLang="en-US" smtClean="0">
              <a:solidFill>
                <a:srgbClr val="FFFFFF"/>
              </a:solidFill>
            </a:endParaRPr>
          </a:p>
        </p:txBody>
      </p:sp>
      <p:pic>
        <p:nvPicPr>
          <p:cNvPr id="29701" name="Picture 2" descr="D:\university\muscle pics\2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05000"/>
            <a:ext cx="4038600"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3" descr="D:\university\harakat eslahi\uneven shoulder\scal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752600"/>
            <a:ext cx="4038600"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16080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81200" y="381001"/>
            <a:ext cx="8229600" cy="4530725"/>
          </a:xfrm>
          <a:prstGeom prst="rect">
            <a:avLst/>
          </a:prstGeom>
        </p:spPr>
        <p:txBody>
          <a:bodyPr/>
          <a:lstStyle/>
          <a:p>
            <a:pPr>
              <a:defRPr/>
            </a:pPr>
            <a:r>
              <a:rPr lang="fa-IR" dirty="0" smtClean="0"/>
              <a:t>کشش عضلات پکتورالیس مینور، بخش تحتانی تراپز و   تحت ترقوه ای</a:t>
            </a:r>
            <a:r>
              <a:rPr lang="en-US" dirty="0" smtClean="0"/>
              <a:t>(sub </a:t>
            </a:r>
            <a:r>
              <a:rPr lang="en-US" dirty="0" err="1" smtClean="0"/>
              <a:t>clavius</a:t>
            </a:r>
            <a:r>
              <a:rPr lang="en-US" dirty="0" smtClean="0"/>
              <a:t>) </a:t>
            </a:r>
            <a:r>
              <a:rPr lang="fa-IR" dirty="0" smtClean="0"/>
              <a:t> در سمتی که شانه پایین است.</a:t>
            </a:r>
            <a:endParaRPr lang="fa-IR"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1B11C48E-EF8F-46DC-8983-3266C0AC5004}" type="slidenum">
              <a:rPr lang="ar-SA" altLang="en-US" smtClean="0">
                <a:solidFill>
                  <a:srgbClr val="FFFFFF"/>
                </a:solidFill>
              </a:rPr>
              <a:pPr eaLnBrk="1" hangingPunct="1">
                <a:defRPr/>
              </a:pPr>
              <a:t>28</a:t>
            </a:fld>
            <a:endParaRPr lang="en-US" altLang="en-US" smtClean="0">
              <a:solidFill>
                <a:srgbClr val="FFFFFF"/>
              </a:solidFill>
            </a:endParaRPr>
          </a:p>
        </p:txBody>
      </p:sp>
      <p:grpSp>
        <p:nvGrpSpPr>
          <p:cNvPr id="30724" name="Group 4"/>
          <p:cNvGrpSpPr>
            <a:grpSpLocks/>
          </p:cNvGrpSpPr>
          <p:nvPr/>
        </p:nvGrpSpPr>
        <p:grpSpPr bwMode="auto">
          <a:xfrm>
            <a:off x="5943600" y="2286001"/>
            <a:ext cx="3505200" cy="4214813"/>
            <a:chOff x="4724400" y="1905000"/>
            <a:chExt cx="3505200" cy="4214159"/>
          </a:xfrm>
        </p:grpSpPr>
        <p:pic>
          <p:nvPicPr>
            <p:cNvPr id="30726" name="Picture 2" descr="D:\university\muscle pics\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905000"/>
              <a:ext cx="3505200" cy="421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6324600" y="2133565"/>
              <a:ext cx="762000" cy="2285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fa-IR"/>
            </a:p>
          </p:txBody>
        </p:sp>
        <p:sp>
          <p:nvSpPr>
            <p:cNvPr id="8" name="Rounded Rectangle 7"/>
            <p:cNvSpPr/>
            <p:nvPr/>
          </p:nvSpPr>
          <p:spPr>
            <a:xfrm>
              <a:off x="5105400" y="5028715"/>
              <a:ext cx="914400" cy="3809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fa-IR"/>
            </a:p>
          </p:txBody>
        </p:sp>
      </p:grpSp>
      <p:pic>
        <p:nvPicPr>
          <p:cNvPr id="30725" name="Picture 2" descr="D:\university\harakat eslahi\uneven shoulder\lower trap.jpg"/>
          <p:cNvPicPr>
            <a:picLocks noChangeAspect="1" noChangeArrowheads="1"/>
          </p:cNvPicPr>
          <p:nvPr/>
        </p:nvPicPr>
        <p:blipFill>
          <a:blip r:embed="rId3">
            <a:extLst>
              <a:ext uri="{28A0092B-C50C-407E-A947-70E740481C1C}">
                <a14:useLocalDpi xmlns:a14="http://schemas.microsoft.com/office/drawing/2010/main" val="0"/>
              </a:ext>
            </a:extLst>
          </a:blip>
          <a:srcRect t="22896"/>
          <a:stretch>
            <a:fillRect/>
          </a:stretch>
        </p:blipFill>
        <p:spPr bwMode="auto">
          <a:xfrm>
            <a:off x="1905001" y="2133600"/>
            <a:ext cx="3571875"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7155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dirty="0" smtClean="0"/>
              <a:t>نمونه تمرینات تقویتی</a:t>
            </a:r>
            <a:endParaRPr lang="fa-IR" dirty="0"/>
          </a:p>
        </p:txBody>
      </p:sp>
      <p:sp>
        <p:nvSpPr>
          <p:cNvPr id="3" name="Content Placeholder 2"/>
          <p:cNvSpPr>
            <a:spLocks noGrp="1"/>
          </p:cNvSpPr>
          <p:nvPr>
            <p:ph idx="4294967295"/>
          </p:nvPr>
        </p:nvSpPr>
        <p:spPr>
          <a:xfrm>
            <a:off x="1981200" y="1600201"/>
            <a:ext cx="8229600" cy="4530725"/>
          </a:xfrm>
          <a:prstGeom prst="rect">
            <a:avLst/>
          </a:prstGeom>
        </p:spPr>
        <p:txBody>
          <a:bodyPr/>
          <a:lstStyle/>
          <a:p>
            <a:pPr>
              <a:defRPr/>
            </a:pPr>
            <a:endParaRPr lang="fa-I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05C00D72-19AF-4A6A-BB96-9C09447B97DF}" type="slidenum">
              <a:rPr lang="ar-SA" altLang="en-US" smtClean="0">
                <a:solidFill>
                  <a:srgbClr val="FFFFFF"/>
                </a:solidFill>
              </a:rPr>
              <a:pPr eaLnBrk="1" hangingPunct="1">
                <a:defRPr/>
              </a:pPr>
              <a:t>29</a:t>
            </a:fld>
            <a:endParaRPr lang="en-US" altLang="en-US" smtClean="0">
              <a:solidFill>
                <a:srgbClr val="FFFFFF"/>
              </a:solidFill>
            </a:endParaRPr>
          </a:p>
        </p:txBody>
      </p:sp>
      <p:pic>
        <p:nvPicPr>
          <p:cNvPr id="31749" name="Picture 2" descr="D:\university\harakat eslahi\uneven shoulder\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1" y="1905000"/>
            <a:ext cx="47291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8620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05000" y="609600"/>
            <a:ext cx="8229600" cy="1828800"/>
          </a:xfrm>
          <a:prstGeom prst="rect">
            <a:avLst/>
          </a:prstGeom>
        </p:spPr>
        <p:txBody>
          <a:bodyPr/>
          <a:lstStyle/>
          <a:p>
            <a:pPr>
              <a:defRPr/>
            </a:pPr>
            <a:r>
              <a:rPr lang="ar-SA" dirty="0" smtClean="0"/>
              <a:t>چنانچه خط كشش ثقل برروي استخوان پس سري منطبق نباشد و سر به طرفين خميدگي داشته باشد، اين ناهنجاري</a:t>
            </a:r>
            <a:r>
              <a:rPr lang="fa-IR" dirty="0" smtClean="0"/>
              <a:t> را </a:t>
            </a:r>
            <a:r>
              <a:rPr lang="ar-SA" i="1" dirty="0" smtClean="0"/>
              <a:t>كج گردني</a:t>
            </a:r>
            <a:r>
              <a:rPr lang="ar-SA" dirty="0" smtClean="0"/>
              <a:t> مي گويند.</a:t>
            </a:r>
            <a:endParaRPr lang="fa-IR"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3CF03E40-2A1E-4DDC-92C7-D5CA7EAFB896}" type="slidenum">
              <a:rPr lang="ar-SA" altLang="en-US" smtClean="0">
                <a:solidFill>
                  <a:srgbClr val="FFFFFF"/>
                </a:solidFill>
              </a:rPr>
              <a:pPr eaLnBrk="1" hangingPunct="1">
                <a:defRPr/>
              </a:pPr>
              <a:t>3</a:t>
            </a:fld>
            <a:endParaRPr lang="en-US" altLang="en-US" smtClean="0">
              <a:solidFill>
                <a:srgbClr val="FFFFFF"/>
              </a:solidFill>
            </a:endParaRPr>
          </a:p>
        </p:txBody>
      </p:sp>
      <p:pic>
        <p:nvPicPr>
          <p:cNvPr id="5124" name="Picture 7" descr="master_62"/>
          <p:cNvPicPr>
            <a:picLocks noChangeAspect="1" noChangeArrowheads="1"/>
          </p:cNvPicPr>
          <p:nvPr/>
        </p:nvPicPr>
        <p:blipFill>
          <a:blip r:embed="rId2">
            <a:extLst>
              <a:ext uri="{28A0092B-C50C-407E-A947-70E740481C1C}">
                <a14:useLocalDpi xmlns:a14="http://schemas.microsoft.com/office/drawing/2010/main" val="0"/>
              </a:ext>
            </a:extLst>
          </a:blip>
          <a:srcRect b="53273"/>
          <a:stretch>
            <a:fillRect/>
          </a:stretch>
        </p:blipFill>
        <p:spPr bwMode="auto">
          <a:xfrm>
            <a:off x="2438400" y="2895601"/>
            <a:ext cx="33528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
          <p:cNvPicPr>
            <a:picLocks noChangeAspect="1" noChangeArrowheads="1"/>
          </p:cNvPicPr>
          <p:nvPr/>
        </p:nvPicPr>
        <p:blipFill>
          <a:blip r:embed="rId3">
            <a:extLst>
              <a:ext uri="{28A0092B-C50C-407E-A947-70E740481C1C}">
                <a14:useLocalDpi xmlns:a14="http://schemas.microsoft.com/office/drawing/2010/main" val="0"/>
              </a:ext>
            </a:extLst>
          </a:blip>
          <a:srcRect l="87315" b="83182"/>
          <a:stretch>
            <a:fillRect/>
          </a:stretch>
        </p:blipFill>
        <p:spPr bwMode="auto">
          <a:xfrm>
            <a:off x="6400800" y="3048001"/>
            <a:ext cx="24384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1238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dirty="0" smtClean="0"/>
              <a:t>کشش عضلات تراپز تحتانی، تحت کتفی و پکتورالیس مینور</a:t>
            </a:r>
            <a:endParaRPr lang="fa-IR" dirty="0"/>
          </a:p>
        </p:txBody>
      </p:sp>
      <p:sp>
        <p:nvSpPr>
          <p:cNvPr id="3" name="Content Placeholder 2"/>
          <p:cNvSpPr>
            <a:spLocks noGrp="1"/>
          </p:cNvSpPr>
          <p:nvPr>
            <p:ph idx="4294967295"/>
          </p:nvPr>
        </p:nvSpPr>
        <p:spPr>
          <a:xfrm>
            <a:off x="1981200" y="1600201"/>
            <a:ext cx="8229600" cy="4530725"/>
          </a:xfrm>
          <a:prstGeom prst="rect">
            <a:avLst/>
          </a:prstGeom>
        </p:spPr>
        <p:txBody>
          <a:bodyPr/>
          <a:lstStyle/>
          <a:p>
            <a:pPr>
              <a:defRPr/>
            </a:pPr>
            <a:endParaRPr lang="fa-I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67AAE121-48DE-484B-96E6-26BB5D011099}" type="slidenum">
              <a:rPr lang="ar-SA" altLang="en-US" smtClean="0">
                <a:solidFill>
                  <a:srgbClr val="FFFFFF"/>
                </a:solidFill>
              </a:rPr>
              <a:pPr eaLnBrk="1" hangingPunct="1">
                <a:defRPr/>
              </a:pPr>
              <a:t>30</a:t>
            </a:fld>
            <a:endParaRPr lang="en-US" altLang="en-US" smtClean="0">
              <a:solidFill>
                <a:srgbClr val="FFFFFF"/>
              </a:solidFill>
            </a:endParaRPr>
          </a:p>
        </p:txBody>
      </p:sp>
      <p:pic>
        <p:nvPicPr>
          <p:cNvPr id="32773" name="Picture 2" descr="D:\university\harakat eslahi\uneven shoulder\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1600201"/>
            <a:ext cx="322897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 descr="D:\university\harakat eslahi\uneven shoulder\7.jpg"/>
          <p:cNvPicPr>
            <a:picLocks noChangeAspect="1" noChangeArrowheads="1"/>
          </p:cNvPicPr>
          <p:nvPr/>
        </p:nvPicPr>
        <p:blipFill>
          <a:blip r:embed="rId3">
            <a:extLst>
              <a:ext uri="{28A0092B-C50C-407E-A947-70E740481C1C}">
                <a14:useLocalDpi xmlns:a14="http://schemas.microsoft.com/office/drawing/2010/main" val="0"/>
              </a:ext>
            </a:extLst>
          </a:blip>
          <a:srcRect t="15552"/>
          <a:stretch>
            <a:fillRect/>
          </a:stretch>
        </p:blipFill>
        <p:spPr bwMode="auto">
          <a:xfrm>
            <a:off x="6019800" y="2514601"/>
            <a:ext cx="347345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7241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81200" y="1600201"/>
            <a:ext cx="8229600" cy="4530725"/>
          </a:xfrm>
          <a:prstGeom prst="rect">
            <a:avLst/>
          </a:prstGeom>
        </p:spPr>
        <p:txBody>
          <a:bodyPr/>
          <a:lstStyle/>
          <a:p>
            <a:pPr>
              <a:defRPr/>
            </a:pPr>
            <a:endParaRPr lang="fa-I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34FA4694-82C6-4F5B-A704-4BACF9930E98}" type="slidenum">
              <a:rPr lang="ar-SA" altLang="en-US" smtClean="0">
                <a:solidFill>
                  <a:srgbClr val="FFFFFF"/>
                </a:solidFill>
              </a:rPr>
              <a:pPr eaLnBrk="1" hangingPunct="1">
                <a:defRPr/>
              </a:pPr>
              <a:t>31</a:t>
            </a:fld>
            <a:endParaRPr lang="en-US" altLang="en-US" smtClean="0">
              <a:solidFill>
                <a:srgbClr val="FFFFFF"/>
              </a:solidFill>
            </a:endParaRPr>
          </a:p>
        </p:txBody>
      </p:sp>
      <p:pic>
        <p:nvPicPr>
          <p:cNvPr id="33796" name="Picture 2" descr="D:\university\harakat eslahi\uneven shoulder\8.jpg"/>
          <p:cNvPicPr>
            <a:picLocks noChangeAspect="1" noChangeArrowheads="1"/>
          </p:cNvPicPr>
          <p:nvPr/>
        </p:nvPicPr>
        <p:blipFill>
          <a:blip r:embed="rId2">
            <a:lum bright="-30000"/>
            <a:extLst>
              <a:ext uri="{28A0092B-C50C-407E-A947-70E740481C1C}">
                <a14:useLocalDpi xmlns:a14="http://schemas.microsoft.com/office/drawing/2010/main" val="0"/>
              </a:ext>
            </a:extLst>
          </a:blip>
          <a:srcRect t="12608"/>
          <a:stretch>
            <a:fillRect/>
          </a:stretch>
        </p:blipFill>
        <p:spPr bwMode="auto">
          <a:xfrm>
            <a:off x="4800600" y="1676401"/>
            <a:ext cx="291465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p:txBody>
          <a:bodyPr/>
          <a:lstStyle/>
          <a:p>
            <a:pPr>
              <a:defRPr/>
            </a:pPr>
            <a:r>
              <a:rPr lang="fa-IR" dirty="0" smtClean="0"/>
              <a:t>کشش عضلات تراپز تحتانی، تحت کتفی و پکتورالیس مینور</a:t>
            </a:r>
            <a:endParaRPr lang="fa-IR" dirty="0"/>
          </a:p>
        </p:txBody>
      </p:sp>
    </p:spTree>
    <p:extLst>
      <p:ext uri="{BB962C8B-B14F-4D97-AF65-F5344CB8AC3E}">
        <p14:creationId xmlns:p14="http://schemas.microsoft.com/office/powerpoint/2010/main" val="14151702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764"/>
            <a:ext cx="8229600" cy="1417637"/>
          </a:xfrm>
        </p:spPr>
        <p:txBody>
          <a:bodyPr/>
          <a:lstStyle/>
          <a:p>
            <a:pPr>
              <a:defRPr/>
            </a:pPr>
            <a:r>
              <a:rPr lang="fa-IR" dirty="0" smtClean="0"/>
              <a:t>عضله جناغی چنبری پستانی</a:t>
            </a:r>
            <a:br>
              <a:rPr lang="fa-IR" dirty="0" smtClean="0"/>
            </a:br>
            <a:r>
              <a:rPr lang="fa-IR" dirty="0" smtClean="0"/>
              <a:t> </a:t>
            </a:r>
            <a:r>
              <a:rPr lang="en-US" dirty="0" err="1" smtClean="0"/>
              <a:t>sternocleidomastoid</a:t>
            </a:r>
            <a:endParaRPr lang="fa-IR" dirty="0"/>
          </a:p>
        </p:txBody>
      </p:sp>
      <p:sp>
        <p:nvSpPr>
          <p:cNvPr id="3" name="Content Placeholder 2"/>
          <p:cNvSpPr>
            <a:spLocks noGrp="1"/>
          </p:cNvSpPr>
          <p:nvPr>
            <p:ph idx="4294967295"/>
          </p:nvPr>
        </p:nvSpPr>
        <p:spPr>
          <a:xfrm>
            <a:off x="1981200" y="1870076"/>
            <a:ext cx="8229600" cy="4530725"/>
          </a:xfrm>
          <a:prstGeom prst="rect">
            <a:avLst/>
          </a:prstGeom>
        </p:spPr>
        <p:txBody>
          <a:bodyPr/>
          <a:lstStyle/>
          <a:p>
            <a:pPr>
              <a:defRPr/>
            </a:pPr>
            <a:r>
              <a:rPr lang="fa-IR" dirty="0" smtClean="0"/>
              <a:t>عمل : فلکشن جانبی و چرخاندن سر به سمت مقابل</a:t>
            </a:r>
            <a:endParaRPr lang="fa-IR"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B08C8AAA-C2E5-4910-AC43-BDA41896F852}" type="slidenum">
              <a:rPr lang="ar-SA" altLang="en-US" smtClean="0">
                <a:solidFill>
                  <a:srgbClr val="FFFFFF"/>
                </a:solidFill>
              </a:rPr>
              <a:pPr eaLnBrk="1" hangingPunct="1">
                <a:defRPr/>
              </a:pPr>
              <a:t>4</a:t>
            </a:fld>
            <a:endParaRPr lang="en-US" altLang="en-US" smtClean="0">
              <a:solidFill>
                <a:srgbClr val="FFFFFF"/>
              </a:solidFill>
            </a:endParaRPr>
          </a:p>
        </p:txBody>
      </p:sp>
      <p:pic>
        <p:nvPicPr>
          <p:cNvPr id="6149" name="Picture 2" descr="D:\university\muscle pics\2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484438"/>
            <a:ext cx="4603750"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8407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81200" y="304801"/>
            <a:ext cx="8229600" cy="4530725"/>
          </a:xfrm>
          <a:prstGeom prst="rect">
            <a:avLst/>
          </a:prstGeom>
        </p:spPr>
        <p:txBody>
          <a:bodyPr/>
          <a:lstStyle/>
          <a:p>
            <a:pPr>
              <a:defRPr/>
            </a:pPr>
            <a:r>
              <a:rPr lang="fa-IR" dirty="0" smtClean="0"/>
              <a:t>اگر علت کج گردنی کوتاهی عضله استرنو کلوئیدو ماستوئید باشد سر مطابق با عمل این عضله به سمت عضله درگیر خم می شود و چانه به سمت مقابل می چرخد. </a:t>
            </a:r>
          </a:p>
          <a:p>
            <a:pPr>
              <a:defRPr/>
            </a:pPr>
            <a:r>
              <a:rPr lang="fa-IR" dirty="0" smtClean="0"/>
              <a:t>یعنی در تورتیکولی سمت چپ، سر به سمت چپ خم می شود و چانه و صورت به سمت راست می چرخند. شانه سمت چپ ممکن است بلند شود و عضله استرنو کلوئیدو ماستوئید سخت می شود.</a:t>
            </a:r>
            <a:endParaRPr lang="fa-IR"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3C8649B4-2E86-4F58-9FC5-6F624C4228E1}" type="slidenum">
              <a:rPr lang="ar-SA" altLang="en-US" smtClean="0">
                <a:solidFill>
                  <a:srgbClr val="FFFFFF"/>
                </a:solidFill>
              </a:rPr>
              <a:pPr eaLnBrk="1" hangingPunct="1">
                <a:defRPr/>
              </a:pPr>
              <a:t>5</a:t>
            </a:fld>
            <a:endParaRPr lang="en-US" altLang="en-US" smtClean="0">
              <a:solidFill>
                <a:srgbClr val="FFFFFF"/>
              </a:solidFill>
            </a:endParaRPr>
          </a:p>
        </p:txBody>
      </p:sp>
    </p:spTree>
    <p:extLst>
      <p:ext uri="{BB962C8B-B14F-4D97-AF65-F5344CB8AC3E}">
        <p14:creationId xmlns:p14="http://schemas.microsoft.com/office/powerpoint/2010/main" val="22748684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dirty="0" smtClean="0"/>
              <a:t>علل</a:t>
            </a:r>
            <a:endParaRPr lang="fa-IR" dirty="0"/>
          </a:p>
        </p:txBody>
      </p:sp>
      <p:sp>
        <p:nvSpPr>
          <p:cNvPr id="3" name="Content Placeholder 2"/>
          <p:cNvSpPr>
            <a:spLocks noGrp="1"/>
          </p:cNvSpPr>
          <p:nvPr>
            <p:ph idx="4294967295"/>
          </p:nvPr>
        </p:nvSpPr>
        <p:spPr>
          <a:xfrm>
            <a:off x="1981200" y="1600201"/>
            <a:ext cx="8229600" cy="4530725"/>
          </a:xfrm>
          <a:prstGeom prst="rect">
            <a:avLst/>
          </a:prstGeom>
        </p:spPr>
        <p:txBody>
          <a:bodyPr/>
          <a:lstStyle/>
          <a:p>
            <a:pPr>
              <a:defRPr/>
            </a:pPr>
            <a:r>
              <a:rPr lang="ar-SA" dirty="0" smtClean="0"/>
              <a:t>گردن جنين در رحم مادر در وضعيت نامناسب قرارميگيرد و باعث اين عارضه مي شود .</a:t>
            </a:r>
            <a:endParaRPr lang="fa-IR" dirty="0" smtClean="0"/>
          </a:p>
          <a:p>
            <a:pPr>
              <a:defRPr/>
            </a:pPr>
            <a:r>
              <a:rPr lang="ar-SA" dirty="0" smtClean="0"/>
              <a:t>ضربه هاي درون رحم كه باعث خونريزي درون عضله شده و بتدريج تشكيل بافت زخم مي دهد و در نتيجه سبب كوتاهي عضلات گردني مي شود. </a:t>
            </a:r>
            <a:endParaRPr lang="en-US" dirty="0" smtClean="0"/>
          </a:p>
          <a:p>
            <a:pPr>
              <a:defRPr/>
            </a:pPr>
            <a:r>
              <a:rPr lang="ar-SA" dirty="0" smtClean="0"/>
              <a:t>فلج يا كوتاهي عضله جناغي چنبري پستاني در يكطرف</a:t>
            </a:r>
            <a:endParaRPr lang="en-US" dirty="0" smtClean="0"/>
          </a:p>
          <a:p>
            <a:pPr>
              <a:defRPr/>
            </a:pPr>
            <a:r>
              <a:rPr lang="ar-SA" dirty="0" smtClean="0"/>
              <a:t>نگهداري سر در وضعيت بد يا نامناسب  به مدت طولاني</a:t>
            </a:r>
            <a:endParaRPr lang="fa-IR" dirty="0" smtClean="0"/>
          </a:p>
          <a:p>
            <a:pPr>
              <a:defRPr/>
            </a:pPr>
            <a:r>
              <a:rPr lang="ar-SA" dirty="0" smtClean="0"/>
              <a:t>ضعف شنوائي و بينائي به  گونه اي  كه فرد براي بهتر شنيدن يا بهتر ديدن به طور ناخود آگاه ، گردن خود را كج مي كند</a:t>
            </a:r>
            <a:endParaRPr lang="en-US" dirty="0" smtClean="0"/>
          </a:p>
          <a:p>
            <a:pPr>
              <a:defRPr/>
            </a:pPr>
            <a:endParaRPr lang="en-US" dirty="0" smtClean="0"/>
          </a:p>
          <a:p>
            <a:pPr>
              <a:buFont typeface="Wingdings" panose="05000000000000000000" pitchFamily="2" charset="2"/>
              <a:buNone/>
              <a:defRPr/>
            </a:pPr>
            <a:endParaRPr lang="fa-IR"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306ADA4E-96F1-4253-96A1-4368F0E302D2}" type="slidenum">
              <a:rPr lang="ar-SA" altLang="en-US" smtClean="0">
                <a:solidFill>
                  <a:srgbClr val="FFFFFF"/>
                </a:solidFill>
              </a:rPr>
              <a:pPr eaLnBrk="1" hangingPunct="1">
                <a:defRPr/>
              </a:pPr>
              <a:t>6</a:t>
            </a:fld>
            <a:endParaRPr lang="en-US" altLang="en-US" smtClean="0">
              <a:solidFill>
                <a:srgbClr val="FFFFFF"/>
              </a:solidFill>
            </a:endParaRPr>
          </a:p>
        </p:txBody>
      </p:sp>
    </p:spTree>
    <p:extLst>
      <p:ext uri="{BB962C8B-B14F-4D97-AF65-F5344CB8AC3E}">
        <p14:creationId xmlns:p14="http://schemas.microsoft.com/office/powerpoint/2010/main" val="1642803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fa-IR"/>
          </a:p>
        </p:txBody>
      </p:sp>
      <p:sp>
        <p:nvSpPr>
          <p:cNvPr id="3" name="Content Placeholder 2"/>
          <p:cNvSpPr>
            <a:spLocks noGrp="1"/>
          </p:cNvSpPr>
          <p:nvPr>
            <p:ph idx="4294967295"/>
          </p:nvPr>
        </p:nvSpPr>
        <p:spPr>
          <a:xfrm>
            <a:off x="1981200" y="1600201"/>
            <a:ext cx="8229600" cy="4530725"/>
          </a:xfrm>
          <a:prstGeom prst="rect">
            <a:avLst/>
          </a:prstGeom>
        </p:spPr>
        <p:txBody>
          <a:bodyPr/>
          <a:lstStyle/>
          <a:p>
            <a:pPr>
              <a:defRPr/>
            </a:pPr>
            <a:r>
              <a:rPr lang="ar-SA" dirty="0" smtClean="0"/>
              <a:t>ضربه ستون مهره هاي گردني٬ سوختگي پوستي  پارگي ديسك بين مهره هاي، عفونتهاي گردن ، سل ستون مهره هاي گردني</a:t>
            </a:r>
            <a:endParaRPr lang="en-US" dirty="0" smtClean="0"/>
          </a:p>
          <a:p>
            <a:pPr>
              <a:defRPr/>
            </a:pPr>
            <a:endParaRPr lang="fa-IR"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49869CF4-5352-496A-B604-02F0F217C51B}" type="slidenum">
              <a:rPr lang="ar-SA" altLang="en-US" smtClean="0">
                <a:solidFill>
                  <a:srgbClr val="FFFFFF"/>
                </a:solidFill>
              </a:rPr>
              <a:pPr eaLnBrk="1" hangingPunct="1">
                <a:defRPr/>
              </a:pPr>
              <a:t>7</a:t>
            </a:fld>
            <a:endParaRPr lang="en-US" altLang="en-US" smtClean="0">
              <a:solidFill>
                <a:srgbClr val="FFFFFF"/>
              </a:solidFill>
            </a:endParaRPr>
          </a:p>
        </p:txBody>
      </p:sp>
    </p:spTree>
    <p:extLst>
      <p:ext uri="{BB962C8B-B14F-4D97-AF65-F5344CB8AC3E}">
        <p14:creationId xmlns:p14="http://schemas.microsoft.com/office/powerpoint/2010/main" val="9825948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dirty="0" smtClean="0"/>
              <a:t>علائم و نشانه ها</a:t>
            </a:r>
            <a:endParaRPr lang="fa-IR" dirty="0"/>
          </a:p>
        </p:txBody>
      </p:sp>
      <p:sp>
        <p:nvSpPr>
          <p:cNvPr id="3" name="Content Placeholder 2"/>
          <p:cNvSpPr>
            <a:spLocks noGrp="1"/>
          </p:cNvSpPr>
          <p:nvPr>
            <p:ph idx="4294967295"/>
          </p:nvPr>
        </p:nvSpPr>
        <p:spPr>
          <a:xfrm>
            <a:off x="1981200" y="1600201"/>
            <a:ext cx="8229600" cy="4530725"/>
          </a:xfrm>
          <a:prstGeom prst="rect">
            <a:avLst/>
          </a:prstGeom>
        </p:spPr>
        <p:txBody>
          <a:bodyPr/>
          <a:lstStyle/>
          <a:p>
            <a:pPr>
              <a:defRPr/>
            </a:pPr>
            <a:r>
              <a:rPr lang="fa-IR" dirty="0" smtClean="0"/>
              <a:t>درد </a:t>
            </a:r>
            <a:endParaRPr lang="en-US" dirty="0" smtClean="0"/>
          </a:p>
          <a:p>
            <a:pPr>
              <a:defRPr/>
            </a:pPr>
            <a:r>
              <a:rPr lang="ar-SA" dirty="0" smtClean="0"/>
              <a:t>انحراف سر به </a:t>
            </a:r>
            <a:r>
              <a:rPr lang="fa-IR" dirty="0" smtClean="0"/>
              <a:t>یک طرف</a:t>
            </a:r>
            <a:endParaRPr lang="en-US" dirty="0" smtClean="0"/>
          </a:p>
          <a:p>
            <a:pPr>
              <a:defRPr/>
            </a:pPr>
            <a:r>
              <a:rPr lang="ar-SA" dirty="0" smtClean="0"/>
              <a:t>عدم تقارن در فاصله گوشها از سطح شانه ها</a:t>
            </a:r>
            <a:endParaRPr lang="en-US" dirty="0" smtClean="0"/>
          </a:p>
          <a:p>
            <a:pPr>
              <a:defRPr/>
            </a:pPr>
            <a:r>
              <a:rPr lang="fa-IR" dirty="0" smtClean="0"/>
              <a:t>چرخش </a:t>
            </a:r>
            <a:r>
              <a:rPr lang="ar-SA" dirty="0" smtClean="0"/>
              <a:t>چانه</a:t>
            </a:r>
            <a:r>
              <a:rPr lang="fa-IR" dirty="0" smtClean="0"/>
              <a:t> به یک سمت و چرخش صورت </a:t>
            </a:r>
            <a:r>
              <a:rPr lang="ar-SA" dirty="0" smtClean="0"/>
              <a:t>به سمت </a:t>
            </a:r>
            <a:r>
              <a:rPr lang="fa-IR" dirty="0" smtClean="0"/>
              <a:t>مخالف</a:t>
            </a:r>
            <a:endParaRPr lang="en-US" dirty="0" smtClean="0"/>
          </a:p>
          <a:p>
            <a:pPr>
              <a:defRPr/>
            </a:pPr>
            <a:r>
              <a:rPr lang="ar-SA" dirty="0" smtClean="0"/>
              <a:t>نا مساوي بودن دامنه حركتي در </a:t>
            </a:r>
            <a:r>
              <a:rPr lang="fa-IR" dirty="0" smtClean="0"/>
              <a:t>فلكشن</a:t>
            </a:r>
            <a:r>
              <a:rPr lang="ar-SA" dirty="0" smtClean="0"/>
              <a:t> جانبي</a:t>
            </a:r>
            <a:r>
              <a:rPr lang="fa-IR" dirty="0" smtClean="0"/>
              <a:t> سر</a:t>
            </a:r>
            <a:endParaRPr lang="en-US" dirty="0" smtClean="0"/>
          </a:p>
          <a:p>
            <a:pPr>
              <a:defRPr/>
            </a:pPr>
            <a:endParaRPr lang="fa-IR"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D15CAE46-21E5-4CD0-94F3-54AD3124DB36}" type="slidenum">
              <a:rPr lang="ar-SA" altLang="en-US" smtClean="0">
                <a:solidFill>
                  <a:srgbClr val="FFFFFF"/>
                </a:solidFill>
              </a:rPr>
              <a:pPr eaLnBrk="1" hangingPunct="1">
                <a:defRPr/>
              </a:pPr>
              <a:t>8</a:t>
            </a:fld>
            <a:endParaRPr lang="en-US" altLang="en-US" smtClean="0">
              <a:solidFill>
                <a:srgbClr val="FFFFFF"/>
              </a:solidFill>
            </a:endParaRPr>
          </a:p>
        </p:txBody>
      </p:sp>
    </p:spTree>
    <p:extLst>
      <p:ext uri="{BB962C8B-B14F-4D97-AF65-F5344CB8AC3E}">
        <p14:creationId xmlns:p14="http://schemas.microsoft.com/office/powerpoint/2010/main" val="4492582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fa-IR"/>
          </a:p>
        </p:txBody>
      </p:sp>
      <p:sp>
        <p:nvSpPr>
          <p:cNvPr id="3" name="Content Placeholder 2"/>
          <p:cNvSpPr>
            <a:spLocks noGrp="1"/>
          </p:cNvSpPr>
          <p:nvPr>
            <p:ph idx="4294967295"/>
          </p:nvPr>
        </p:nvSpPr>
        <p:spPr>
          <a:xfrm>
            <a:off x="1981200" y="1600201"/>
            <a:ext cx="8229600" cy="4530725"/>
          </a:xfrm>
          <a:prstGeom prst="rect">
            <a:avLst/>
          </a:prstGeom>
        </p:spPr>
        <p:txBody>
          <a:bodyPr/>
          <a:lstStyle/>
          <a:p>
            <a:pPr>
              <a:defRPr/>
            </a:pPr>
            <a:r>
              <a:rPr lang="fa-IR" dirty="0" smtClean="0"/>
              <a:t>محدوديت حركتي در ناحيه گردن</a:t>
            </a:r>
            <a:endParaRPr lang="en-US" dirty="0" smtClean="0"/>
          </a:p>
          <a:p>
            <a:pPr>
              <a:defRPr/>
            </a:pPr>
            <a:r>
              <a:rPr lang="ar-SA" dirty="0" smtClean="0"/>
              <a:t>اختلال در وسعت ميدان ديد و چرخش چشمها </a:t>
            </a:r>
            <a:r>
              <a:rPr lang="fa-IR" dirty="0" smtClean="0"/>
              <a:t>در صورت به تاويق افتادن درمان</a:t>
            </a:r>
            <a:endParaRPr lang="en-US" dirty="0" smtClean="0"/>
          </a:p>
          <a:p>
            <a:pPr>
              <a:defRPr/>
            </a:pPr>
            <a:r>
              <a:rPr lang="ar-SA" dirty="0" smtClean="0"/>
              <a:t>بدشكلي دائمي صورت، اگر </a:t>
            </a:r>
            <a:r>
              <a:rPr lang="fa-IR" dirty="0" smtClean="0"/>
              <a:t>عارضه به سرعت بر طرف نشود. (صورت در سمتی که کوتاهی وجود دارد، کوچکتر می شود و گوشه چشم و لب به سمت پایین کشیده می شوند. چشم در سمت درگیر کوچکتر از سمت سالم است و از لحاظ ظاهری تغییر می کند.)</a:t>
            </a:r>
            <a:endParaRPr lang="en-US" dirty="0" smtClean="0"/>
          </a:p>
          <a:p>
            <a:pPr>
              <a:defRPr/>
            </a:pPr>
            <a:endParaRPr lang="fa-IR"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6220F424-8FD7-4181-92F8-D4D374AED935}" type="slidenum">
              <a:rPr lang="ar-SA" altLang="en-US" smtClean="0">
                <a:solidFill>
                  <a:srgbClr val="FFFFFF"/>
                </a:solidFill>
              </a:rPr>
              <a:pPr eaLnBrk="1" hangingPunct="1">
                <a:defRPr/>
              </a:pPr>
              <a:t>9</a:t>
            </a:fld>
            <a:endParaRPr lang="en-US" altLang="en-US" smtClean="0">
              <a:solidFill>
                <a:srgbClr val="FFFFFF"/>
              </a:solidFill>
            </a:endParaRPr>
          </a:p>
        </p:txBody>
      </p:sp>
    </p:spTree>
    <p:extLst>
      <p:ext uri="{BB962C8B-B14F-4D97-AF65-F5344CB8AC3E}">
        <p14:creationId xmlns:p14="http://schemas.microsoft.com/office/powerpoint/2010/main" val="32431333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0</TotalTime>
  <Words>1019</Words>
  <Application>Microsoft Office PowerPoint</Application>
  <PresentationFormat>Widescreen</PresentationFormat>
  <Paragraphs>100</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B Nazanin</vt:lpstr>
      <vt:lpstr>Times New Roman</vt:lpstr>
      <vt:lpstr>Tw Cen MT</vt:lpstr>
      <vt:lpstr>Wingdings</vt:lpstr>
      <vt:lpstr>Droplet</vt:lpstr>
      <vt:lpstr>کج گردنی Torticollis  تهیه کننده:زینب هادوی </vt:lpstr>
      <vt:lpstr>PowerPoint Presentation</vt:lpstr>
      <vt:lpstr>PowerPoint Presentation</vt:lpstr>
      <vt:lpstr>عضله جناغی چنبری پستانی  sternocleidomastoid</vt:lpstr>
      <vt:lpstr>PowerPoint Presentation</vt:lpstr>
      <vt:lpstr>علل</vt:lpstr>
      <vt:lpstr>PowerPoint Presentation</vt:lpstr>
      <vt:lpstr>علائم و نشانه ها</vt:lpstr>
      <vt:lpstr>PowerPoint Presentation</vt:lpstr>
      <vt:lpstr>روشهای ارزیابی</vt:lpstr>
      <vt:lpstr>1. مشاهده</vt:lpstr>
      <vt:lpstr>2. صفحه شطرنجی و تست نيويورك </vt:lpstr>
      <vt:lpstr>ملاحظات اصلاحی و درمانی</vt:lpstr>
      <vt:lpstr>نمونه تمرینات تقویتی</vt:lpstr>
      <vt:lpstr>نمونه تمرینات کششی</vt:lpstr>
      <vt:lpstr>PowerPoint Presentation</vt:lpstr>
      <vt:lpstr>شانه نا برابر</vt:lpstr>
      <vt:lpstr>PowerPoint Presentation</vt:lpstr>
      <vt:lpstr>علل</vt:lpstr>
      <vt:lpstr>نشانه ها</vt:lpstr>
      <vt:lpstr>PowerPoint Presentation</vt:lpstr>
      <vt:lpstr>PowerPoint Presentation</vt:lpstr>
      <vt:lpstr>ملاحظات اصلاحی و درمانی</vt:lpstr>
      <vt:lpstr>PowerPoint Presentation</vt:lpstr>
      <vt:lpstr>عضلات رومبوئید و تراپز فوقانی</vt:lpstr>
      <vt:lpstr>عضلات جناغی چنبری و لواتور اسکاپولا</vt:lpstr>
      <vt:lpstr>عضلات اسکالن</vt:lpstr>
      <vt:lpstr>PowerPoint Presentation</vt:lpstr>
      <vt:lpstr>نمونه تمرینات تقویتی</vt:lpstr>
      <vt:lpstr>کشش عضلات تراپز تحتانی، تحت کتفی و پکتورالیس مینور</vt:lpstr>
      <vt:lpstr>کشش عضلات تراپز تحتانی، تحت کتفی و پکتورالیس مینور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کج گردنی Torticollis  تهیه کننده:زینب هادوی </dc:title>
  <dc:creator>Admin</dc:creator>
  <cp:lastModifiedBy>Admin</cp:lastModifiedBy>
  <cp:revision>1</cp:revision>
  <dcterms:created xsi:type="dcterms:W3CDTF">2020-04-06T14:45:03Z</dcterms:created>
  <dcterms:modified xsi:type="dcterms:W3CDTF">2020-04-06T14:45:36Z</dcterms:modified>
</cp:coreProperties>
</file>