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4" r:id="rId1"/>
    <p:sldMasterId id="2147483912" r:id="rId2"/>
  </p:sldMasterIdLst>
  <p:notesMasterIdLst>
    <p:notesMasterId r:id="rId30"/>
  </p:notesMasterIdLst>
  <p:sldIdLst>
    <p:sldId id="276" r:id="rId3"/>
    <p:sldId id="257" r:id="rId4"/>
    <p:sldId id="262" r:id="rId5"/>
    <p:sldId id="263" r:id="rId6"/>
    <p:sldId id="277" r:id="rId7"/>
    <p:sldId id="279" r:id="rId8"/>
    <p:sldId id="265" r:id="rId9"/>
    <p:sldId id="266" r:id="rId10"/>
    <p:sldId id="280" r:id="rId11"/>
    <p:sldId id="281" r:id="rId12"/>
    <p:sldId id="282" r:id="rId13"/>
    <p:sldId id="303" r:id="rId14"/>
    <p:sldId id="304" r:id="rId15"/>
    <p:sldId id="305" r:id="rId16"/>
    <p:sldId id="308" r:id="rId17"/>
    <p:sldId id="286" r:id="rId18"/>
    <p:sldId id="287" r:id="rId19"/>
    <p:sldId id="288" r:id="rId20"/>
    <p:sldId id="289" r:id="rId21"/>
    <p:sldId id="290" r:id="rId22"/>
    <p:sldId id="293" r:id="rId23"/>
    <p:sldId id="294" r:id="rId24"/>
    <p:sldId id="295" r:id="rId25"/>
    <p:sldId id="296" r:id="rId26"/>
    <p:sldId id="298" r:id="rId27"/>
    <p:sldId id="299" r:id="rId28"/>
    <p:sldId id="31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69B9D-1AD7-43D3-BEEA-C90EB3211EBB}" type="datetimeFigureOut">
              <a:rPr lang="en-US" smtClean="0"/>
              <a:pPr/>
              <a:t>4/5/2020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DB3DAE-A63F-421E-8CF7-F296362D916A}" type="slidenum">
              <a:rPr lang="en-US" smtClean="0"/>
              <a:pPr/>
              <a:t>‹#›</a:t>
            </a:fld>
            <a:endParaRPr lang="en-US"/>
          </a:p>
        </p:txBody>
      </p:sp>
    </p:spTree>
    <p:extLst>
      <p:ext uri="{BB962C8B-B14F-4D97-AF65-F5344CB8AC3E}">
        <p14:creationId xmlns:p14="http://schemas.microsoft.com/office/powerpoint/2010/main" val="25898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14722" name="Group 2"/>
          <p:cNvGrpSpPr>
            <a:grpSpLocks/>
          </p:cNvGrpSpPr>
          <p:nvPr/>
        </p:nvGrpSpPr>
        <p:grpSpPr bwMode="auto">
          <a:xfrm>
            <a:off x="0" y="1422400"/>
            <a:ext cx="9147175" cy="5435600"/>
            <a:chOff x="0" y="896"/>
            <a:chExt cx="5762" cy="3424"/>
          </a:xfrm>
        </p:grpSpPr>
        <p:grpSp>
          <p:nvGrpSpPr>
            <p:cNvPr id="414723" name="Group 3"/>
            <p:cNvGrpSpPr>
              <a:grpSpLocks/>
            </p:cNvGrpSpPr>
            <p:nvPr userDrawn="1"/>
          </p:nvGrpSpPr>
          <p:grpSpPr bwMode="auto">
            <a:xfrm>
              <a:off x="20" y="896"/>
              <a:ext cx="5742" cy="3424"/>
              <a:chOff x="20" y="896"/>
              <a:chExt cx="5742" cy="3424"/>
            </a:xfrm>
          </p:grpSpPr>
          <p:sp>
            <p:nvSpPr>
              <p:cNvPr id="414724"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5"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6"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7"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8"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9"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0"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1"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2"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3"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4"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5"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6"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nvGrpSpPr>
            <p:cNvPr id="414737" name="Group 17"/>
            <p:cNvGrpSpPr>
              <a:grpSpLocks/>
            </p:cNvGrpSpPr>
            <p:nvPr userDrawn="1"/>
          </p:nvGrpSpPr>
          <p:grpSpPr bwMode="auto">
            <a:xfrm>
              <a:off x="0" y="2291"/>
              <a:ext cx="1385" cy="1702"/>
              <a:chOff x="0" y="2291"/>
              <a:chExt cx="1385" cy="1702"/>
            </a:xfrm>
          </p:grpSpPr>
          <p:sp>
            <p:nvSpPr>
              <p:cNvPr id="414738"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39"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0"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1"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2"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3"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4"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5"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6"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7"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8"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9"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0"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1"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2"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3"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4"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5"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6"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7"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8"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9"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0"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1"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2"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3"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4"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5"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6"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7"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8"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9"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0"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1"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2"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3"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4"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5"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6"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7"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8"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9"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0"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1"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2"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3"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4"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5"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6"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7"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8"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9"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0"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1"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2"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3"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4"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5"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6"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7"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8"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9"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0"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1"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02"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3"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4"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5"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6"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7"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8"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9"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0"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1"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2"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3"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4"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5"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6"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7"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8"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9"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0"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1"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2"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3"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4"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5"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6"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7"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8"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9"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0"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1"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2"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3"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4"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5"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6"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7"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8"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9"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0"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1"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2"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3"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4"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5"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6"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7"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8"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9"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0"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1"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2"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3"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4"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5"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6"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7"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8"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59"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0"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1"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2"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3"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4"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5"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6"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7"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68"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69"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0"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1"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2"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sp>
        <p:nvSpPr>
          <p:cNvPr id="414873"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414874"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US" noProof="0" smtClean="0"/>
              <a:t>Click to edit Master subtitle style</a:t>
            </a:r>
          </a:p>
        </p:txBody>
      </p:sp>
      <p:sp>
        <p:nvSpPr>
          <p:cNvPr id="414875" name="Rectangle 155"/>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dirty="0">
              <a:solidFill>
                <a:srgbClr val="FFFFFF"/>
              </a:solidFill>
            </a:endParaRPr>
          </a:p>
        </p:txBody>
      </p:sp>
      <p:sp>
        <p:nvSpPr>
          <p:cNvPr id="414876" name="Rectangle 156"/>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dirty="0">
              <a:solidFill>
                <a:srgbClr val="FFFFFF"/>
              </a:solidFill>
            </a:endParaRPr>
          </a:p>
        </p:txBody>
      </p:sp>
      <p:sp>
        <p:nvSpPr>
          <p:cNvPr id="414877" name="Rectangle 157"/>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EBF5C86A-F36F-41FE-B484-2C779A2CDCBB}"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22150667"/>
      </p:ext>
    </p:extLst>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F76DFA7-369B-430F-8AC4-5160A6EEAC0C}"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51457838"/>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4B7D4955-1F51-4152-BBC3-33DD04AB2E6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61799077"/>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600200"/>
            <a:ext cx="8540750"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1625" y="3925888"/>
            <a:ext cx="8540750"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8F98435A-0CDB-4147-A51B-E7736DFF791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614379005"/>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a:xfrm>
            <a:off x="6553200" y="6245225"/>
            <a:ext cx="2289175" cy="476250"/>
          </a:xfrm>
        </p:spPr>
        <p:txBody>
          <a:bodyPr/>
          <a:lstStyle>
            <a:lvl1pPr>
              <a:defRPr/>
            </a:lvl1pPr>
          </a:lstStyle>
          <a:p>
            <a:fld id="{28F5A312-E01B-46C3-9905-78A569546F3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59439971"/>
      </p:ext>
    </p:extLst>
  </p:cSld>
  <p:clrMapOvr>
    <a:masterClrMapping/>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46500675-0116-4F3A-B336-398910EFAEF4}"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68711767"/>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1625"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9" name="Slide Number Placeholder 8"/>
          <p:cNvSpPr>
            <a:spLocks noGrp="1"/>
          </p:cNvSpPr>
          <p:nvPr>
            <p:ph type="sldNum" sz="quarter" idx="12"/>
          </p:nvPr>
        </p:nvSpPr>
        <p:spPr>
          <a:xfrm>
            <a:off x="6553200" y="6245225"/>
            <a:ext cx="2289175" cy="476250"/>
          </a:xfrm>
        </p:spPr>
        <p:txBody>
          <a:bodyPr/>
          <a:lstStyle>
            <a:lvl1pPr>
              <a:defRPr/>
            </a:lvl1pPr>
          </a:lstStyle>
          <a:p>
            <a:fld id="{AE87823F-5882-4E4F-B5DB-F508711697B8}"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003097982"/>
      </p:ext>
    </p:extLst>
  </p:cSld>
  <p:clrMapOvr>
    <a:masterClrMapping/>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301625" y="3925888"/>
            <a:ext cx="8540750"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8" name="Slide Number Placeholder 7"/>
          <p:cNvSpPr>
            <a:spLocks noGrp="1"/>
          </p:cNvSpPr>
          <p:nvPr>
            <p:ph type="sldNum" sz="quarter" idx="12"/>
          </p:nvPr>
        </p:nvSpPr>
        <p:spPr>
          <a:xfrm>
            <a:off x="6553200" y="6245225"/>
            <a:ext cx="2289175" cy="476250"/>
          </a:xfrm>
        </p:spPr>
        <p:txBody>
          <a:bodyPr/>
          <a:lstStyle>
            <a:lvl1pPr>
              <a:defRPr/>
            </a:lvl1pPr>
          </a:lstStyle>
          <a:p>
            <a:fld id="{4CF73DE2-5F5F-4A53-9C87-B9D6A9E77329}"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08424629"/>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01625" y="1600200"/>
            <a:ext cx="4194175" cy="4498975"/>
          </a:xfrm>
        </p:spPr>
        <p:txBody>
          <a:bodyPr/>
          <a:lstStyle/>
          <a:p>
            <a:endParaRPr lang="en-US" dirty="0"/>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76B7D80D-B240-449B-B5A5-8E02D687525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63353917"/>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14722" name="Group 2"/>
          <p:cNvGrpSpPr>
            <a:grpSpLocks/>
          </p:cNvGrpSpPr>
          <p:nvPr/>
        </p:nvGrpSpPr>
        <p:grpSpPr bwMode="auto">
          <a:xfrm>
            <a:off x="0" y="1422400"/>
            <a:ext cx="9147175" cy="5435600"/>
            <a:chOff x="0" y="896"/>
            <a:chExt cx="5762" cy="3424"/>
          </a:xfrm>
        </p:grpSpPr>
        <p:grpSp>
          <p:nvGrpSpPr>
            <p:cNvPr id="414723" name="Group 3"/>
            <p:cNvGrpSpPr>
              <a:grpSpLocks/>
            </p:cNvGrpSpPr>
            <p:nvPr userDrawn="1"/>
          </p:nvGrpSpPr>
          <p:grpSpPr bwMode="auto">
            <a:xfrm>
              <a:off x="20" y="896"/>
              <a:ext cx="5742" cy="3424"/>
              <a:chOff x="20" y="896"/>
              <a:chExt cx="5742" cy="3424"/>
            </a:xfrm>
          </p:grpSpPr>
          <p:sp>
            <p:nvSpPr>
              <p:cNvPr id="414724"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5"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6"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7"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8"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29"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0"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1"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2"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3"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4"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5"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736"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nvGrpSpPr>
            <p:cNvPr id="414737" name="Group 17"/>
            <p:cNvGrpSpPr>
              <a:grpSpLocks/>
            </p:cNvGrpSpPr>
            <p:nvPr userDrawn="1"/>
          </p:nvGrpSpPr>
          <p:grpSpPr bwMode="auto">
            <a:xfrm>
              <a:off x="0" y="2291"/>
              <a:ext cx="1385" cy="1702"/>
              <a:chOff x="0" y="2291"/>
              <a:chExt cx="1385" cy="1702"/>
            </a:xfrm>
          </p:grpSpPr>
          <p:sp>
            <p:nvSpPr>
              <p:cNvPr id="414738"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39"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0"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1"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2"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3"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4"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5"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6"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7"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8"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49"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0"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1"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2"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3"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4"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5"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6"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7"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8"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59"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0"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1"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2"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3"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4"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5"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6"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7"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8"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69"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0"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1"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2"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3"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4"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5"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6"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7"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8"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79"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0"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1"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2"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3"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4"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5"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6"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7"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8"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89"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0"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1"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2"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3"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4"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5"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6"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7"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8"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799"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0"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1"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02"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3"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4"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5"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6"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7"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8"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09"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0"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1"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2"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3"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4"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5"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6"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7"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8"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19"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0"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1"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2"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3"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4"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5"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6"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7"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8"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29"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0"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1"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2"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3"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4"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5"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6"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7"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8"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39"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0"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1"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2"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3"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4"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5"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6"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7"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8"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49"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0"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1"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2"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3"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4"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5"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6"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7"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58"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59"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0"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1"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2"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3"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4"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5"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6"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4867"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68"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4869"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0"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1"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4872"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sp>
        <p:nvSpPr>
          <p:cNvPr id="414873"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414874"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US" noProof="0" smtClean="0"/>
              <a:t>Click to edit Master subtitle style</a:t>
            </a:r>
          </a:p>
        </p:txBody>
      </p:sp>
      <p:sp>
        <p:nvSpPr>
          <p:cNvPr id="414875" name="Rectangle 155"/>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dirty="0">
              <a:solidFill>
                <a:srgbClr val="FFFFFF"/>
              </a:solidFill>
            </a:endParaRPr>
          </a:p>
        </p:txBody>
      </p:sp>
      <p:sp>
        <p:nvSpPr>
          <p:cNvPr id="414876" name="Rectangle 156"/>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dirty="0">
              <a:solidFill>
                <a:srgbClr val="FFFFFF"/>
              </a:solidFill>
            </a:endParaRPr>
          </a:p>
        </p:txBody>
      </p:sp>
      <p:sp>
        <p:nvSpPr>
          <p:cNvPr id="414877" name="Rectangle 157"/>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EBF5C86A-F36F-41FE-B484-2C779A2CDCBB}"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664097986"/>
      </p:ext>
    </p:extLst>
  </p:cSld>
  <p:clrMapOvr>
    <a:masterClrMapping/>
  </p:clrMapOvr>
  <p:transition>
    <p:wedg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59EF9B95-BA89-4172-B8EE-C4165202A64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86238634"/>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59EF9B95-BA89-4172-B8EE-C4165202A64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5645561"/>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D0B553B-2B72-4D44-9B03-B900BC55478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99599681"/>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C4FD25D-E5D9-4E3D-ABED-FDD7929737A3}"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163953851"/>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0824BC7C-424F-4777-8E68-1E5199D7251E}"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38173841"/>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D7B3B3B-E290-433E-8A32-466D0920FCCB}"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031097406"/>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DE326807-2DEA-4C8A-B35D-B5A1BA57C569}"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71847408"/>
      </p:ext>
    </p:extLst>
  </p:cSld>
  <p:clrMapOvr>
    <a:masterClrMapping/>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6E81E232-7417-46FD-8506-97A473A23CC0}"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56660200"/>
      </p:ext>
    </p:extLst>
  </p:cSld>
  <p:clrMapOvr>
    <a:masterClrMapping/>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10EDBDF-47D1-41DC-9A25-A6124F742211}"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673973901"/>
      </p:ext>
    </p:extLst>
  </p:cSld>
  <p:clrMapOvr>
    <a:masterClrMapping/>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F76DFA7-369B-430F-8AC4-5160A6EEAC0C}"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40884186"/>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4B7D4955-1F51-4152-BBC3-33DD04AB2E6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135177349"/>
      </p:ext>
    </p:extLst>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600200"/>
            <a:ext cx="8540750"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1625" y="3925888"/>
            <a:ext cx="8540750"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8F98435A-0CDB-4147-A51B-E7736DFF791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229861789"/>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D0B553B-2B72-4D44-9B03-B900BC55478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248449561"/>
      </p:ext>
    </p:extLst>
  </p:cSld>
  <p:clrMapOvr>
    <a:masterClrMapping/>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a:xfrm>
            <a:off x="6553200" y="6245225"/>
            <a:ext cx="2289175" cy="476250"/>
          </a:xfrm>
        </p:spPr>
        <p:txBody>
          <a:bodyPr/>
          <a:lstStyle>
            <a:lvl1pPr>
              <a:defRPr/>
            </a:lvl1pPr>
          </a:lstStyle>
          <a:p>
            <a:fld id="{28F5A312-E01B-46C3-9905-78A569546F35}"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84622855"/>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46500675-0116-4F3A-B336-398910EFAEF4}"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70028731"/>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1625"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9" name="Slide Number Placeholder 8"/>
          <p:cNvSpPr>
            <a:spLocks noGrp="1"/>
          </p:cNvSpPr>
          <p:nvPr>
            <p:ph type="sldNum" sz="quarter" idx="12"/>
          </p:nvPr>
        </p:nvSpPr>
        <p:spPr>
          <a:xfrm>
            <a:off x="6553200" y="6245225"/>
            <a:ext cx="2289175" cy="476250"/>
          </a:xfrm>
        </p:spPr>
        <p:txBody>
          <a:bodyPr/>
          <a:lstStyle>
            <a:lvl1pPr>
              <a:defRPr/>
            </a:lvl1pPr>
          </a:lstStyle>
          <a:p>
            <a:fld id="{AE87823F-5882-4E4F-B5DB-F508711697B8}"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875822159"/>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301625" y="3925888"/>
            <a:ext cx="8540750"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8" name="Slide Number Placeholder 7"/>
          <p:cNvSpPr>
            <a:spLocks noGrp="1"/>
          </p:cNvSpPr>
          <p:nvPr>
            <p:ph type="sldNum" sz="quarter" idx="12"/>
          </p:nvPr>
        </p:nvSpPr>
        <p:spPr>
          <a:xfrm>
            <a:off x="6553200" y="6245225"/>
            <a:ext cx="2289175" cy="476250"/>
          </a:xfrm>
        </p:spPr>
        <p:txBody>
          <a:bodyPr/>
          <a:lstStyle>
            <a:lvl1pPr>
              <a:defRPr/>
            </a:lvl1pPr>
          </a:lstStyle>
          <a:p>
            <a:fld id="{4CF73DE2-5F5F-4A53-9C87-B9D6A9E77329}"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08588148"/>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01625" y="1600200"/>
            <a:ext cx="4194175" cy="4498975"/>
          </a:xfrm>
        </p:spPr>
        <p:txBody>
          <a:bodyPr/>
          <a:lstStyle/>
          <a:p>
            <a:endParaRPr lang="en-US" dirty="0"/>
          </a:p>
        </p:txBody>
      </p:sp>
      <p:sp>
        <p:nvSpPr>
          <p:cNvPr id="4" name="Text Placeholder 3"/>
          <p:cNvSpPr>
            <a:spLocks noGrp="1"/>
          </p:cNvSpPr>
          <p:nvPr>
            <p:ph type="body"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fld id="{76B7D80D-B240-449B-B5A5-8E02D687525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0568683"/>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C4FD25D-E5D9-4E3D-ABED-FDD7929737A3}"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54342844"/>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0824BC7C-424F-4777-8E68-1E5199D7251E}"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9042983"/>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D7B3B3B-E290-433E-8A32-466D0920FCCB}"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926265612"/>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DE326807-2DEA-4C8A-B35D-B5A1BA57C569}"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4595290"/>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6E81E232-7417-46FD-8506-97A473A23CC0}"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52984076"/>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10EDBDF-47D1-41DC-9A25-A6124F742211}"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69890038"/>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13698" name="Group 2"/>
          <p:cNvGrpSpPr>
            <a:grpSpLocks/>
          </p:cNvGrpSpPr>
          <p:nvPr/>
        </p:nvGrpSpPr>
        <p:grpSpPr bwMode="auto">
          <a:xfrm>
            <a:off x="0" y="1422400"/>
            <a:ext cx="9147175" cy="5435600"/>
            <a:chOff x="0" y="896"/>
            <a:chExt cx="5762" cy="3424"/>
          </a:xfrm>
        </p:grpSpPr>
        <p:grpSp>
          <p:nvGrpSpPr>
            <p:cNvPr id="413699" name="Group 3"/>
            <p:cNvGrpSpPr>
              <a:grpSpLocks/>
            </p:cNvGrpSpPr>
            <p:nvPr userDrawn="1"/>
          </p:nvGrpSpPr>
          <p:grpSpPr bwMode="auto">
            <a:xfrm>
              <a:off x="20" y="896"/>
              <a:ext cx="5742" cy="3424"/>
              <a:chOff x="20" y="896"/>
              <a:chExt cx="5742" cy="3424"/>
            </a:xfrm>
          </p:grpSpPr>
          <p:sp>
            <p:nvSpPr>
              <p:cNvPr id="413700"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1"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2"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3"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4"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5"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6"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7"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8"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9"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0"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1"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2"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nvGrpSpPr>
            <p:cNvPr id="413713" name="Group 17"/>
            <p:cNvGrpSpPr>
              <a:grpSpLocks/>
            </p:cNvGrpSpPr>
            <p:nvPr userDrawn="1"/>
          </p:nvGrpSpPr>
          <p:grpSpPr bwMode="auto">
            <a:xfrm>
              <a:off x="0" y="2291"/>
              <a:ext cx="1385" cy="1702"/>
              <a:chOff x="0" y="2291"/>
              <a:chExt cx="1385" cy="1702"/>
            </a:xfrm>
          </p:grpSpPr>
          <p:sp>
            <p:nvSpPr>
              <p:cNvPr id="413714"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6"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8"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9"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1"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2"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3"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4"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5"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8"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1"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3"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4"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5"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7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0"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6"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7"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0"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1"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2"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3"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5"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7"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8"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3"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4"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5"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4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4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6"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7"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8"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sp>
        <p:nvSpPr>
          <p:cNvPr id="413849"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3850"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fontAlgn="base">
              <a:spcBef>
                <a:spcPct val="0"/>
              </a:spcBef>
              <a:spcAft>
                <a:spcPct val="0"/>
              </a:spcAft>
            </a:pPr>
            <a:endParaRPr lang="en-US" dirty="0">
              <a:solidFill>
                <a:srgbClr val="FFFFFF"/>
              </a:solidFill>
            </a:endParaRPr>
          </a:p>
        </p:txBody>
      </p:sp>
      <p:sp>
        <p:nvSpPr>
          <p:cNvPr id="413851"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fontAlgn="base">
              <a:spcBef>
                <a:spcPct val="0"/>
              </a:spcBef>
              <a:spcAft>
                <a:spcPct val="0"/>
              </a:spcAft>
            </a:pPr>
            <a:endParaRPr lang="en-US" dirty="0">
              <a:solidFill>
                <a:srgbClr val="FFFFFF"/>
              </a:solidFill>
            </a:endParaRPr>
          </a:p>
        </p:txBody>
      </p:sp>
      <p:sp>
        <p:nvSpPr>
          <p:cNvPr id="413852"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fontAlgn="base">
              <a:spcBef>
                <a:spcPct val="0"/>
              </a:spcBef>
              <a:spcAft>
                <a:spcPct val="0"/>
              </a:spcAft>
            </a:pPr>
            <a:fld id="{FC8A9A10-7CAB-45CB-9464-4707805AFBE5}" type="slidenum">
              <a:rPr lang="en-US">
                <a:solidFill>
                  <a:srgbClr val="FFFFFF"/>
                </a:solidFill>
              </a:rPr>
              <a:pPr fontAlgn="base">
                <a:spcBef>
                  <a:spcPct val="0"/>
                </a:spcBef>
                <a:spcAft>
                  <a:spcPct val="0"/>
                </a:spcAft>
              </a:pPr>
              <a:t>‹#›</a:t>
            </a:fld>
            <a:endParaRPr lang="en-US" dirty="0">
              <a:solidFill>
                <a:srgbClr val="FFFFFF"/>
              </a:solidFill>
            </a:endParaRPr>
          </a:p>
        </p:txBody>
      </p:sp>
      <p:sp>
        <p:nvSpPr>
          <p:cNvPr id="413853"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832292720"/>
      </p:ext>
    </p:extLst>
  </p:cSld>
  <p:clrMap bg1="dk1" tx1="lt1" bg2="dk2" tx2="lt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Lst>
  <p:transition>
    <p:wedge/>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fontAlgn="base">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413698" name="Group 2"/>
          <p:cNvGrpSpPr>
            <a:grpSpLocks/>
          </p:cNvGrpSpPr>
          <p:nvPr/>
        </p:nvGrpSpPr>
        <p:grpSpPr bwMode="auto">
          <a:xfrm>
            <a:off x="0" y="1422400"/>
            <a:ext cx="9147175" cy="5435600"/>
            <a:chOff x="0" y="896"/>
            <a:chExt cx="5762" cy="3424"/>
          </a:xfrm>
        </p:grpSpPr>
        <p:grpSp>
          <p:nvGrpSpPr>
            <p:cNvPr id="413699" name="Group 3"/>
            <p:cNvGrpSpPr>
              <a:grpSpLocks/>
            </p:cNvGrpSpPr>
            <p:nvPr userDrawn="1"/>
          </p:nvGrpSpPr>
          <p:grpSpPr bwMode="auto">
            <a:xfrm>
              <a:off x="20" y="896"/>
              <a:ext cx="5742" cy="3424"/>
              <a:chOff x="20" y="896"/>
              <a:chExt cx="5742" cy="3424"/>
            </a:xfrm>
          </p:grpSpPr>
          <p:sp>
            <p:nvSpPr>
              <p:cNvPr id="413700"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1"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2"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3"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4"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5"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6"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7"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8"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09"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0"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1"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12"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nvGrpSpPr>
            <p:cNvPr id="413713" name="Group 17"/>
            <p:cNvGrpSpPr>
              <a:grpSpLocks/>
            </p:cNvGrpSpPr>
            <p:nvPr userDrawn="1"/>
          </p:nvGrpSpPr>
          <p:grpSpPr bwMode="auto">
            <a:xfrm>
              <a:off x="0" y="2291"/>
              <a:ext cx="1385" cy="1702"/>
              <a:chOff x="0" y="2291"/>
              <a:chExt cx="1385" cy="1702"/>
            </a:xfrm>
          </p:grpSpPr>
          <p:sp>
            <p:nvSpPr>
              <p:cNvPr id="413714"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6"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8"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19"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1"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2"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3"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4"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5"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8"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2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1"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3"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4"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5"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3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4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5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6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77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7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0"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6"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7"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8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0"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1"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2"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3"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5"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7"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8"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79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3"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4"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5"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0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1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2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3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3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41384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4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FFFFFF"/>
                  </a:solidFill>
                </a:endParaRPr>
              </a:p>
            </p:txBody>
          </p:sp>
          <p:sp>
            <p:nvSpPr>
              <p:cNvPr id="41384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6"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7"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413848"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dirty="0">
                  <a:solidFill>
                    <a:srgbClr val="FFFFFF"/>
                  </a:solidFill>
                </a:endParaRPr>
              </a:p>
            </p:txBody>
          </p:sp>
        </p:grpSp>
      </p:grpSp>
      <p:sp>
        <p:nvSpPr>
          <p:cNvPr id="413849"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3850"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fontAlgn="base">
              <a:spcBef>
                <a:spcPct val="0"/>
              </a:spcBef>
              <a:spcAft>
                <a:spcPct val="0"/>
              </a:spcAft>
            </a:pPr>
            <a:endParaRPr lang="en-US" dirty="0">
              <a:solidFill>
                <a:srgbClr val="FFFFFF"/>
              </a:solidFill>
            </a:endParaRPr>
          </a:p>
        </p:txBody>
      </p:sp>
      <p:sp>
        <p:nvSpPr>
          <p:cNvPr id="413851"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fontAlgn="base">
              <a:spcBef>
                <a:spcPct val="0"/>
              </a:spcBef>
              <a:spcAft>
                <a:spcPct val="0"/>
              </a:spcAft>
            </a:pPr>
            <a:endParaRPr lang="en-US" dirty="0">
              <a:solidFill>
                <a:srgbClr val="FFFFFF"/>
              </a:solidFill>
            </a:endParaRPr>
          </a:p>
        </p:txBody>
      </p:sp>
      <p:sp>
        <p:nvSpPr>
          <p:cNvPr id="413852"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fontAlgn="base">
              <a:spcBef>
                <a:spcPct val="0"/>
              </a:spcBef>
              <a:spcAft>
                <a:spcPct val="0"/>
              </a:spcAft>
            </a:pPr>
            <a:fld id="{FC8A9A10-7CAB-45CB-9464-4707805AFBE5}" type="slidenum">
              <a:rPr lang="en-US">
                <a:solidFill>
                  <a:srgbClr val="FFFFFF"/>
                </a:solidFill>
              </a:rPr>
              <a:pPr fontAlgn="base">
                <a:spcBef>
                  <a:spcPct val="0"/>
                </a:spcBef>
                <a:spcAft>
                  <a:spcPct val="0"/>
                </a:spcAft>
              </a:pPr>
              <a:t>‹#›</a:t>
            </a:fld>
            <a:endParaRPr lang="en-US" dirty="0">
              <a:solidFill>
                <a:srgbClr val="FFFFFF"/>
              </a:solidFill>
            </a:endParaRPr>
          </a:p>
        </p:txBody>
      </p:sp>
      <p:sp>
        <p:nvSpPr>
          <p:cNvPr id="413853"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727898761"/>
      </p:ext>
    </p:extLst>
  </p:cSld>
  <p:clrMap bg1="dk2" tx1="lt1" bg2="dk1"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 id="2147483929" r:id="rId17"/>
  </p:sldLayoutIdLst>
  <p:transition>
    <p:wedge/>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fontAlgn="base">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y%20Documents/5.jpg"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2.xml"/><Relationship Id="rId5" Type="http://schemas.openxmlformats.org/officeDocument/2006/relationships/image" Target="../media/image16.gif"/><Relationship Id="rId4" Type="http://schemas.openxmlformats.org/officeDocument/2006/relationships/image" Target="../media/image15.gif"/></Relationships>
</file>

<file path=ppt/slides/_rels/slide2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 Id="rId5" Type="http://schemas.openxmlformats.org/officeDocument/2006/relationships/image" Target="../media/image20.gif"/><Relationship Id="rId4" Type="http://schemas.openxmlformats.org/officeDocument/2006/relationships/image" Target="../media/image19.gif"/></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Rot="1" noChangeArrowheads="1"/>
          </p:cNvSpPr>
          <p:nvPr>
            <p:ph type="title"/>
          </p:nvPr>
        </p:nvSpPr>
        <p:spPr>
          <a:xfrm>
            <a:off x="4498975" y="-99001"/>
            <a:ext cx="3962400" cy="6172200"/>
          </a:xfrm>
        </p:spPr>
        <p:txBody>
          <a:bodyPr/>
          <a:lstStyle/>
          <a:p>
            <a:pPr algn="r"/>
            <a:r>
              <a:rPr lang="fa-IR" b="1" dirty="0" smtClean="0">
                <a:solidFill>
                  <a:srgbClr val="FFFF00"/>
                </a:solidFill>
              </a:rPr>
              <a:t>تعريف:</a:t>
            </a:r>
            <a:r>
              <a:rPr lang="fa-IR" sz="3100" dirty="0">
                <a:solidFill>
                  <a:srgbClr val="FFFF00"/>
                </a:solidFill>
              </a:rPr>
              <a:t/>
            </a:r>
            <a:br>
              <a:rPr lang="fa-IR" sz="3100" dirty="0">
                <a:solidFill>
                  <a:srgbClr val="FFFF00"/>
                </a:solidFill>
              </a:rPr>
            </a:br>
            <a:r>
              <a:rPr lang="fa-IR" sz="3100" dirty="0" smtClean="0">
                <a:solidFill>
                  <a:schemeClr val="tx1"/>
                </a:solidFill>
              </a:rPr>
              <a:t/>
            </a:r>
            <a:br>
              <a:rPr lang="fa-IR" sz="3100" dirty="0" smtClean="0">
                <a:solidFill>
                  <a:schemeClr val="tx1"/>
                </a:solidFill>
              </a:rPr>
            </a:br>
            <a:r>
              <a:rPr lang="en-US" sz="3100" dirty="0" smtClean="0">
                <a:solidFill>
                  <a:schemeClr val="tx1"/>
                </a:solidFill>
              </a:rPr>
              <a:t/>
            </a:r>
            <a:br>
              <a:rPr lang="en-US" sz="3100" dirty="0" smtClean="0">
                <a:solidFill>
                  <a:schemeClr val="tx1"/>
                </a:solidFill>
              </a:rPr>
            </a:br>
            <a:r>
              <a:rPr lang="fa-IR" sz="3600" dirty="0">
                <a:solidFill>
                  <a:schemeClr val="tx1"/>
                </a:solidFill>
              </a:rPr>
              <a:t/>
            </a:r>
            <a:br>
              <a:rPr lang="fa-IR" sz="3600" dirty="0">
                <a:solidFill>
                  <a:schemeClr val="tx1"/>
                </a:solidFill>
              </a:rPr>
            </a:br>
            <a:r>
              <a:rPr lang="fa-IR" sz="2800" b="1" dirty="0">
                <a:solidFill>
                  <a:schemeClr val="tx1"/>
                </a:solidFill>
              </a:rPr>
              <a:t>کف پای صاف</a:t>
            </a:r>
            <a:r>
              <a:rPr lang="fa-IR" sz="2800" dirty="0">
                <a:solidFill>
                  <a:schemeClr val="tx1"/>
                </a:solidFill>
              </a:rPr>
              <a:t>:</a:t>
            </a:r>
            <a:r>
              <a:rPr lang="fa-IR" sz="2800" b="1" dirty="0">
                <a:solidFill>
                  <a:schemeClr val="tx1"/>
                </a:solidFill>
              </a:rPr>
              <a:t/>
            </a:r>
            <a:br>
              <a:rPr lang="fa-IR" sz="2800" b="1" dirty="0">
                <a:solidFill>
                  <a:schemeClr val="tx1"/>
                </a:solidFill>
              </a:rPr>
            </a:br>
            <a:r>
              <a:rPr lang="fa-IR" sz="2800" b="1" dirty="0">
                <a:solidFill>
                  <a:schemeClr val="tx1"/>
                </a:solidFill>
                <a:cs typeface="+mn-cs"/>
              </a:rPr>
              <a:t>کاهش یا از بین رفتن ارتفاع </a:t>
            </a:r>
            <a:r>
              <a:rPr lang="fa-IR" sz="2800" b="1" dirty="0" smtClean="0">
                <a:solidFill>
                  <a:schemeClr val="tx1"/>
                </a:solidFill>
                <a:cs typeface="+mn-cs"/>
              </a:rPr>
              <a:t>قوس طولی داخلی در کف پا</a:t>
            </a:r>
            <a:br>
              <a:rPr lang="fa-IR" sz="2800" b="1" dirty="0" smtClean="0">
                <a:solidFill>
                  <a:schemeClr val="tx1"/>
                </a:solidFill>
                <a:cs typeface="+mn-cs"/>
              </a:rPr>
            </a:br>
            <a:r>
              <a:rPr lang="fa-IR" sz="2800" b="1" dirty="0" smtClean="0">
                <a:solidFill>
                  <a:schemeClr val="tx1"/>
                </a:solidFill>
                <a:cs typeface="+mn-cs"/>
              </a:rPr>
              <a:t/>
            </a:r>
            <a:br>
              <a:rPr lang="fa-IR" sz="2800" b="1" dirty="0" smtClean="0">
                <a:solidFill>
                  <a:schemeClr val="tx1"/>
                </a:solidFill>
                <a:cs typeface="+mn-cs"/>
              </a:rPr>
            </a:br>
            <a:r>
              <a:rPr lang="fa-IR" sz="2800" b="1" dirty="0" smtClean="0">
                <a:solidFill>
                  <a:schemeClr val="tx1"/>
                </a:solidFill>
              </a:rPr>
              <a:t/>
            </a:r>
            <a:br>
              <a:rPr lang="fa-IR" sz="2800" b="1" dirty="0" smtClean="0">
                <a:solidFill>
                  <a:schemeClr val="tx1"/>
                </a:solidFill>
              </a:rPr>
            </a:br>
            <a:endParaRPr lang="en-US" sz="3600" dirty="0">
              <a:solidFill>
                <a:schemeClr val="tx1"/>
              </a:solidFill>
            </a:endParaRPr>
          </a:p>
        </p:txBody>
      </p:sp>
      <p:pic>
        <p:nvPicPr>
          <p:cNvPr id="8207" name="Picture 15" descr="foot_flat[1]"/>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685800" y="1981200"/>
            <a:ext cx="2971800" cy="4419600"/>
          </a:xfrm>
          <a:ln w="57150" cmpd="thinThick">
            <a:solidFill>
              <a:schemeClr val="tx1"/>
            </a:solidFill>
            <a:miter lim="800000"/>
            <a:headEnd/>
            <a:tailEnd/>
          </a:ln>
        </p:spPr>
      </p:pic>
      <p:sp>
        <p:nvSpPr>
          <p:cNvPr id="8198" name="Rectangle 6"/>
          <p:cNvSpPr>
            <a:spLocks noGrp="1" noRot="1" noChangeArrowheads="1"/>
          </p:cNvSpPr>
          <p:nvPr>
            <p:ph type="body" sz="half" idx="2"/>
          </p:nvPr>
        </p:nvSpPr>
        <p:spPr>
          <a:xfrm>
            <a:off x="1143000" y="533400"/>
            <a:ext cx="3810000" cy="838200"/>
          </a:xfrm>
        </p:spPr>
        <p:txBody>
          <a:bodyPr/>
          <a:lstStyle/>
          <a:p>
            <a:pPr>
              <a:buFont typeface="Arial" charset="0"/>
              <a:buNone/>
            </a:pPr>
            <a:r>
              <a:rPr lang="en-US" sz="4400" i="1" dirty="0">
                <a:solidFill>
                  <a:srgbClr val="FFFF00"/>
                </a:solidFill>
                <a:latin typeface="Monotype Corsiva" pitchFamily="66" charset="0"/>
              </a:rPr>
              <a:t>Flat  </a:t>
            </a:r>
            <a:r>
              <a:rPr lang="fa-IR" sz="4400" i="1" dirty="0">
                <a:solidFill>
                  <a:srgbClr val="FFFF00"/>
                </a:solidFill>
                <a:latin typeface="Monotype Corsiva" pitchFamily="66" charset="0"/>
              </a:rPr>
              <a:t>  </a:t>
            </a:r>
            <a:r>
              <a:rPr lang="en-US" sz="4400" i="1" dirty="0">
                <a:solidFill>
                  <a:srgbClr val="FFFF00"/>
                </a:solidFill>
                <a:latin typeface="Monotype Corsiva" pitchFamily="66" charset="0"/>
              </a:rPr>
              <a:t>foot</a:t>
            </a:r>
          </a:p>
        </p:txBody>
      </p:sp>
      <p:sp>
        <p:nvSpPr>
          <p:cNvPr id="8200" name="Text Box 8"/>
          <p:cNvSpPr txBox="1">
            <a:spLocks noChangeArrowheads="1"/>
          </p:cNvSpPr>
          <p:nvPr/>
        </p:nvSpPr>
        <p:spPr bwMode="auto">
          <a:xfrm>
            <a:off x="4876800" y="2133600"/>
            <a:ext cx="376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dirty="0">
              <a:solidFill>
                <a:srgbClr val="FFFFFF"/>
              </a:solidFill>
              <a:latin typeface="Arial" charset="0"/>
            </a:endParaRPr>
          </a:p>
        </p:txBody>
      </p:sp>
      <p:sp>
        <p:nvSpPr>
          <p:cNvPr id="8201" name="Text Box 9"/>
          <p:cNvSpPr txBox="1">
            <a:spLocks noChangeArrowheads="1"/>
          </p:cNvSpPr>
          <p:nvPr/>
        </p:nvSpPr>
        <p:spPr bwMode="auto">
          <a:xfrm>
            <a:off x="4478503" y="3496468"/>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en-US" dirty="0">
              <a:solidFill>
                <a:srgbClr val="FFFFFF"/>
              </a:solidFill>
              <a:latin typeface="Arial" charset="0"/>
            </a:endParaRPr>
          </a:p>
        </p:txBody>
      </p:sp>
      <p:sp>
        <p:nvSpPr>
          <p:cNvPr id="8204" name="Rectangle 12"/>
          <p:cNvSpPr>
            <a:spLocks noChangeArrowheads="1"/>
          </p:cNvSpPr>
          <p:nvPr/>
        </p:nvSpPr>
        <p:spPr bwMode="auto">
          <a:xfrm>
            <a:off x="457200" y="1600200"/>
            <a:ext cx="404177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fontAlgn="base">
              <a:spcBef>
                <a:spcPct val="20000"/>
              </a:spcBef>
              <a:spcAft>
                <a:spcPct val="0"/>
              </a:spcAft>
              <a:buClr>
                <a:srgbClr val="A3C145"/>
              </a:buClr>
              <a:buSzPct val="80000"/>
              <a:buFont typeface="Arial" charset="0"/>
              <a:buChar char="►"/>
            </a:pPr>
            <a:endParaRPr lang="en-US" sz="2800" dirty="0">
              <a:solidFill>
                <a:srgbClr val="FFFFFF"/>
              </a:solidFill>
              <a:effectLst>
                <a:outerShdw blurRad="38100" dist="38100" dir="2700000" algn="tl">
                  <a:srgbClr val="000000"/>
                </a:outerShdw>
              </a:effectLst>
            </a:endParaRPr>
          </a:p>
        </p:txBody>
      </p:sp>
    </p:spTree>
    <p:extLst>
      <p:ext uri="{BB962C8B-B14F-4D97-AF65-F5344CB8AC3E}">
        <p14:creationId xmlns:p14="http://schemas.microsoft.com/office/powerpoint/2010/main" val="2626936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304800"/>
            <a:ext cx="8229600" cy="1143000"/>
          </a:xfrm>
        </p:spPr>
        <p:txBody>
          <a:bodyPr/>
          <a:lstStyle/>
          <a:p>
            <a:r>
              <a:rPr lang="fa-IR" sz="4000" b="1" dirty="0">
                <a:solidFill>
                  <a:srgbClr val="FFFF00"/>
                </a:solidFill>
              </a:rPr>
              <a:t>عوارض ناشی از کف پای صاف</a:t>
            </a:r>
            <a:endParaRPr lang="en-US" sz="4000" b="1" dirty="0">
              <a:solidFill>
                <a:srgbClr val="FFFF00"/>
              </a:solidFill>
            </a:endParaRPr>
          </a:p>
        </p:txBody>
      </p:sp>
      <p:sp>
        <p:nvSpPr>
          <p:cNvPr id="28675" name="Rectangle 3"/>
          <p:cNvSpPr>
            <a:spLocks noGrp="1" noChangeArrowheads="1"/>
          </p:cNvSpPr>
          <p:nvPr>
            <p:ph idx="1"/>
          </p:nvPr>
        </p:nvSpPr>
        <p:spPr>
          <a:xfrm>
            <a:off x="228600" y="1905000"/>
            <a:ext cx="8510587" cy="4525963"/>
          </a:xfrm>
        </p:spPr>
        <p:txBody>
          <a:bodyPr/>
          <a:lstStyle/>
          <a:p>
            <a:pPr algn="r" rtl="1"/>
            <a:r>
              <a:rPr lang="fa-IR" sz="2400" dirty="0">
                <a:effectLst/>
              </a:rPr>
              <a:t>مستعد شدن پا برای زخمها </a:t>
            </a:r>
          </a:p>
          <a:p>
            <a:pPr algn="r" rtl="1"/>
            <a:r>
              <a:rPr lang="fa-IR" sz="2400" dirty="0">
                <a:effectLst/>
              </a:rPr>
              <a:t>پارگی عروق انگشتان </a:t>
            </a:r>
            <a:r>
              <a:rPr lang="fa-IR" sz="2400" dirty="0" smtClean="0">
                <a:effectLst/>
              </a:rPr>
              <a:t>و بروز </a:t>
            </a:r>
            <a:r>
              <a:rPr lang="fa-IR" sz="2400" dirty="0">
                <a:effectLst/>
              </a:rPr>
              <a:t>درد در پا در اثر وارد </a:t>
            </a:r>
            <a:r>
              <a:rPr lang="fa-IR" sz="2400" dirty="0" smtClean="0">
                <a:effectLst/>
              </a:rPr>
              <a:t>آمدن </a:t>
            </a:r>
            <a:r>
              <a:rPr lang="fa-IR" sz="2400" dirty="0">
                <a:effectLst/>
              </a:rPr>
              <a:t>فشار </a:t>
            </a:r>
          </a:p>
          <a:p>
            <a:pPr algn="r" rtl="1"/>
            <a:r>
              <a:rPr lang="fa-IR" sz="2400" dirty="0">
                <a:effectLst/>
              </a:rPr>
              <a:t>تاثیرات ثانویه بر روی زانوبر اثر کشیدگی بافت نرم و فشردگی استخوانهای </a:t>
            </a:r>
            <a:r>
              <a:rPr lang="fa-IR" sz="2400" dirty="0" smtClean="0">
                <a:effectLst/>
              </a:rPr>
              <a:t>آن</a:t>
            </a:r>
            <a:endParaRPr lang="fa-IR" sz="2400" dirty="0">
              <a:effectLst/>
            </a:endParaRPr>
          </a:p>
          <a:p>
            <a:pPr algn="r" rtl="1"/>
            <a:r>
              <a:rPr lang="fa-IR" sz="2400" dirty="0">
                <a:effectLst/>
              </a:rPr>
              <a:t>خستگی </a:t>
            </a:r>
            <a:r>
              <a:rPr lang="fa-IR" sz="2400" dirty="0" smtClean="0">
                <a:effectLst/>
              </a:rPr>
              <a:t>زودرس و</a:t>
            </a:r>
            <a:r>
              <a:rPr lang="en-US" sz="2400" dirty="0" smtClean="0">
                <a:effectLst/>
              </a:rPr>
              <a:t> </a:t>
            </a:r>
            <a:r>
              <a:rPr lang="fa-IR" sz="2400" dirty="0" smtClean="0">
                <a:effectLst/>
              </a:rPr>
              <a:t>کمر </a:t>
            </a:r>
            <a:r>
              <a:rPr lang="fa-IR" sz="2400" dirty="0">
                <a:effectLst/>
              </a:rPr>
              <a:t>درد</a:t>
            </a:r>
          </a:p>
          <a:p>
            <a:pPr algn="r" rtl="1"/>
            <a:r>
              <a:rPr lang="fa-IR" sz="2400" dirty="0">
                <a:effectLst/>
              </a:rPr>
              <a:t>ایجاد عارضه انگشت شست کج</a:t>
            </a:r>
          </a:p>
          <a:p>
            <a:pPr algn="r" rtl="1"/>
            <a:r>
              <a:rPr lang="fa-IR" sz="2400" dirty="0">
                <a:effectLst/>
              </a:rPr>
              <a:t>محدودیت دامنه حرکتی چرخش پا به داخل </a:t>
            </a:r>
          </a:p>
          <a:p>
            <a:pPr algn="r" rtl="1"/>
            <a:r>
              <a:rPr lang="fa-IR" sz="2400" dirty="0">
                <a:effectLst/>
              </a:rPr>
              <a:t>رگ به رگ شدن پا به علت کشیدگی مزمن لیگامنتهای </a:t>
            </a:r>
            <a:r>
              <a:rPr lang="fa-IR" sz="2400" dirty="0" smtClean="0">
                <a:effectLst/>
              </a:rPr>
              <a:t>تارسال</a:t>
            </a:r>
            <a:endParaRPr lang="fa-IR" sz="2400" dirty="0">
              <a:effectLst/>
            </a:endParaRPr>
          </a:p>
          <a:p>
            <a:pPr algn="r" rtl="1">
              <a:buFontTx/>
              <a:buNone/>
            </a:pPr>
            <a:endParaRPr lang="fa-IR" sz="2400" dirty="0">
              <a:effectLst/>
            </a:endParaRPr>
          </a:p>
          <a:p>
            <a:pPr algn="r" rtl="1"/>
            <a:endParaRPr lang="en-US" sz="2400" dirty="0">
              <a:effectLst/>
            </a:endParaRPr>
          </a:p>
        </p:txBody>
      </p:sp>
    </p:spTree>
    <p:extLst>
      <p:ext uri="{BB962C8B-B14F-4D97-AF65-F5344CB8AC3E}">
        <p14:creationId xmlns:p14="http://schemas.microsoft.com/office/powerpoint/2010/main" val="515147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2590800"/>
            <a:ext cx="8229600" cy="1143000"/>
          </a:xfrm>
        </p:spPr>
        <p:txBody>
          <a:bodyPr/>
          <a:lstStyle/>
          <a:p>
            <a:pPr rtl="1"/>
            <a:r>
              <a:rPr lang="fa-IR" sz="5400" b="1" dirty="0" smtClean="0">
                <a:solidFill>
                  <a:srgbClr val="FFFF00"/>
                </a:solidFill>
              </a:rPr>
              <a:t>تشخيص </a:t>
            </a:r>
            <a:r>
              <a:rPr lang="fa-IR" sz="5400" b="1" dirty="0">
                <a:solidFill>
                  <a:srgbClr val="FFFF00"/>
                </a:solidFill>
              </a:rPr>
              <a:t>کف پای صاف</a:t>
            </a:r>
            <a:endParaRPr lang="en-US" sz="5400" b="1" dirty="0">
              <a:solidFill>
                <a:srgbClr val="FFFF00"/>
              </a:solidFill>
            </a:endParaRPr>
          </a:p>
        </p:txBody>
      </p:sp>
    </p:spTree>
    <p:extLst>
      <p:ext uri="{BB962C8B-B14F-4D97-AF65-F5344CB8AC3E}">
        <p14:creationId xmlns:p14="http://schemas.microsoft.com/office/powerpoint/2010/main" val="517463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title" sz="quarter"/>
          </p:nvPr>
        </p:nvSpPr>
        <p:spPr>
          <a:xfrm>
            <a:off x="12357" y="228600"/>
            <a:ext cx="8229600" cy="1143000"/>
          </a:xfrm>
        </p:spPr>
        <p:txBody>
          <a:bodyPr/>
          <a:lstStyle/>
          <a:p>
            <a:pPr marL="571500" lvl="0" indent="-571500" algn="r" rtl="1">
              <a:spcBef>
                <a:spcPct val="20000"/>
              </a:spcBef>
              <a:buFont typeface="Arial" pitchFamily="34" charset="0"/>
              <a:buChar char="•"/>
            </a:pPr>
            <a:r>
              <a:rPr lang="fa-IR" sz="3600" b="1" dirty="0" smtClean="0">
                <a:solidFill>
                  <a:srgbClr val="FFFF00"/>
                </a:solidFill>
                <a:effectLst>
                  <a:outerShdw blurRad="38100" dist="38100" dir="2700000" algn="tl">
                    <a:srgbClr val="000000"/>
                  </a:outerShdw>
                </a:effectLst>
                <a:latin typeface="Tahoma"/>
                <a:ea typeface="+mn-ea"/>
              </a:rPr>
              <a:t>استفاده </a:t>
            </a:r>
            <a:r>
              <a:rPr lang="fa-IR" sz="3600" b="1" dirty="0">
                <a:solidFill>
                  <a:srgbClr val="FFFF00"/>
                </a:solidFill>
                <a:effectLst>
                  <a:outerShdw blurRad="38100" dist="38100" dir="2700000" algn="tl">
                    <a:srgbClr val="000000"/>
                  </a:outerShdw>
                </a:effectLst>
                <a:latin typeface="Tahoma"/>
                <a:ea typeface="+mn-ea"/>
              </a:rPr>
              <a:t>از نقش کف پا(رد پا): </a:t>
            </a:r>
            <a:r>
              <a:rPr lang="en-US" sz="3600" b="1" dirty="0">
                <a:solidFill>
                  <a:srgbClr val="FFFF00"/>
                </a:solidFill>
                <a:effectLst>
                  <a:outerShdw blurRad="38100" dist="38100" dir="2700000" algn="tl">
                    <a:srgbClr val="000000"/>
                  </a:outerShdw>
                </a:effectLst>
                <a:latin typeface="Tahoma"/>
                <a:ea typeface="+mn-ea"/>
              </a:rPr>
              <a:t> </a:t>
            </a:r>
            <a:r>
              <a:rPr lang="fa-IR" sz="3600" b="1" dirty="0">
                <a:solidFill>
                  <a:srgbClr val="FFFF00"/>
                </a:solidFill>
                <a:effectLst>
                  <a:outerShdw blurRad="38100" dist="38100" dir="2700000" algn="tl">
                    <a:srgbClr val="000000"/>
                  </a:outerShdw>
                </a:effectLst>
                <a:latin typeface="Tahoma"/>
                <a:ea typeface="+mn-ea"/>
              </a:rPr>
              <a:t/>
            </a:r>
            <a:br>
              <a:rPr lang="fa-IR" sz="3600" b="1" dirty="0">
                <a:solidFill>
                  <a:srgbClr val="FFFF00"/>
                </a:solidFill>
                <a:effectLst>
                  <a:outerShdw blurRad="38100" dist="38100" dir="2700000" algn="tl">
                    <a:srgbClr val="000000"/>
                  </a:outerShdw>
                </a:effectLst>
                <a:latin typeface="Tahoma"/>
                <a:ea typeface="+mn-ea"/>
              </a:rPr>
            </a:br>
            <a:endParaRPr lang="en-US" sz="3600" b="1" dirty="0">
              <a:solidFill>
                <a:srgbClr val="FFFF00"/>
              </a:solidFill>
            </a:endParaRPr>
          </a:p>
        </p:txBody>
      </p:sp>
      <p:pic>
        <p:nvPicPr>
          <p:cNvPr id="22534" name="Picture 6" descr="wettest1[1]"/>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990600" y="1371600"/>
            <a:ext cx="3048000" cy="2514600"/>
          </a:xfrm>
          <a:ln w="57150" cmpd="thinThick">
            <a:solidFill>
              <a:schemeClr val="accent4">
                <a:lumMod val="10000"/>
              </a:schemeClr>
            </a:solidFill>
            <a:miter lim="800000"/>
            <a:headEnd/>
            <a:tailEnd/>
          </a:ln>
        </p:spPr>
      </p:pic>
      <p:pic>
        <p:nvPicPr>
          <p:cNvPr id="22538" name="Picture 10" descr="wettest2[1]"/>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5181600" y="1371600"/>
            <a:ext cx="3048000" cy="2362200"/>
          </a:xfrm>
          <a:ln w="57150" cmpd="thickThin">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2543" name="Text Box 15"/>
          <p:cNvSpPr txBox="1">
            <a:spLocks noChangeArrowheads="1"/>
          </p:cNvSpPr>
          <p:nvPr/>
        </p:nvSpPr>
        <p:spPr bwMode="auto">
          <a:xfrm>
            <a:off x="1127125" y="3465513"/>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dirty="0" smtClean="0">
                <a:solidFill>
                  <a:srgbClr val="000000"/>
                </a:solidFill>
              </a:rPr>
              <a:t>1</a:t>
            </a:r>
          </a:p>
        </p:txBody>
      </p:sp>
      <p:sp>
        <p:nvSpPr>
          <p:cNvPr id="22544" name="Text Box 16"/>
          <p:cNvSpPr txBox="1">
            <a:spLocks noChangeArrowheads="1"/>
          </p:cNvSpPr>
          <p:nvPr/>
        </p:nvSpPr>
        <p:spPr bwMode="auto">
          <a:xfrm>
            <a:off x="5486400" y="3352800"/>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dirty="0" smtClean="0">
                <a:solidFill>
                  <a:srgbClr val="000000"/>
                </a:solidFill>
              </a:rPr>
              <a:t>2</a:t>
            </a:r>
          </a:p>
        </p:txBody>
      </p:sp>
      <p:sp>
        <p:nvSpPr>
          <p:cNvPr id="22545" name="Text Box 17"/>
          <p:cNvSpPr txBox="1">
            <a:spLocks noChangeArrowheads="1"/>
          </p:cNvSpPr>
          <p:nvPr/>
        </p:nvSpPr>
        <p:spPr bwMode="auto">
          <a:xfrm>
            <a:off x="1203325" y="5980113"/>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dirty="0" smtClean="0">
                <a:solidFill>
                  <a:srgbClr val="000000"/>
                </a:solidFill>
              </a:rPr>
              <a:t>3</a:t>
            </a:r>
          </a:p>
        </p:txBody>
      </p:sp>
      <p:sp>
        <p:nvSpPr>
          <p:cNvPr id="22546" name="Text Box 18"/>
          <p:cNvSpPr txBox="1">
            <a:spLocks noChangeArrowheads="1"/>
          </p:cNvSpPr>
          <p:nvPr/>
        </p:nvSpPr>
        <p:spPr bwMode="auto">
          <a:xfrm>
            <a:off x="5394325" y="5903913"/>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dirty="0" smtClean="0">
                <a:solidFill>
                  <a:srgbClr val="000000"/>
                </a:solidFill>
              </a:rPr>
              <a:t>4</a:t>
            </a:r>
          </a:p>
        </p:txBody>
      </p:sp>
      <p:pic>
        <p:nvPicPr>
          <p:cNvPr id="12" name="Picture 11" descr="wettest3[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0600" y="4191000"/>
            <a:ext cx="3048000" cy="2438400"/>
          </a:xfrm>
          <a:prstGeom prst="rect">
            <a:avLst/>
          </a:prstGeom>
          <a:noFill/>
          <a:ln w="57150" cmpd="thinThick">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 Box 17"/>
          <p:cNvSpPr txBox="1">
            <a:spLocks noChangeArrowheads="1"/>
          </p:cNvSpPr>
          <p:nvPr/>
        </p:nvSpPr>
        <p:spPr bwMode="auto">
          <a:xfrm>
            <a:off x="1238250" y="6087269"/>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3</a:t>
            </a:r>
          </a:p>
        </p:txBody>
      </p:sp>
      <p:sp>
        <p:nvSpPr>
          <p:cNvPr id="21" name="Text Box 18"/>
          <p:cNvSpPr txBox="1">
            <a:spLocks noChangeArrowheads="1"/>
          </p:cNvSpPr>
          <p:nvPr/>
        </p:nvSpPr>
        <p:spPr bwMode="auto">
          <a:xfrm>
            <a:off x="5394325" y="6058694"/>
            <a:ext cx="3321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4</a:t>
            </a:r>
          </a:p>
        </p:txBody>
      </p:sp>
      <p:pic>
        <p:nvPicPr>
          <p:cNvPr id="14" name="Picture 12" descr="wettest4[1]"/>
          <p:cNvPicPr>
            <a:picLocks noGrp="1" noChangeAspect="1" noChangeArrowheads="1"/>
          </p:cNvPicPr>
          <p:nvPr>
            <p:ph sz="quarter" idx="4"/>
          </p:nvPr>
        </p:nvPicPr>
        <p:blipFill>
          <a:blip r:embed="rId5" cstate="print">
            <a:extLst>
              <a:ext uri="{28A0092B-C50C-407E-A947-70E740481C1C}">
                <a14:useLocalDpi xmlns:a14="http://schemas.microsoft.com/office/drawing/2010/main" val="0"/>
              </a:ext>
            </a:extLst>
          </a:blip>
          <a:srcRect/>
          <a:stretch>
            <a:fillRect/>
          </a:stretch>
        </p:blipFill>
        <p:spPr>
          <a:xfrm>
            <a:off x="5105400" y="4191000"/>
            <a:ext cx="3124200" cy="2438400"/>
          </a:xfrm>
          <a:ln w="57150" cmpd="thinThick">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 name="Text Box 18"/>
          <p:cNvSpPr txBox="1">
            <a:spLocks noChangeArrowheads="1"/>
          </p:cNvSpPr>
          <p:nvPr/>
        </p:nvSpPr>
        <p:spPr bwMode="auto">
          <a:xfrm>
            <a:off x="5425029" y="6058694"/>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4</a:t>
            </a:r>
          </a:p>
        </p:txBody>
      </p:sp>
    </p:spTree>
    <p:extLst>
      <p:ext uri="{BB962C8B-B14F-4D97-AF65-F5344CB8AC3E}">
        <p14:creationId xmlns:p14="http://schemas.microsoft.com/office/powerpoint/2010/main" val="294049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p:cTn id="7" dur="2000" fill="hold"/>
                                        <p:tgtEl>
                                          <p:spTgt spid="22532"/>
                                        </p:tgtEl>
                                        <p:attrNameLst>
                                          <p:attrName>ppt_w</p:attrName>
                                        </p:attrNameLst>
                                      </p:cBhvr>
                                      <p:tavLst>
                                        <p:tav tm="0">
                                          <p:val>
                                            <p:strVal val="#ppt_w"/>
                                          </p:val>
                                        </p:tav>
                                        <p:tav tm="100000">
                                          <p:val>
                                            <p:strVal val="#ppt_w"/>
                                          </p:val>
                                        </p:tav>
                                      </p:tavLst>
                                    </p:anim>
                                    <p:anim calcmode="lin" valueType="num">
                                      <p:cBhvr>
                                        <p:cTn id="8" dur="2000" fill="hold"/>
                                        <p:tgtEl>
                                          <p:spTgt spid="2253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2532"/>
                                        </p:tgtEl>
                                        <p:attrNameLst>
                                          <p:attrName>ppt_x</p:attrName>
                                        </p:attrNameLst>
                                      </p:cBhvr>
                                      <p:tavLst>
                                        <p:tav tm="0">
                                          <p:val>
                                            <p:strVal val="#ppt_x-.4"/>
                                          </p:val>
                                        </p:tav>
                                        <p:tav tm="100000">
                                          <p:val>
                                            <p:strVal val="#ppt_x"/>
                                          </p:val>
                                        </p:tav>
                                      </p:tavLst>
                                    </p:anim>
                                    <p:anim calcmode="lin" valueType="num">
                                      <p:cBhvr>
                                        <p:cTn id="10" dur="2000" fill="hold"/>
                                        <p:tgtEl>
                                          <p:spTgt spid="2253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52400" y="838200"/>
            <a:ext cx="8540750" cy="1143000"/>
          </a:xfrm>
        </p:spPr>
        <p:txBody>
          <a:bodyPr/>
          <a:lstStyle/>
          <a:p>
            <a:pPr marL="571500" indent="-571500" algn="r" rtl="1">
              <a:buFont typeface="Arial" pitchFamily="34" charset="0"/>
              <a:buChar char="•"/>
            </a:pPr>
            <a:r>
              <a:rPr lang="fa-IR" sz="4000" b="1" dirty="0">
                <a:solidFill>
                  <a:srgbClr val="FFFF00"/>
                </a:solidFill>
              </a:rPr>
              <a:t>روش </a:t>
            </a:r>
            <a:r>
              <a:rPr lang="fa-IR" sz="4000" b="1" dirty="0" smtClean="0">
                <a:solidFill>
                  <a:srgbClr val="FFFF00"/>
                </a:solidFill>
              </a:rPr>
              <a:t>پدوگرافی                         </a:t>
            </a:r>
            <a:endParaRPr lang="en-US" sz="4000" b="1" dirty="0">
              <a:solidFill>
                <a:srgbClr val="FFFF00"/>
              </a:solidFill>
            </a:endParaRPr>
          </a:p>
        </p:txBody>
      </p:sp>
      <p:pic>
        <p:nvPicPr>
          <p:cNvPr id="23557" name="Picture 5" descr="5 003"/>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304800" y="762000"/>
            <a:ext cx="3962400" cy="5791200"/>
          </a:xfrm>
          <a:ln w="57150" cmpd="thinThick">
            <a:solidFill>
              <a:srgbClr val="0C0409"/>
            </a:solidFill>
            <a:miter lim="800000"/>
            <a:headEnd/>
            <a:tailEnd/>
          </a:ln>
        </p:spPr>
      </p:pic>
    </p:spTree>
    <p:extLst>
      <p:ext uri="{BB962C8B-B14F-4D97-AF65-F5344CB8AC3E}">
        <p14:creationId xmlns:p14="http://schemas.microsoft.com/office/powerpoint/2010/main" val="2448264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2000" fill="hold"/>
                                        <p:tgtEl>
                                          <p:spTgt spid="23554"/>
                                        </p:tgtEl>
                                        <p:attrNameLst>
                                          <p:attrName>ppt_w</p:attrName>
                                        </p:attrNameLst>
                                      </p:cBhvr>
                                      <p:tavLst>
                                        <p:tav tm="0">
                                          <p:val>
                                            <p:strVal val="#ppt_w*2.5"/>
                                          </p:val>
                                        </p:tav>
                                        <p:tav tm="100000">
                                          <p:val>
                                            <p:strVal val="#ppt_w"/>
                                          </p:val>
                                        </p:tav>
                                      </p:tavLst>
                                    </p:anim>
                                    <p:anim calcmode="lin" valueType="num">
                                      <p:cBhvr>
                                        <p:cTn id="8" dur="2000" fill="hold"/>
                                        <p:tgtEl>
                                          <p:spTgt spid="23554"/>
                                        </p:tgtEl>
                                        <p:attrNameLst>
                                          <p:attrName>ppt_h</p:attrName>
                                        </p:attrNameLst>
                                      </p:cBhvr>
                                      <p:tavLst>
                                        <p:tav tm="0">
                                          <p:val>
                                            <p:strVal val="#ppt_h"/>
                                          </p:val>
                                        </p:tav>
                                        <p:tav tm="100000">
                                          <p:val>
                                            <p:strVal val="#ppt_h"/>
                                          </p:val>
                                        </p:tav>
                                      </p:tavLst>
                                    </p:anim>
                                    <p:anim calcmode="lin" valueType="num">
                                      <p:cBhvr>
                                        <p:cTn id="9" dur="2000" fill="hold"/>
                                        <p:tgtEl>
                                          <p:spTgt spid="2355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355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24" name="Rectangle 4"/>
          <p:cNvSpPr>
            <a:spLocks noGrp="1" noChangeArrowheads="1"/>
          </p:cNvSpPr>
          <p:nvPr>
            <p:ph type="title"/>
          </p:nvPr>
        </p:nvSpPr>
        <p:spPr>
          <a:xfrm>
            <a:off x="5181600" y="1447800"/>
            <a:ext cx="3429000" cy="1143000"/>
          </a:xfrm>
        </p:spPr>
        <p:txBody>
          <a:bodyPr/>
          <a:lstStyle/>
          <a:p>
            <a:pPr marL="685800" indent="-685800" algn="l" rtl="1">
              <a:buFont typeface="Arial" pitchFamily="34" charset="0"/>
              <a:buChar char="•"/>
            </a:pPr>
            <a:r>
              <a:rPr lang="fa-IR" sz="4800" b="1" dirty="0">
                <a:solidFill>
                  <a:srgbClr val="FFFF00"/>
                </a:solidFill>
              </a:rPr>
              <a:t>تست </a:t>
            </a:r>
            <a:r>
              <a:rPr lang="fa-IR" sz="4800" b="1" dirty="0" smtClean="0">
                <a:solidFill>
                  <a:srgbClr val="FFFF00"/>
                </a:solidFill>
              </a:rPr>
              <a:t>آينه</a:t>
            </a:r>
            <a:r>
              <a:rPr lang="en-US" sz="4800" b="1" dirty="0" smtClean="0">
                <a:solidFill>
                  <a:srgbClr val="FFFF00"/>
                </a:solidFill>
              </a:rPr>
              <a:t>  </a:t>
            </a:r>
            <a:endParaRPr lang="en-US" sz="4800" b="1" dirty="0">
              <a:solidFill>
                <a:srgbClr val="FFFF00"/>
              </a:solidFill>
            </a:endParaRPr>
          </a:p>
        </p:txBody>
      </p:sp>
      <p:pic>
        <p:nvPicPr>
          <p:cNvPr id="337930" name="Picture 10" descr="5 00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457200" y="1295400"/>
            <a:ext cx="3886200" cy="4876800"/>
          </a:xfrm>
          <a:ln w="57150" cmpd="thickThin">
            <a:solidFill>
              <a:srgbClr val="1E1404"/>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148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37924"/>
                                        </p:tgtEl>
                                        <p:attrNameLst>
                                          <p:attrName>style.visibility</p:attrName>
                                        </p:attrNameLst>
                                      </p:cBhvr>
                                      <p:to>
                                        <p:strVal val="visible"/>
                                      </p:to>
                                    </p:set>
                                    <p:anim calcmode="lin" valueType="num">
                                      <p:cBhvr>
                                        <p:cTn id="7" dur="1000" fill="hold"/>
                                        <p:tgtEl>
                                          <p:spTgt spid="337924"/>
                                        </p:tgtEl>
                                        <p:attrNameLst>
                                          <p:attrName>ppt_x</p:attrName>
                                        </p:attrNameLst>
                                      </p:cBhvr>
                                      <p:tavLst>
                                        <p:tav tm="0">
                                          <p:val>
                                            <p:strVal val="#ppt_x-.2"/>
                                          </p:val>
                                        </p:tav>
                                        <p:tav tm="100000">
                                          <p:val>
                                            <p:strVal val="#ppt_x"/>
                                          </p:val>
                                        </p:tav>
                                      </p:tavLst>
                                    </p:anim>
                                    <p:anim calcmode="lin" valueType="num">
                                      <p:cBhvr>
                                        <p:cTn id="8" dur="1000" fill="hold"/>
                                        <p:tgtEl>
                                          <p:spTgt spid="33792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0" y="1524000"/>
            <a:ext cx="8839200" cy="3849687"/>
          </a:xfrm>
        </p:spPr>
        <p:txBody>
          <a:bodyPr/>
          <a:lstStyle/>
          <a:p>
            <a:pPr algn="r" rtl="1">
              <a:buFont typeface="Arial" pitchFamily="34" charset="0"/>
              <a:buChar char="•"/>
            </a:pPr>
            <a:r>
              <a:rPr lang="fa-IR" b="1" dirty="0" smtClean="0">
                <a:solidFill>
                  <a:srgbClr val="FFFF00"/>
                </a:solidFill>
              </a:rPr>
              <a:t>بررسی </a:t>
            </a:r>
            <a:r>
              <a:rPr lang="fa-IR" b="1" dirty="0">
                <a:solidFill>
                  <a:srgbClr val="FFFF00"/>
                </a:solidFill>
              </a:rPr>
              <a:t>وضعیت ساق پا و پاشنه با استفاده از </a:t>
            </a:r>
            <a:r>
              <a:rPr lang="fa-IR" b="1" dirty="0" smtClean="0">
                <a:solidFill>
                  <a:srgbClr val="FFFF00"/>
                </a:solidFill>
              </a:rPr>
              <a:t>گونیامتر </a:t>
            </a:r>
            <a:endParaRPr lang="fa-IR" b="1" dirty="0">
              <a:solidFill>
                <a:srgbClr val="FFFF00"/>
              </a:solidFill>
            </a:endParaRPr>
          </a:p>
          <a:p>
            <a:pPr algn="r" rtl="1">
              <a:buFont typeface="Arial" pitchFamily="34" charset="0"/>
              <a:buChar char="•"/>
            </a:pPr>
            <a:r>
              <a:rPr lang="fa-IR" b="1" dirty="0" smtClean="0">
                <a:solidFill>
                  <a:srgbClr val="FFFF00"/>
                </a:solidFill>
              </a:rPr>
              <a:t>بررسی </a:t>
            </a:r>
            <a:r>
              <a:rPr lang="fa-IR" b="1" dirty="0">
                <a:solidFill>
                  <a:srgbClr val="FFFF00"/>
                </a:solidFill>
              </a:rPr>
              <a:t>استخوان </a:t>
            </a:r>
            <a:r>
              <a:rPr lang="fa-IR" b="1" dirty="0" smtClean="0">
                <a:solidFill>
                  <a:srgbClr val="FFFF00"/>
                </a:solidFill>
              </a:rPr>
              <a:t>ناوی</a:t>
            </a:r>
          </a:p>
          <a:p>
            <a:pPr algn="r" rtl="1">
              <a:buFont typeface="Arial" pitchFamily="34" charset="0"/>
              <a:buChar char="•"/>
            </a:pPr>
            <a:r>
              <a:rPr lang="fa-IR" b="1" dirty="0" smtClean="0">
                <a:solidFill>
                  <a:srgbClr val="FFFF00"/>
                </a:solidFill>
              </a:rPr>
              <a:t>بررسی پوست کف پا</a:t>
            </a:r>
          </a:p>
          <a:p>
            <a:pPr algn="r" rtl="1">
              <a:buFont typeface="Arial" pitchFamily="34" charset="0"/>
              <a:buChar char="•"/>
            </a:pPr>
            <a:r>
              <a:rPr lang="fa-IR" b="1" dirty="0" smtClean="0">
                <a:solidFill>
                  <a:srgbClr val="FFFF00"/>
                </a:solidFill>
              </a:rPr>
              <a:t>برجستگی </a:t>
            </a:r>
            <a:r>
              <a:rPr lang="fa-IR" b="1" dirty="0">
                <a:solidFill>
                  <a:srgbClr val="FFFF00"/>
                </a:solidFill>
              </a:rPr>
              <a:t>استخوان </a:t>
            </a:r>
            <a:r>
              <a:rPr lang="fa-IR" b="1" dirty="0" smtClean="0">
                <a:solidFill>
                  <a:srgbClr val="FFFF00"/>
                </a:solidFill>
              </a:rPr>
              <a:t>قاپ</a:t>
            </a:r>
          </a:p>
          <a:p>
            <a:pPr algn="r" rtl="1">
              <a:buFont typeface="Arial" pitchFamily="34" charset="0"/>
              <a:buChar char="•"/>
            </a:pPr>
            <a:r>
              <a:rPr lang="fa-IR" b="1" dirty="0">
                <a:solidFill>
                  <a:srgbClr val="FFFF00"/>
                </a:solidFill>
              </a:rPr>
              <a:t>اندازه گیری ارتفاع قوس</a:t>
            </a:r>
            <a:endParaRPr lang="en-US" b="1" dirty="0">
              <a:solidFill>
                <a:srgbClr val="FFFF00"/>
              </a:solidFill>
            </a:endParaRPr>
          </a:p>
        </p:txBody>
      </p:sp>
    </p:spTree>
    <p:extLst>
      <p:ext uri="{BB962C8B-B14F-4D97-AF65-F5344CB8AC3E}">
        <p14:creationId xmlns:p14="http://schemas.microsoft.com/office/powerpoint/2010/main" val="358107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1000" y="533400"/>
            <a:ext cx="8229600" cy="1143000"/>
          </a:xfrm>
        </p:spPr>
        <p:txBody>
          <a:bodyPr/>
          <a:lstStyle/>
          <a:p>
            <a:r>
              <a:rPr lang="fa-IR" sz="4000" b="1" dirty="0">
                <a:solidFill>
                  <a:srgbClr val="FFFF00"/>
                </a:solidFill>
              </a:rPr>
              <a:t>ملاحظات اصلاحی درمانی</a:t>
            </a:r>
            <a:endParaRPr lang="en-US" sz="4000" b="1" dirty="0">
              <a:solidFill>
                <a:srgbClr val="FFFF00"/>
              </a:solidFill>
            </a:endParaRPr>
          </a:p>
        </p:txBody>
      </p:sp>
      <p:sp>
        <p:nvSpPr>
          <p:cNvPr id="30723" name="Rectangle 3"/>
          <p:cNvSpPr>
            <a:spLocks noGrp="1" noChangeArrowheads="1"/>
          </p:cNvSpPr>
          <p:nvPr>
            <p:ph idx="1"/>
          </p:nvPr>
        </p:nvSpPr>
        <p:spPr>
          <a:xfrm>
            <a:off x="685800" y="3207327"/>
            <a:ext cx="8229600" cy="5389562"/>
          </a:xfrm>
        </p:spPr>
        <p:txBody>
          <a:bodyPr/>
          <a:lstStyle/>
          <a:p>
            <a:pPr marL="609600" indent="-609600" algn="r" rtl="1">
              <a:buFontTx/>
              <a:buNone/>
            </a:pPr>
            <a:r>
              <a:rPr lang="fa-IR" sz="2400" b="1" dirty="0" smtClean="0">
                <a:solidFill>
                  <a:srgbClr val="FFFF00"/>
                </a:solidFill>
                <a:cs typeface="+mj-cs"/>
              </a:rPr>
              <a:t>1-</a:t>
            </a:r>
            <a:r>
              <a:rPr lang="en-US" sz="2400" dirty="0" smtClean="0">
                <a:cs typeface="+mj-cs"/>
              </a:rPr>
              <a:t> </a:t>
            </a:r>
            <a:r>
              <a:rPr lang="fa-IR" sz="2400" dirty="0" smtClean="0">
                <a:cs typeface="+mj-cs"/>
              </a:rPr>
              <a:t>اگر </a:t>
            </a:r>
            <a:r>
              <a:rPr lang="fa-IR" sz="2400" dirty="0">
                <a:cs typeface="+mj-cs"/>
              </a:rPr>
              <a:t>صافی کف پا </a:t>
            </a:r>
            <a:r>
              <a:rPr lang="fa-IR" sz="2400" dirty="0" smtClean="0">
                <a:cs typeface="+mj-cs"/>
              </a:rPr>
              <a:t>از نوع </a:t>
            </a:r>
            <a:r>
              <a:rPr lang="fa-IR" sz="2400" dirty="0">
                <a:cs typeface="+mj-cs"/>
              </a:rPr>
              <a:t>مادرزادی باشد دراغلب</a:t>
            </a:r>
          </a:p>
          <a:p>
            <a:pPr marL="609600" indent="-609600" algn="r" rtl="1">
              <a:buFontTx/>
              <a:buNone/>
            </a:pPr>
            <a:r>
              <a:rPr lang="fa-IR" sz="2400" dirty="0">
                <a:cs typeface="+mj-cs"/>
              </a:rPr>
              <a:t> موارد احتیاج به درمان از طریق جراحی دارد.</a:t>
            </a:r>
          </a:p>
          <a:p>
            <a:pPr marL="609600" indent="-609600" algn="r" rtl="1">
              <a:buFontTx/>
              <a:buNone/>
            </a:pPr>
            <a:endParaRPr lang="fa-IR" sz="2400" dirty="0">
              <a:cs typeface="+mj-cs"/>
            </a:endParaRPr>
          </a:p>
          <a:p>
            <a:pPr marL="609600" indent="-609600" algn="r" rtl="1">
              <a:buFontTx/>
              <a:buNone/>
            </a:pPr>
            <a:endParaRPr lang="fa-IR" sz="2400" dirty="0">
              <a:cs typeface="+mj-cs"/>
            </a:endParaRPr>
          </a:p>
          <a:p>
            <a:pPr marL="609600" indent="-609600" algn="r" rtl="1">
              <a:buFontTx/>
              <a:buNone/>
            </a:pPr>
            <a:endParaRPr lang="fa-IR" sz="2400" dirty="0" smtClean="0">
              <a:cs typeface="+mj-cs"/>
            </a:endParaRPr>
          </a:p>
          <a:p>
            <a:pPr marL="609600" indent="-609600" algn="r" rtl="1">
              <a:buFontTx/>
              <a:buNone/>
            </a:pPr>
            <a:endParaRPr lang="fa-IR" sz="2400" dirty="0">
              <a:cs typeface="+mj-cs"/>
            </a:endParaRPr>
          </a:p>
        </p:txBody>
      </p:sp>
      <p:pic>
        <p:nvPicPr>
          <p:cNvPr id="307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200400"/>
            <a:ext cx="288131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816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idx="1"/>
          </p:nvPr>
        </p:nvSpPr>
        <p:spPr>
          <a:xfrm>
            <a:off x="228600" y="1143000"/>
            <a:ext cx="8610600" cy="5562600"/>
          </a:xfrm>
        </p:spPr>
        <p:txBody>
          <a:bodyPr/>
          <a:lstStyle/>
          <a:p>
            <a:pPr marL="609600" indent="-609600" algn="r" rtl="1">
              <a:lnSpc>
                <a:spcPct val="90000"/>
              </a:lnSpc>
              <a:buFontTx/>
              <a:buNone/>
            </a:pPr>
            <a:r>
              <a:rPr lang="fa-IR" sz="2400" b="1" dirty="0" smtClean="0">
                <a:solidFill>
                  <a:srgbClr val="FFFF00"/>
                </a:solidFill>
              </a:rPr>
              <a:t>2-</a:t>
            </a:r>
            <a:r>
              <a:rPr lang="fa-IR" sz="2400" dirty="0" smtClean="0"/>
              <a:t> در </a:t>
            </a:r>
            <a:r>
              <a:rPr lang="fa-IR" sz="2400" dirty="0"/>
              <a:t>بچه های  بزرگتر </a:t>
            </a:r>
            <a:r>
              <a:rPr lang="fa-IR" sz="2400" dirty="0" smtClean="0"/>
              <a:t>بهتر است یک </a:t>
            </a:r>
            <a:r>
              <a:rPr lang="fa-IR" sz="2400" dirty="0"/>
              <a:t>محافظ قوس </a:t>
            </a:r>
            <a:endParaRPr lang="fa-IR" sz="2400" dirty="0" smtClean="0"/>
          </a:p>
          <a:p>
            <a:pPr marL="609600" indent="-609600" algn="r" rtl="1">
              <a:lnSpc>
                <a:spcPct val="90000"/>
              </a:lnSpc>
              <a:buFontTx/>
              <a:buNone/>
            </a:pPr>
            <a:r>
              <a:rPr lang="fa-IR" sz="2400" dirty="0" smtClean="0"/>
              <a:t>در </a:t>
            </a:r>
            <a:r>
              <a:rPr lang="fa-IR" sz="2400" dirty="0"/>
              <a:t>داخل </a:t>
            </a:r>
            <a:r>
              <a:rPr lang="fa-IR" sz="2400" dirty="0" smtClean="0"/>
              <a:t>کفش قرار </a:t>
            </a:r>
            <a:r>
              <a:rPr lang="fa-IR" sz="2400" dirty="0"/>
              <a:t>داده </a:t>
            </a:r>
            <a:r>
              <a:rPr lang="fa-IR" sz="2400" dirty="0" smtClean="0"/>
              <a:t>شود.</a:t>
            </a:r>
            <a:endParaRPr lang="fa-IR" sz="2400" dirty="0"/>
          </a:p>
          <a:p>
            <a:pPr marL="609600" indent="-609600" algn="r" rtl="1">
              <a:lnSpc>
                <a:spcPct val="90000"/>
              </a:lnSpc>
              <a:buFontTx/>
              <a:buNone/>
            </a:pPr>
            <a:endParaRPr lang="fa-IR" sz="2400" dirty="0"/>
          </a:p>
          <a:p>
            <a:pPr marL="609600" indent="-609600" algn="r" rtl="1">
              <a:lnSpc>
                <a:spcPct val="90000"/>
              </a:lnSpc>
              <a:buFontTx/>
              <a:buNone/>
            </a:pPr>
            <a:endParaRPr lang="fa-IR" sz="2400" dirty="0" smtClean="0"/>
          </a:p>
          <a:p>
            <a:pPr marL="609600" indent="-609600" algn="r" rtl="1">
              <a:lnSpc>
                <a:spcPct val="90000"/>
              </a:lnSpc>
              <a:buFontTx/>
              <a:buNone/>
            </a:pPr>
            <a:endParaRPr lang="fa-IR" sz="2400" dirty="0" smtClean="0"/>
          </a:p>
          <a:p>
            <a:pPr marL="609600" indent="-609600" algn="r" rtl="1">
              <a:lnSpc>
                <a:spcPct val="90000"/>
              </a:lnSpc>
              <a:buFontTx/>
              <a:buNone/>
            </a:pPr>
            <a:endParaRPr lang="fa-IR" sz="2400" dirty="0" smtClean="0"/>
          </a:p>
          <a:p>
            <a:pPr marL="609600" indent="-609600" algn="r" rtl="1">
              <a:lnSpc>
                <a:spcPct val="90000"/>
              </a:lnSpc>
              <a:buFontTx/>
              <a:buNone/>
            </a:pPr>
            <a:endParaRPr lang="fa-IR" sz="2400" dirty="0" smtClean="0"/>
          </a:p>
          <a:p>
            <a:pPr marL="609600" indent="-609600" algn="r" rtl="1">
              <a:lnSpc>
                <a:spcPct val="90000"/>
              </a:lnSpc>
              <a:buFontTx/>
              <a:buNone/>
            </a:pPr>
            <a:r>
              <a:rPr lang="fa-IR" sz="2400" b="1" dirty="0">
                <a:solidFill>
                  <a:srgbClr val="FFFF00"/>
                </a:solidFill>
              </a:rPr>
              <a:t>3</a:t>
            </a:r>
            <a:r>
              <a:rPr lang="fa-IR" sz="2400" b="1" dirty="0" smtClean="0">
                <a:solidFill>
                  <a:srgbClr val="FFFF00"/>
                </a:solidFill>
              </a:rPr>
              <a:t>- </a:t>
            </a:r>
            <a:r>
              <a:rPr lang="fa-IR" sz="2400" dirty="0"/>
              <a:t>ممکن است در بررسی مشخص شود علاوه بر صافی کف پا کوتاهی وتر </a:t>
            </a:r>
            <a:r>
              <a:rPr lang="fa-IR" sz="2400" dirty="0" smtClean="0"/>
              <a:t>آشیل </a:t>
            </a:r>
            <a:r>
              <a:rPr lang="fa-IR" sz="2400" dirty="0"/>
              <a:t>هم وجود دارد. چرخش پا به خارج به خاطر جلوگیری از اعمال کشش روی وتر کوتاه شده است </a:t>
            </a:r>
            <a:r>
              <a:rPr lang="fa-IR" sz="2400" dirty="0" smtClean="0"/>
              <a:t>که برای </a:t>
            </a:r>
            <a:r>
              <a:rPr lang="fa-IR" sz="2400" dirty="0"/>
              <a:t>اصلاح این تغییر شکل باید کشش </a:t>
            </a:r>
            <a:r>
              <a:rPr lang="fa-IR" sz="2400" dirty="0" smtClean="0"/>
              <a:t>آشیل </a:t>
            </a:r>
            <a:r>
              <a:rPr lang="fa-IR" sz="2400" dirty="0"/>
              <a:t>انجام </a:t>
            </a:r>
            <a:r>
              <a:rPr lang="fa-IR" sz="2400" dirty="0" smtClean="0"/>
              <a:t>شود.</a:t>
            </a:r>
            <a:endParaRPr lang="fa-IR" sz="2400" dirty="0"/>
          </a:p>
        </p:txBody>
      </p:sp>
      <p:pic>
        <p:nvPicPr>
          <p:cNvPr id="31752" name="Picture 8" descr="footefxformul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0372" y="1143000"/>
            <a:ext cx="2016125" cy="2376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369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152400"/>
            <a:ext cx="7715250" cy="1143000"/>
          </a:xfrm>
        </p:spPr>
        <p:txBody>
          <a:bodyPr/>
          <a:lstStyle/>
          <a:p>
            <a:r>
              <a:rPr lang="fa-IR" b="1" dirty="0">
                <a:solidFill>
                  <a:srgbClr val="FFFF00"/>
                </a:solidFill>
              </a:rPr>
              <a:t>حرکات کششی</a:t>
            </a:r>
            <a:endParaRPr lang="en-US" b="1" dirty="0">
              <a:solidFill>
                <a:srgbClr val="FFFF00"/>
              </a:solidFill>
            </a:endParaRPr>
          </a:p>
        </p:txBody>
      </p:sp>
      <p:sp>
        <p:nvSpPr>
          <p:cNvPr id="27651" name="Rectangle 3"/>
          <p:cNvSpPr>
            <a:spLocks noGrp="1" noChangeArrowheads="1"/>
          </p:cNvSpPr>
          <p:nvPr>
            <p:ph idx="1"/>
          </p:nvPr>
        </p:nvSpPr>
        <p:spPr>
          <a:xfrm>
            <a:off x="250826" y="1412875"/>
            <a:ext cx="8713788" cy="5256213"/>
          </a:xfrm>
        </p:spPr>
        <p:txBody>
          <a:bodyPr/>
          <a:lstStyle/>
          <a:p>
            <a:pPr marL="609600" indent="-609600" algn="ctr" rtl="1">
              <a:buFontTx/>
              <a:buNone/>
            </a:pPr>
            <a:r>
              <a:rPr lang="fa-IR" b="1" dirty="0">
                <a:solidFill>
                  <a:srgbClr val="FF5050"/>
                </a:solidFill>
                <a:effectLst>
                  <a:outerShdw blurRad="38100" dist="38100" dir="2700000" algn="tl">
                    <a:srgbClr val="000000">
                      <a:alpha val="43137"/>
                    </a:srgbClr>
                  </a:outerShdw>
                </a:effectLst>
              </a:rPr>
              <a:t>کشش تاندون </a:t>
            </a:r>
            <a:r>
              <a:rPr lang="fa-IR" b="1" dirty="0" smtClean="0">
                <a:solidFill>
                  <a:srgbClr val="FF5050"/>
                </a:solidFill>
                <a:effectLst>
                  <a:outerShdw blurRad="38100" dist="38100" dir="2700000" algn="tl">
                    <a:srgbClr val="000000">
                      <a:alpha val="43137"/>
                    </a:srgbClr>
                  </a:outerShdw>
                </a:effectLst>
              </a:rPr>
              <a:t>آشیل</a:t>
            </a:r>
            <a:endParaRPr lang="fa-IR" b="1" dirty="0">
              <a:solidFill>
                <a:srgbClr val="FF5050"/>
              </a:solidFill>
              <a:effectLst>
                <a:outerShdw blurRad="38100" dist="38100" dir="2700000" algn="tl">
                  <a:srgbClr val="000000">
                    <a:alpha val="43137"/>
                  </a:srgbClr>
                </a:outerShdw>
              </a:effectLst>
            </a:endParaRPr>
          </a:p>
          <a:p>
            <a:pPr marL="609600" indent="-609600" algn="r" rtl="1">
              <a:buFontTx/>
              <a:buNone/>
            </a:pPr>
            <a:r>
              <a:rPr lang="fa-IR" sz="2000" dirty="0" smtClean="0">
                <a:effectLst>
                  <a:outerShdw blurRad="38100" dist="38100" dir="2700000" algn="tl">
                    <a:srgbClr val="000000">
                      <a:alpha val="43137"/>
                    </a:srgbClr>
                  </a:outerShdw>
                </a:effectLst>
              </a:rPr>
              <a:t>1- راه </a:t>
            </a:r>
            <a:r>
              <a:rPr lang="fa-IR" sz="2000" dirty="0">
                <a:effectLst>
                  <a:outerShdw blurRad="38100" dist="38100" dir="2700000" algn="tl">
                    <a:srgbClr val="000000">
                      <a:alpha val="43137"/>
                    </a:srgbClr>
                  </a:outerShdw>
                </a:effectLst>
              </a:rPr>
              <a:t>رفتن روی </a:t>
            </a:r>
            <a:r>
              <a:rPr lang="fa-IR" sz="2000" dirty="0" smtClean="0">
                <a:effectLst>
                  <a:outerShdw blurRad="38100" dist="38100" dir="2700000" algn="tl">
                    <a:srgbClr val="000000">
                      <a:alpha val="43137"/>
                    </a:srgbClr>
                  </a:outerShdw>
                </a:effectLst>
              </a:rPr>
              <a:t>سطح </a:t>
            </a:r>
            <a:r>
              <a:rPr lang="fa-IR" sz="2000" dirty="0">
                <a:effectLst>
                  <a:outerShdw blurRad="38100" dist="38100" dir="2700000" algn="tl">
                    <a:srgbClr val="000000">
                      <a:alpha val="43137"/>
                    </a:srgbClr>
                  </a:outerShdw>
                </a:effectLst>
              </a:rPr>
              <a:t>شیب دار بطرف بالا</a:t>
            </a:r>
          </a:p>
          <a:p>
            <a:pPr marL="609600" indent="-609600" algn="r" rtl="1">
              <a:buFontTx/>
              <a:buNone/>
            </a:pPr>
            <a:r>
              <a:rPr lang="fa-IR" sz="2000" dirty="0" smtClean="0">
                <a:effectLst>
                  <a:outerShdw blurRad="38100" dist="38100" dir="2700000" algn="tl">
                    <a:srgbClr val="000000">
                      <a:alpha val="43137"/>
                    </a:srgbClr>
                  </a:outerShdw>
                </a:effectLst>
              </a:rPr>
              <a:t>2- راه </a:t>
            </a:r>
            <a:r>
              <a:rPr lang="fa-IR" sz="2000" dirty="0">
                <a:effectLst>
                  <a:outerShdw blurRad="38100" dist="38100" dir="2700000" algn="tl">
                    <a:srgbClr val="000000">
                      <a:alpha val="43137"/>
                    </a:srgbClr>
                  </a:outerShdw>
                </a:effectLst>
              </a:rPr>
              <a:t>رفتن روی پاشنه پا</a:t>
            </a:r>
          </a:p>
          <a:p>
            <a:pPr marL="609600" indent="-609600" algn="r" rtl="1">
              <a:buFontTx/>
              <a:buNone/>
            </a:pPr>
            <a:r>
              <a:rPr lang="fa-IR" sz="2000" dirty="0">
                <a:effectLst>
                  <a:outerShdw blurRad="38100" dist="38100" dir="2700000" algn="tl">
                    <a:srgbClr val="000000">
                      <a:alpha val="43137"/>
                    </a:srgbClr>
                  </a:outerShdw>
                </a:effectLst>
              </a:rPr>
              <a:t>3- ایستادن روی سطح شیب دار</a:t>
            </a:r>
          </a:p>
          <a:p>
            <a:pPr marL="609600" indent="-609600" algn="r" rtl="1">
              <a:buFontTx/>
              <a:buNone/>
            </a:pPr>
            <a:r>
              <a:rPr lang="fa-IR" sz="2000" dirty="0">
                <a:effectLst>
                  <a:outerShdw blurRad="38100" dist="38100" dir="2700000" algn="tl">
                    <a:srgbClr val="000000">
                      <a:alpha val="43137"/>
                    </a:srgbClr>
                  </a:outerShdw>
                </a:effectLst>
              </a:rPr>
              <a:t>در این حالت سطح شیبدار کنار دیوار قرار داده می شود </a:t>
            </a:r>
            <a:r>
              <a:rPr lang="fa-IR" sz="2000" dirty="0" smtClean="0">
                <a:effectLst>
                  <a:outerShdw blurRad="38100" dist="38100" dir="2700000" algn="tl">
                    <a:srgbClr val="000000">
                      <a:alpha val="43137"/>
                    </a:srgbClr>
                  </a:outerShdw>
                </a:effectLst>
              </a:rPr>
              <a:t>و زاویه آن</a:t>
            </a:r>
            <a:endParaRPr lang="fa-IR" sz="2000" dirty="0">
              <a:effectLst>
                <a:outerShdw blurRad="38100" dist="38100" dir="2700000" algn="tl">
                  <a:srgbClr val="000000">
                    <a:alpha val="43137"/>
                  </a:srgbClr>
                </a:outerShdw>
              </a:effectLst>
            </a:endParaRPr>
          </a:p>
          <a:p>
            <a:pPr marL="609600" indent="-609600" algn="r" rtl="1">
              <a:buFontTx/>
              <a:buNone/>
            </a:pPr>
            <a:r>
              <a:rPr lang="fa-IR" sz="2000" dirty="0">
                <a:effectLst>
                  <a:outerShdw blurRad="38100" dist="38100" dir="2700000" algn="tl">
                    <a:srgbClr val="000000">
                      <a:alpha val="43137"/>
                    </a:srgbClr>
                  </a:outerShdw>
                </a:effectLst>
              </a:rPr>
              <a:t>با سطح افق باید 35 درجه باشد.</a:t>
            </a:r>
          </a:p>
          <a:p>
            <a:pPr marL="609600" indent="-609600" algn="r" rtl="1">
              <a:buFontTx/>
              <a:buNone/>
            </a:pPr>
            <a:endParaRPr lang="fa-IR" sz="2000" dirty="0" smtClean="0">
              <a:effectLst>
                <a:outerShdw blurRad="38100" dist="38100" dir="2700000" algn="tl">
                  <a:srgbClr val="000000">
                    <a:alpha val="43137"/>
                  </a:srgbClr>
                </a:outerShdw>
              </a:effectLst>
            </a:endParaRPr>
          </a:p>
          <a:p>
            <a:pPr marL="609600" indent="-609600" algn="r" rtl="1">
              <a:buFontTx/>
              <a:buNone/>
            </a:pPr>
            <a:endParaRPr lang="fa-IR" sz="2000" dirty="0">
              <a:effectLst>
                <a:outerShdw blurRad="38100" dist="38100" dir="2700000" algn="tl">
                  <a:srgbClr val="000000">
                    <a:alpha val="43137"/>
                  </a:srgbClr>
                </a:outerShdw>
              </a:effectLst>
            </a:endParaRPr>
          </a:p>
          <a:p>
            <a:pPr marL="609600" indent="-609600" algn="r" rtl="1">
              <a:buFontTx/>
              <a:buNone/>
            </a:pPr>
            <a:endParaRPr lang="fa-IR" sz="2000" dirty="0">
              <a:effectLst>
                <a:outerShdw blurRad="38100" dist="38100" dir="2700000" algn="tl">
                  <a:srgbClr val="000000">
                    <a:alpha val="43137"/>
                  </a:srgbClr>
                </a:outerShdw>
              </a:effectLst>
            </a:endParaRPr>
          </a:p>
          <a:p>
            <a:pPr marL="609600" indent="-609600" algn="r" rtl="1">
              <a:buFontTx/>
              <a:buNone/>
            </a:pPr>
            <a:r>
              <a:rPr lang="fa-IR" sz="2000" dirty="0">
                <a:effectLst>
                  <a:outerShdw blurRad="38100" dist="38100" dir="2700000" algn="tl">
                    <a:srgbClr val="000000">
                      <a:alpha val="43137"/>
                    </a:srgbClr>
                  </a:outerShdw>
                </a:effectLst>
              </a:rPr>
              <a:t>4- خوابیدن بصورت </a:t>
            </a:r>
            <a:r>
              <a:rPr lang="fa-IR" sz="2000" dirty="0" smtClean="0">
                <a:effectLst>
                  <a:outerShdw blurRad="38100" dist="38100" dir="2700000" algn="tl">
                    <a:srgbClr val="000000">
                      <a:alpha val="43137"/>
                    </a:srgbClr>
                  </a:outerShdw>
                </a:effectLst>
              </a:rPr>
              <a:t>طاقباز و قراردادن </a:t>
            </a:r>
            <a:r>
              <a:rPr lang="fa-IR" sz="2000" dirty="0">
                <a:effectLst>
                  <a:outerShdw blurRad="38100" dist="38100" dir="2700000" algn="tl">
                    <a:srgbClr val="000000">
                      <a:alpha val="43137"/>
                    </a:srgbClr>
                  </a:outerShdw>
                </a:effectLst>
              </a:rPr>
              <a:t>زانو در وضعیت باز </a:t>
            </a:r>
            <a:r>
              <a:rPr lang="fa-IR" sz="2000" dirty="0" smtClean="0">
                <a:effectLst>
                  <a:outerShdw blurRad="38100" dist="38100" dir="2700000" algn="tl">
                    <a:srgbClr val="000000">
                      <a:alpha val="43137"/>
                    </a:srgbClr>
                  </a:outerShdw>
                </a:effectLst>
              </a:rPr>
              <a:t>و سپس بالا آوردن پا به </a:t>
            </a:r>
            <a:r>
              <a:rPr lang="fa-IR" sz="2000" dirty="0">
                <a:effectLst>
                  <a:outerShdw blurRad="38100" dist="38100" dir="2700000" algn="tl">
                    <a:srgbClr val="000000">
                      <a:alpha val="43137"/>
                    </a:srgbClr>
                  </a:outerShdw>
                </a:effectLst>
              </a:rPr>
              <a:t>کمک </a:t>
            </a:r>
            <a:r>
              <a:rPr lang="fa-IR" sz="2000" dirty="0" smtClean="0">
                <a:effectLst>
                  <a:outerShdw blurRad="38100" dist="38100" dir="2700000" algn="tl">
                    <a:srgbClr val="000000">
                      <a:alpha val="43137"/>
                    </a:srgbClr>
                  </a:outerShdw>
                </a:effectLst>
              </a:rPr>
              <a:t>فرد دیگر</a:t>
            </a:r>
            <a:endParaRPr lang="fa-IR" sz="2000" dirty="0">
              <a:effectLst>
                <a:outerShdw blurRad="38100" dist="38100" dir="2700000" algn="tl">
                  <a:srgbClr val="000000">
                    <a:alpha val="43137"/>
                  </a:srgbClr>
                </a:outerShdw>
              </a:effectLst>
            </a:endParaRPr>
          </a:p>
          <a:p>
            <a:pPr marL="609600" indent="-609600" algn="r" rtl="1">
              <a:buFontTx/>
              <a:buNone/>
            </a:pPr>
            <a:r>
              <a:rPr lang="fa-IR" sz="2000" dirty="0" smtClean="0">
                <a:effectLst>
                  <a:outerShdw blurRad="38100" dist="38100" dir="2700000" algn="tl">
                    <a:srgbClr val="000000">
                      <a:alpha val="43137"/>
                    </a:srgbClr>
                  </a:outerShdw>
                </a:effectLst>
              </a:rPr>
              <a:t>5- عقب </a:t>
            </a:r>
            <a:r>
              <a:rPr lang="fa-IR" sz="2000" dirty="0">
                <a:effectLst>
                  <a:outerShdw blurRad="38100" dist="38100" dir="2700000" algn="tl">
                    <a:srgbClr val="000000">
                      <a:alpha val="43137"/>
                    </a:srgbClr>
                  </a:outerShdw>
                </a:effectLst>
              </a:rPr>
              <a:t>قرار دادن پایی که </a:t>
            </a:r>
            <a:r>
              <a:rPr lang="fa-IR" sz="2000" dirty="0" smtClean="0">
                <a:effectLst>
                  <a:outerShdw blurRad="38100" dist="38100" dir="2700000" algn="tl">
                    <a:srgbClr val="000000">
                      <a:alpha val="43137"/>
                    </a:srgbClr>
                  </a:outerShdw>
                </a:effectLst>
              </a:rPr>
              <a:t>وتر آشیل  و </a:t>
            </a:r>
            <a:r>
              <a:rPr lang="fa-IR" sz="2000" dirty="0">
                <a:effectLst>
                  <a:outerShdw blurRad="38100" dist="38100" dir="2700000" algn="tl">
                    <a:srgbClr val="000000">
                      <a:alpha val="43137"/>
                    </a:srgbClr>
                  </a:outerShdw>
                </a:effectLst>
              </a:rPr>
              <a:t>عضلات پشت ساق </a:t>
            </a:r>
            <a:r>
              <a:rPr lang="fa-IR" sz="2000" dirty="0" smtClean="0">
                <a:effectLst>
                  <a:outerShdw blurRad="38100" dist="38100" dir="2700000" algn="tl">
                    <a:srgbClr val="000000">
                      <a:alpha val="43137"/>
                    </a:srgbClr>
                  </a:outerShdw>
                </a:effectLst>
              </a:rPr>
              <a:t>آن </a:t>
            </a:r>
            <a:r>
              <a:rPr lang="fa-IR" sz="2000" dirty="0">
                <a:effectLst>
                  <a:outerShdw blurRad="38100" dist="38100" dir="2700000" algn="tl">
                    <a:srgbClr val="000000">
                      <a:alpha val="43137"/>
                    </a:srgbClr>
                  </a:outerShdw>
                </a:effectLst>
              </a:rPr>
              <a:t>کوتاه شده </a:t>
            </a:r>
            <a:r>
              <a:rPr lang="fa-IR" sz="2000" dirty="0" smtClean="0">
                <a:effectLst>
                  <a:outerShdw blurRad="38100" dist="38100" dir="2700000" algn="tl">
                    <a:srgbClr val="000000">
                      <a:alpha val="43137"/>
                    </a:srgbClr>
                  </a:outerShdw>
                </a:effectLst>
              </a:rPr>
              <a:t>در حالت ایستاده و سپس </a:t>
            </a:r>
            <a:r>
              <a:rPr lang="fa-IR" sz="2000" dirty="0">
                <a:effectLst>
                  <a:outerShdw blurRad="38100" dist="38100" dir="2700000" algn="tl">
                    <a:srgbClr val="000000">
                      <a:alpha val="43137"/>
                    </a:srgbClr>
                  </a:outerShdw>
                </a:effectLst>
              </a:rPr>
              <a:t>جابجا کردن بدن به سمت جلو با خم کردن زانوی پای جلویی</a:t>
            </a:r>
          </a:p>
          <a:p>
            <a:pPr marL="609600" indent="-609600" algn="r" rtl="1">
              <a:buFontTx/>
              <a:buNone/>
            </a:pPr>
            <a:endParaRPr lang="en-US" sz="2000" dirty="0">
              <a:effectLst>
                <a:outerShdw blurRad="38100" dist="38100" dir="2700000" algn="tl">
                  <a:srgbClr val="000000">
                    <a:alpha val="43137"/>
                  </a:srgbClr>
                </a:outerShdw>
              </a:effectLst>
            </a:endParaRPr>
          </a:p>
        </p:txBody>
      </p:sp>
      <p:pic>
        <p:nvPicPr>
          <p:cNvPr id="27652" name="Picture 4" descr="497_f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2205038"/>
            <a:ext cx="3097213" cy="2303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176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331913" y="188913"/>
            <a:ext cx="7620000" cy="1143000"/>
          </a:xfrm>
        </p:spPr>
        <p:txBody>
          <a:bodyPr/>
          <a:lstStyle/>
          <a:p>
            <a:r>
              <a:rPr lang="fa-IR" sz="2800" b="1" dirty="0">
                <a:solidFill>
                  <a:srgbClr val="FF5050"/>
                </a:solidFill>
              </a:rPr>
              <a:t>کشش عضلات نازک نئی</a:t>
            </a:r>
            <a:endParaRPr lang="en-US" sz="2800" b="1" dirty="0">
              <a:solidFill>
                <a:srgbClr val="FF5050"/>
              </a:solidFill>
            </a:endParaRPr>
          </a:p>
        </p:txBody>
      </p:sp>
      <p:sp>
        <p:nvSpPr>
          <p:cNvPr id="33795" name="Rectangle 3"/>
          <p:cNvSpPr>
            <a:spLocks noGrp="1" noChangeArrowheads="1"/>
          </p:cNvSpPr>
          <p:nvPr>
            <p:ph idx="1"/>
          </p:nvPr>
        </p:nvSpPr>
        <p:spPr>
          <a:xfrm>
            <a:off x="539750" y="1484313"/>
            <a:ext cx="7918450" cy="4525962"/>
          </a:xfrm>
        </p:spPr>
        <p:txBody>
          <a:bodyPr/>
          <a:lstStyle/>
          <a:p>
            <a:pPr algn="r" rtl="1">
              <a:buFontTx/>
              <a:buNone/>
            </a:pPr>
            <a:r>
              <a:rPr lang="fa-IR" sz="2400" dirty="0" smtClean="0"/>
              <a:t>1- چرخش </a:t>
            </a:r>
            <a:r>
              <a:rPr lang="fa-IR" sz="2400" dirty="0"/>
              <a:t>پا به داخل درحالیکه فرد به صورت طاقباز خوابیده است.</a:t>
            </a:r>
          </a:p>
          <a:p>
            <a:pPr algn="r" rtl="1">
              <a:buFontTx/>
              <a:buNone/>
            </a:pPr>
            <a:r>
              <a:rPr lang="fa-IR" sz="2400" dirty="0"/>
              <a:t>با انجام این حرکت عضلات نازک نئی دچار کشیدگی می شوند عضلات درون گرداننده نیز منقبض می شوند</a:t>
            </a:r>
            <a:r>
              <a:rPr lang="fa-IR" sz="2400" dirty="0" smtClean="0"/>
              <a:t>.</a:t>
            </a:r>
          </a:p>
          <a:p>
            <a:pPr algn="r" rtl="1">
              <a:buFontTx/>
              <a:buNone/>
            </a:pPr>
            <a:endParaRPr lang="fa-IR" sz="2400" dirty="0"/>
          </a:p>
          <a:p>
            <a:pPr algn="r" rtl="1">
              <a:buFontTx/>
              <a:buNone/>
            </a:pPr>
            <a:r>
              <a:rPr lang="fa-IR" sz="2400" dirty="0"/>
              <a:t>2- انجام حرکت فوق بصورت غیر فعال مخصوصا در مواردی که فرد به علت کوتاهی عضلات نازک نئی در انجام عمل چرخش به داخل ناتوان باشد.</a:t>
            </a:r>
          </a:p>
          <a:p>
            <a:pPr algn="r" rtl="1">
              <a:buFontTx/>
              <a:buNone/>
            </a:pPr>
            <a:endParaRPr lang="fa-IR" sz="2400" dirty="0"/>
          </a:p>
          <a:p>
            <a:pPr algn="r" rtl="1">
              <a:buFontTx/>
              <a:buNone/>
            </a:pPr>
            <a:r>
              <a:rPr lang="fa-IR" sz="2400" dirty="0"/>
              <a:t>3- چهارزانو نشستن</a:t>
            </a:r>
          </a:p>
          <a:p>
            <a:pPr algn="r" rtl="1">
              <a:buFontTx/>
              <a:buNone/>
            </a:pPr>
            <a:endParaRPr lang="fa-IR" sz="2400" dirty="0"/>
          </a:p>
          <a:p>
            <a:pPr algn="r" rtl="1">
              <a:buFontTx/>
              <a:buNone/>
            </a:pPr>
            <a:r>
              <a:rPr lang="fa-IR" sz="2400" dirty="0"/>
              <a:t>4- راه رفتن روی لبه خارجی پا که موجب کشش عضلات نازک نئی و تقویت عضلات درون چرخاننده پا می شود.</a:t>
            </a:r>
          </a:p>
          <a:p>
            <a:pPr algn="r" rtl="1">
              <a:buFontTx/>
              <a:buNone/>
            </a:pPr>
            <a:endParaRPr lang="en-US" sz="2400" dirty="0"/>
          </a:p>
        </p:txBody>
      </p:sp>
    </p:spTree>
    <p:extLst>
      <p:ext uri="{BB962C8B-B14F-4D97-AF65-F5344CB8AC3E}">
        <p14:creationId xmlns:p14="http://schemas.microsoft.com/office/powerpoint/2010/main" val="3866836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Rot="1" noChangeArrowheads="1"/>
          </p:cNvSpPr>
          <p:nvPr>
            <p:ph type="title"/>
          </p:nvPr>
        </p:nvSpPr>
        <p:spPr>
          <a:xfrm>
            <a:off x="412503" y="0"/>
            <a:ext cx="8686800" cy="4572000"/>
          </a:xfrm>
        </p:spPr>
        <p:txBody>
          <a:bodyPr/>
          <a:lstStyle/>
          <a:p>
            <a:r>
              <a:rPr lang="fa-IR" sz="2400" b="1" dirty="0" smtClean="0"/>
              <a:t>سه نقطه ی تحمل کننده </a:t>
            </a:r>
            <a:r>
              <a:rPr lang="fa-IR" sz="2400" b="1" dirty="0" smtClean="0">
                <a:hlinkClick r:id="rId2" action="ppaction://hlinkfile"/>
              </a:rPr>
              <a:t>وزن</a:t>
            </a:r>
            <a:r>
              <a:rPr lang="fa-IR" sz="2400" b="1" dirty="0" smtClean="0"/>
              <a:t> بدن:</a:t>
            </a:r>
            <a:r>
              <a:rPr lang="fa-IR" sz="2000" dirty="0" smtClean="0"/>
              <a:t>                                                                        </a:t>
            </a:r>
            <a:endParaRPr lang="en-US" dirty="0"/>
          </a:p>
        </p:txBody>
      </p:sp>
      <p:sp>
        <p:nvSpPr>
          <p:cNvPr id="5131" name="Line 11"/>
          <p:cNvSpPr>
            <a:spLocks noChangeShapeType="1"/>
          </p:cNvSpPr>
          <p:nvPr/>
        </p:nvSpPr>
        <p:spPr bwMode="auto">
          <a:xfrm flipH="1" flipV="1">
            <a:off x="4384963" y="1280296"/>
            <a:ext cx="10668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5133" name="Line 13"/>
          <p:cNvSpPr>
            <a:spLocks noChangeShapeType="1"/>
          </p:cNvSpPr>
          <p:nvPr/>
        </p:nvSpPr>
        <p:spPr bwMode="auto">
          <a:xfrm flipH="1">
            <a:off x="4156363" y="2310577"/>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5134" name="Line 14"/>
          <p:cNvSpPr>
            <a:spLocks noChangeShapeType="1"/>
          </p:cNvSpPr>
          <p:nvPr/>
        </p:nvSpPr>
        <p:spPr bwMode="auto">
          <a:xfrm flipH="1">
            <a:off x="4405745" y="2725665"/>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5136" name="Text Box 16"/>
          <p:cNvSpPr txBox="1">
            <a:spLocks noChangeArrowheads="1"/>
          </p:cNvSpPr>
          <p:nvPr/>
        </p:nvSpPr>
        <p:spPr bwMode="auto">
          <a:xfrm>
            <a:off x="2157845" y="1057604"/>
            <a:ext cx="21165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a-IR" sz="2000" b="1" dirty="0" smtClean="0">
                <a:solidFill>
                  <a:srgbClr val="FFFFFF"/>
                </a:solidFill>
                <a:latin typeface="Arial" charset="0"/>
              </a:rPr>
              <a:t>1- زیر </a:t>
            </a:r>
            <a:r>
              <a:rPr lang="fa-IR" sz="2000" b="1" dirty="0">
                <a:solidFill>
                  <a:srgbClr val="FFFFFF"/>
                </a:solidFill>
                <a:latin typeface="Arial" charset="0"/>
              </a:rPr>
              <a:t>استخوان </a:t>
            </a:r>
            <a:r>
              <a:rPr lang="fa-IR" sz="2000" b="1" dirty="0" smtClean="0">
                <a:solidFill>
                  <a:srgbClr val="FFFFFF"/>
                </a:solidFill>
                <a:latin typeface="Arial" charset="0"/>
              </a:rPr>
              <a:t>پاشنه</a:t>
            </a:r>
            <a:endParaRPr lang="en-US" sz="2000" b="1" dirty="0">
              <a:solidFill>
                <a:srgbClr val="FFFFFF"/>
              </a:solidFill>
              <a:latin typeface="Arial" charset="0"/>
            </a:endParaRPr>
          </a:p>
        </p:txBody>
      </p:sp>
      <p:sp>
        <p:nvSpPr>
          <p:cNvPr id="5138" name="Text Box 18"/>
          <p:cNvSpPr txBox="1">
            <a:spLocks noChangeArrowheads="1"/>
          </p:cNvSpPr>
          <p:nvPr/>
        </p:nvSpPr>
        <p:spPr bwMode="auto">
          <a:xfrm>
            <a:off x="290945" y="3075709"/>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dirty="0">
              <a:solidFill>
                <a:srgbClr val="FFFFFF"/>
              </a:solidFill>
              <a:latin typeface="Arial" charset="0"/>
            </a:endParaRPr>
          </a:p>
        </p:txBody>
      </p:sp>
      <p:sp>
        <p:nvSpPr>
          <p:cNvPr id="5139" name="Text Box 19"/>
          <p:cNvSpPr txBox="1">
            <a:spLocks noChangeArrowheads="1"/>
          </p:cNvSpPr>
          <p:nvPr/>
        </p:nvSpPr>
        <p:spPr bwMode="auto">
          <a:xfrm>
            <a:off x="-47290" y="2110522"/>
            <a:ext cx="42291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a-IR" sz="2000" b="1" dirty="0" smtClean="0">
                <a:solidFill>
                  <a:srgbClr val="FFFFFF"/>
                </a:solidFill>
                <a:latin typeface="Arial" charset="0"/>
              </a:rPr>
              <a:t>2- زیر </a:t>
            </a:r>
            <a:r>
              <a:rPr lang="fa-IR" sz="2000" b="1" dirty="0">
                <a:solidFill>
                  <a:srgbClr val="FFFFFF"/>
                </a:solidFill>
                <a:latin typeface="Arial" charset="0"/>
              </a:rPr>
              <a:t>انتهای تحتانی </a:t>
            </a:r>
            <a:r>
              <a:rPr lang="fa-IR" sz="2000" b="1" dirty="0" smtClean="0">
                <a:solidFill>
                  <a:srgbClr val="FFFFFF"/>
                </a:solidFill>
                <a:latin typeface="Arial" charset="0"/>
              </a:rPr>
              <a:t>اولین استخوان کف پایی</a:t>
            </a:r>
            <a:r>
              <a:rPr lang="fa-IR" b="1" dirty="0" smtClean="0">
                <a:solidFill>
                  <a:srgbClr val="FFFFFF"/>
                </a:solidFill>
                <a:latin typeface="Arial" charset="0"/>
              </a:rPr>
              <a:t>   </a:t>
            </a:r>
            <a:endParaRPr lang="en-US" b="1" dirty="0">
              <a:solidFill>
                <a:srgbClr val="FFFFFF"/>
              </a:solidFill>
              <a:latin typeface="Arial" charset="0"/>
            </a:endParaRPr>
          </a:p>
        </p:txBody>
      </p:sp>
      <p:sp>
        <p:nvSpPr>
          <p:cNvPr id="5143" name="Text Box 23"/>
          <p:cNvSpPr txBox="1">
            <a:spLocks noChangeArrowheads="1"/>
          </p:cNvSpPr>
          <p:nvPr/>
        </p:nvSpPr>
        <p:spPr bwMode="auto">
          <a:xfrm>
            <a:off x="73746" y="3259065"/>
            <a:ext cx="45339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a-IR" sz="2000" b="1" dirty="0" smtClean="0">
                <a:solidFill>
                  <a:srgbClr val="FFFFFF"/>
                </a:solidFill>
                <a:latin typeface="Arial" charset="0"/>
              </a:rPr>
              <a:t>3- زیر </a:t>
            </a:r>
            <a:r>
              <a:rPr lang="fa-IR" sz="2000" b="1" dirty="0">
                <a:solidFill>
                  <a:srgbClr val="FFFFFF"/>
                </a:solidFill>
                <a:latin typeface="Arial" charset="0"/>
              </a:rPr>
              <a:t>انتهای تحتانی </a:t>
            </a:r>
            <a:r>
              <a:rPr lang="fa-IR" sz="2000" b="1" dirty="0" smtClean="0">
                <a:solidFill>
                  <a:srgbClr val="FFFFFF"/>
                </a:solidFill>
                <a:latin typeface="Arial" charset="0"/>
              </a:rPr>
              <a:t>پنجمین </a:t>
            </a:r>
            <a:r>
              <a:rPr lang="fa-IR" sz="2000" b="1" dirty="0">
                <a:solidFill>
                  <a:srgbClr val="FFFFFF"/>
                </a:solidFill>
                <a:latin typeface="Arial" charset="0"/>
              </a:rPr>
              <a:t>استخوان کف پایی</a:t>
            </a:r>
            <a:r>
              <a:rPr lang="fa-IR" sz="2000" b="1" dirty="0" smtClean="0">
                <a:solidFill>
                  <a:srgbClr val="FFFFFF"/>
                </a:solidFill>
                <a:latin typeface="Arial" charset="0"/>
              </a:rPr>
              <a:t>                  </a:t>
            </a:r>
            <a:endParaRPr lang="en-US" sz="2000" b="1" dirty="0">
              <a:solidFill>
                <a:srgbClr val="FFFFFF"/>
              </a:solidFill>
              <a:latin typeface="Arial" charset="0"/>
            </a:endParaRPr>
          </a:p>
        </p:txBody>
      </p:sp>
      <p:sp>
        <p:nvSpPr>
          <p:cNvPr id="5144" name="Text Box 24"/>
          <p:cNvSpPr txBox="1">
            <a:spLocks noChangeArrowheads="1"/>
          </p:cNvSpPr>
          <p:nvPr/>
        </p:nvSpPr>
        <p:spPr bwMode="auto">
          <a:xfrm>
            <a:off x="3124200" y="4800600"/>
            <a:ext cx="3063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en-US" dirty="0">
              <a:solidFill>
                <a:srgbClr val="FFFFFF"/>
              </a:solidFill>
              <a:latin typeface="Arial" charset="0"/>
            </a:endParaRPr>
          </a:p>
        </p:txBody>
      </p:sp>
      <p:sp>
        <p:nvSpPr>
          <p:cNvPr id="5146" name="Text Box 26"/>
          <p:cNvSpPr txBox="1">
            <a:spLocks noChangeArrowheads="1"/>
          </p:cNvSpPr>
          <p:nvPr/>
        </p:nvSpPr>
        <p:spPr bwMode="auto">
          <a:xfrm>
            <a:off x="5029200" y="1889896"/>
            <a:ext cx="327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dirty="0">
              <a:solidFill>
                <a:srgbClr val="FFFFFF"/>
              </a:solidFill>
              <a:latin typeface="Arial" charset="0"/>
            </a:endParaRPr>
          </a:p>
        </p:txBody>
      </p:sp>
      <p:sp>
        <p:nvSpPr>
          <p:cNvPr id="2" name="Rectangle 1"/>
          <p:cNvSpPr/>
          <p:nvPr/>
        </p:nvSpPr>
        <p:spPr>
          <a:xfrm>
            <a:off x="3886200" y="4599235"/>
            <a:ext cx="5257800" cy="769441"/>
          </a:xfrm>
          <a:prstGeom prst="rect">
            <a:avLst/>
          </a:prstGeom>
        </p:spPr>
        <p:txBody>
          <a:bodyPr wrap="square">
            <a:spAutoFit/>
          </a:bodyPr>
          <a:lstStyle/>
          <a:p>
            <a:pPr marL="609600" lvl="0" indent="-609600" algn="r" rtl="1" fontAlgn="base">
              <a:spcBef>
                <a:spcPct val="20000"/>
              </a:spcBef>
              <a:spcAft>
                <a:spcPct val="0"/>
              </a:spcAft>
            </a:pPr>
            <a:r>
              <a:rPr lang="fa-IR" sz="2000" b="1" kern="0" dirty="0">
                <a:solidFill>
                  <a:srgbClr val="FFFF00"/>
                </a:solidFill>
                <a:latin typeface="Arial"/>
              </a:rPr>
              <a:t>از وصل کردن این سه نقطه مثلثی حاصل  می شود که </a:t>
            </a:r>
            <a:r>
              <a:rPr lang="fa-IR" sz="2000" b="1" kern="0" dirty="0" smtClean="0">
                <a:solidFill>
                  <a:srgbClr val="FFFF00"/>
                </a:solidFill>
                <a:latin typeface="Arial"/>
              </a:rPr>
              <a:t>اضلاع </a:t>
            </a:r>
            <a:endParaRPr lang="fa-IR" sz="2000" b="1" kern="0" dirty="0">
              <a:solidFill>
                <a:srgbClr val="FFFF00"/>
              </a:solidFill>
              <a:latin typeface="Arial"/>
            </a:endParaRPr>
          </a:p>
          <a:p>
            <a:pPr marL="609600" lvl="0" indent="-609600" algn="r" rtl="1" fontAlgn="base">
              <a:spcBef>
                <a:spcPct val="20000"/>
              </a:spcBef>
              <a:spcAft>
                <a:spcPct val="0"/>
              </a:spcAft>
            </a:pPr>
            <a:r>
              <a:rPr lang="fa-IR" sz="2000" b="1" kern="0" dirty="0">
                <a:solidFill>
                  <a:srgbClr val="FFFF00"/>
                </a:solidFill>
                <a:latin typeface="Arial"/>
              </a:rPr>
              <a:t>این </a:t>
            </a:r>
            <a:r>
              <a:rPr lang="fa-IR" sz="2000" b="1" kern="0" dirty="0" smtClean="0">
                <a:solidFill>
                  <a:srgbClr val="FFFF00"/>
                </a:solidFill>
                <a:latin typeface="Arial"/>
              </a:rPr>
              <a:t>مثلث</a:t>
            </a:r>
            <a:r>
              <a:rPr lang="en-US" sz="2000" b="1" kern="0" dirty="0" smtClean="0">
                <a:solidFill>
                  <a:srgbClr val="FFFF00"/>
                </a:solidFill>
                <a:latin typeface="Arial"/>
              </a:rPr>
              <a:t> </a:t>
            </a:r>
            <a:r>
              <a:rPr lang="fa-IR" sz="2000" b="1" kern="0" dirty="0" smtClean="0">
                <a:solidFill>
                  <a:srgbClr val="FFFF00"/>
                </a:solidFill>
                <a:latin typeface="Arial"/>
              </a:rPr>
              <a:t>همان </a:t>
            </a:r>
            <a:r>
              <a:rPr lang="fa-IR" sz="2000" b="1" kern="0" dirty="0">
                <a:solidFill>
                  <a:srgbClr val="FFFF00"/>
                </a:solidFill>
                <a:latin typeface="Arial"/>
              </a:rPr>
              <a:t>قوسهای پا هستند. </a:t>
            </a:r>
          </a:p>
        </p:txBody>
      </p:sp>
      <p:pic>
        <p:nvPicPr>
          <p:cNvPr id="13" name="Picture 4" descr="imag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2" y="4020465"/>
            <a:ext cx="3820251" cy="28375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6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171450"/>
            <a:ext cx="7296150" cy="1143000"/>
          </a:xfrm>
        </p:spPr>
        <p:txBody>
          <a:bodyPr/>
          <a:lstStyle/>
          <a:p>
            <a:r>
              <a:rPr lang="fa-IR" sz="4000" b="1"/>
              <a:t>حرکات تقویتی</a:t>
            </a:r>
            <a:endParaRPr lang="en-US" sz="4000" b="1" dirty="0"/>
          </a:p>
        </p:txBody>
      </p:sp>
      <p:sp>
        <p:nvSpPr>
          <p:cNvPr id="34819" name="Rectangle 3"/>
          <p:cNvSpPr>
            <a:spLocks noGrp="1" noChangeArrowheads="1"/>
          </p:cNvSpPr>
          <p:nvPr>
            <p:ph idx="1"/>
          </p:nvPr>
        </p:nvSpPr>
        <p:spPr>
          <a:xfrm>
            <a:off x="381000" y="838200"/>
            <a:ext cx="8382000" cy="5400675"/>
          </a:xfrm>
        </p:spPr>
        <p:txBody>
          <a:bodyPr/>
          <a:lstStyle/>
          <a:p>
            <a:pPr algn="r" rtl="1">
              <a:buFontTx/>
              <a:buNone/>
            </a:pPr>
            <a:r>
              <a:rPr lang="fa-IR" sz="2400" dirty="0">
                <a:solidFill>
                  <a:srgbClr val="FF5050"/>
                </a:solidFill>
              </a:rPr>
              <a:t>الف</a:t>
            </a:r>
            <a:r>
              <a:rPr lang="fa-IR" sz="2400" dirty="0" smtClean="0">
                <a:solidFill>
                  <a:srgbClr val="FF5050"/>
                </a:solidFill>
              </a:rPr>
              <a:t>: تقویت </a:t>
            </a:r>
            <a:r>
              <a:rPr lang="fa-IR" sz="2400" dirty="0">
                <a:solidFill>
                  <a:srgbClr val="FF5050"/>
                </a:solidFill>
              </a:rPr>
              <a:t>عضله درشت نئی قدامی</a:t>
            </a:r>
          </a:p>
          <a:p>
            <a:pPr algn="r" rtl="1">
              <a:buFontTx/>
              <a:buNone/>
            </a:pPr>
            <a:r>
              <a:rPr lang="fa-IR" sz="2400" dirty="0" smtClean="0"/>
              <a:t>1- راه </a:t>
            </a:r>
            <a:r>
              <a:rPr lang="fa-IR" sz="2400" dirty="0"/>
              <a:t>رفتن روی پاشنه</a:t>
            </a:r>
          </a:p>
          <a:p>
            <a:pPr algn="r" rtl="1">
              <a:buFontTx/>
              <a:buNone/>
            </a:pPr>
            <a:r>
              <a:rPr lang="fa-IR" sz="2400" dirty="0"/>
              <a:t>2- راه رفتن روی لبه خارجی پا</a:t>
            </a:r>
          </a:p>
          <a:p>
            <a:pPr algn="r" rtl="1">
              <a:buFontTx/>
              <a:buNone/>
            </a:pPr>
            <a:r>
              <a:rPr lang="fa-IR" sz="2400" dirty="0"/>
              <a:t>3- بالا اوردن پا همراه با چرخش پا به </a:t>
            </a:r>
            <a:r>
              <a:rPr lang="fa-IR" sz="2400" dirty="0" smtClean="0"/>
              <a:t>داخل</a:t>
            </a:r>
            <a:endParaRPr lang="fa-IR" sz="2400" dirty="0"/>
          </a:p>
          <a:p>
            <a:pPr algn="r" rtl="1">
              <a:buFontTx/>
              <a:buNone/>
            </a:pPr>
            <a:r>
              <a:rPr lang="fa-IR" sz="2400" dirty="0">
                <a:solidFill>
                  <a:srgbClr val="FF5050"/>
                </a:solidFill>
              </a:rPr>
              <a:t>ب</a:t>
            </a:r>
            <a:r>
              <a:rPr lang="fa-IR" sz="2400" dirty="0" smtClean="0">
                <a:solidFill>
                  <a:srgbClr val="FF5050"/>
                </a:solidFill>
              </a:rPr>
              <a:t>: تقویت </a:t>
            </a:r>
            <a:r>
              <a:rPr lang="fa-IR" sz="2400" dirty="0">
                <a:solidFill>
                  <a:srgbClr val="FF5050"/>
                </a:solidFill>
              </a:rPr>
              <a:t>عضلات خم کننده انگشتان</a:t>
            </a:r>
          </a:p>
          <a:p>
            <a:pPr algn="r" rtl="1">
              <a:buFontTx/>
              <a:buNone/>
            </a:pPr>
            <a:r>
              <a:rPr lang="fa-IR" sz="2400" dirty="0" smtClean="0">
                <a:solidFill>
                  <a:schemeClr val="tx2"/>
                </a:solidFill>
              </a:rPr>
              <a:t>1- فرد </a:t>
            </a:r>
            <a:r>
              <a:rPr lang="fa-IR" sz="2400" dirty="0">
                <a:solidFill>
                  <a:schemeClr val="tx2"/>
                </a:solidFill>
              </a:rPr>
              <a:t>پایش را روی صندلی یا یک </a:t>
            </a:r>
            <a:r>
              <a:rPr lang="fa-IR" sz="2400" dirty="0" smtClean="0">
                <a:solidFill>
                  <a:schemeClr val="tx2"/>
                </a:solidFill>
              </a:rPr>
              <a:t>سطح بلند قرار </a:t>
            </a:r>
            <a:r>
              <a:rPr lang="fa-IR" sz="2400" dirty="0">
                <a:solidFill>
                  <a:schemeClr val="tx2"/>
                </a:solidFill>
              </a:rPr>
              <a:t>دهد بطوریکه انگشتان بیرون از صندلی واقع </a:t>
            </a:r>
            <a:r>
              <a:rPr lang="fa-IR" sz="2400" dirty="0" smtClean="0">
                <a:solidFill>
                  <a:schemeClr val="tx2"/>
                </a:solidFill>
              </a:rPr>
              <a:t>شوند سپس </a:t>
            </a:r>
            <a:r>
              <a:rPr lang="fa-IR" sz="2400" dirty="0">
                <a:solidFill>
                  <a:schemeClr val="tx2"/>
                </a:solidFill>
              </a:rPr>
              <a:t>سعی کند انگشتان خود را خم کند.</a:t>
            </a:r>
          </a:p>
          <a:p>
            <a:pPr algn="r" rtl="1">
              <a:buFontTx/>
              <a:buNone/>
            </a:pPr>
            <a:r>
              <a:rPr lang="fa-IR" sz="2400" dirty="0" smtClean="0">
                <a:solidFill>
                  <a:schemeClr val="tx2"/>
                </a:solidFill>
              </a:rPr>
              <a:t>2- در </a:t>
            </a:r>
            <a:r>
              <a:rPr lang="fa-IR" sz="2400" dirty="0">
                <a:solidFill>
                  <a:schemeClr val="tx2"/>
                </a:solidFill>
              </a:rPr>
              <a:t>حالت ایستاده پارچه نازکی را زیر انگشتان پا قرار داده </a:t>
            </a:r>
            <a:r>
              <a:rPr lang="fa-IR" sz="2400" dirty="0" smtClean="0">
                <a:solidFill>
                  <a:schemeClr val="tx2"/>
                </a:solidFill>
              </a:rPr>
              <a:t>و با </a:t>
            </a:r>
            <a:r>
              <a:rPr lang="fa-IR" sz="2400" dirty="0">
                <a:solidFill>
                  <a:schemeClr val="tx2"/>
                </a:solidFill>
              </a:rPr>
              <a:t>خم کردن انگشتان پارچه را به زیر پا بکشد.</a:t>
            </a:r>
            <a:endParaRPr lang="en-US" sz="2400" dirty="0">
              <a:solidFill>
                <a:schemeClr val="tx2"/>
              </a:solidFill>
            </a:endParaRPr>
          </a:p>
        </p:txBody>
      </p:sp>
      <p:pic>
        <p:nvPicPr>
          <p:cNvPr id="34820" name="Picture 4" descr="tow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5663" y="4724400"/>
            <a:ext cx="4464050" cy="1944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953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42988" y="333375"/>
            <a:ext cx="7524750" cy="1143000"/>
          </a:xfrm>
        </p:spPr>
        <p:txBody>
          <a:bodyPr/>
          <a:lstStyle/>
          <a:p>
            <a:r>
              <a:rPr lang="fa-IR" sz="4000" b="1" dirty="0" smtClean="0">
                <a:solidFill>
                  <a:srgbClr val="FF5050"/>
                </a:solidFill>
              </a:rPr>
              <a:t>تقويت </a:t>
            </a:r>
            <a:r>
              <a:rPr lang="fa-IR" sz="4000" b="1" dirty="0">
                <a:solidFill>
                  <a:srgbClr val="FF5050"/>
                </a:solidFill>
              </a:rPr>
              <a:t>عضلات درشت نئی</a:t>
            </a:r>
            <a:endParaRPr lang="en-US" sz="4000" b="1" dirty="0">
              <a:solidFill>
                <a:srgbClr val="FF5050"/>
              </a:solidFill>
            </a:endParaRPr>
          </a:p>
        </p:txBody>
      </p:sp>
      <p:sp>
        <p:nvSpPr>
          <p:cNvPr id="38915" name="Rectangle 3"/>
          <p:cNvSpPr>
            <a:spLocks noGrp="1" noChangeArrowheads="1"/>
          </p:cNvSpPr>
          <p:nvPr>
            <p:ph idx="1"/>
          </p:nvPr>
        </p:nvSpPr>
        <p:spPr>
          <a:xfrm>
            <a:off x="914400" y="1484313"/>
            <a:ext cx="7561263" cy="4968875"/>
          </a:xfrm>
        </p:spPr>
        <p:txBody>
          <a:bodyPr/>
          <a:lstStyle/>
          <a:p>
            <a:pPr algn="r" rtl="1">
              <a:buFontTx/>
              <a:buNone/>
            </a:pPr>
            <a:endParaRPr lang="en-US" dirty="0"/>
          </a:p>
        </p:txBody>
      </p:sp>
      <p:pic>
        <p:nvPicPr>
          <p:cNvPr id="38916" name="Picture 4" descr="BBReverseCalfRaise"/>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3863" y="1484313"/>
            <a:ext cx="3454400" cy="2509837"/>
          </a:xfrm>
          <a:prstGeom prst="rect">
            <a:avLst/>
          </a:prstGeom>
          <a:noFill/>
          <a:extLst>
            <a:ext uri="{909E8E84-426E-40DD-AFC4-6F175D3DCCD1}">
              <a14:hiddenFill xmlns:a14="http://schemas.microsoft.com/office/drawing/2010/main">
                <a:solidFill>
                  <a:srgbClr val="FFFFFF"/>
                </a:solidFill>
              </a14:hiddenFill>
            </a:ext>
          </a:extLst>
        </p:spPr>
      </p:pic>
      <p:pic>
        <p:nvPicPr>
          <p:cNvPr id="38917" name="Picture 5" descr="CBReverseCalfRaise"/>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5600" y="1484313"/>
            <a:ext cx="3313113" cy="2520950"/>
          </a:xfrm>
          <a:prstGeom prst="rect">
            <a:avLst/>
          </a:prstGeom>
          <a:noFill/>
          <a:extLst>
            <a:ext uri="{909E8E84-426E-40DD-AFC4-6F175D3DCCD1}">
              <a14:hiddenFill xmlns:a14="http://schemas.microsoft.com/office/drawing/2010/main">
                <a:solidFill>
                  <a:srgbClr val="FFFFFF"/>
                </a:solidFill>
              </a14:hiddenFill>
            </a:ext>
          </a:extLst>
        </p:spPr>
      </p:pic>
      <p:pic>
        <p:nvPicPr>
          <p:cNvPr id="38918" name="Picture 6" descr="DBReverseCalfRaise"/>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221163"/>
            <a:ext cx="3600450" cy="2160587"/>
          </a:xfrm>
          <a:prstGeom prst="rect">
            <a:avLst/>
          </a:prstGeom>
          <a:noFill/>
          <a:extLst>
            <a:ext uri="{909E8E84-426E-40DD-AFC4-6F175D3DCCD1}">
              <a14:hiddenFill xmlns:a14="http://schemas.microsoft.com/office/drawing/2010/main">
                <a:solidFill>
                  <a:srgbClr val="FFFFFF"/>
                </a:solidFill>
              </a14:hiddenFill>
            </a:ext>
          </a:extLst>
        </p:spPr>
      </p:pic>
      <p:pic>
        <p:nvPicPr>
          <p:cNvPr id="38919" name="Picture 7" descr="DBSingleLegReverseCalfRaise"/>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10213" y="4292600"/>
            <a:ext cx="3238500" cy="2087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181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0" name="Picture 4" descr="SL45ReverseCalfPress"/>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813" y="333375"/>
            <a:ext cx="3455987" cy="2879725"/>
          </a:xfrm>
          <a:prstGeom prst="rect">
            <a:avLst/>
          </a:prstGeom>
          <a:noFill/>
          <a:extLst>
            <a:ext uri="{909E8E84-426E-40DD-AFC4-6F175D3DCCD1}">
              <a14:hiddenFill xmlns:a14="http://schemas.microsoft.com/office/drawing/2010/main">
                <a:solidFill>
                  <a:srgbClr val="FFFFFF"/>
                </a:solidFill>
              </a14:hiddenFill>
            </a:ext>
          </a:extLst>
        </p:spPr>
      </p:pic>
      <p:pic>
        <p:nvPicPr>
          <p:cNvPr id="39941" name="Picture 5" descr="SLLyingReverseCalfPress"/>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1500" y="404813"/>
            <a:ext cx="3313113" cy="2663825"/>
          </a:xfrm>
          <a:prstGeom prst="rect">
            <a:avLst/>
          </a:prstGeom>
          <a:noFill/>
          <a:extLst>
            <a:ext uri="{909E8E84-426E-40DD-AFC4-6F175D3DCCD1}">
              <a14:hiddenFill xmlns:a14="http://schemas.microsoft.com/office/drawing/2010/main">
                <a:solidFill>
                  <a:srgbClr val="FFFFFF"/>
                </a:solidFill>
              </a14:hiddenFill>
            </a:ext>
          </a:extLst>
        </p:spPr>
      </p:pic>
      <p:pic>
        <p:nvPicPr>
          <p:cNvPr id="39942" name="Picture 6" descr="SLSeatedReverseCalfPress"/>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1500" y="3573463"/>
            <a:ext cx="3313113" cy="2951162"/>
          </a:xfrm>
          <a:prstGeom prst="rect">
            <a:avLst/>
          </a:prstGeom>
          <a:noFill/>
          <a:extLst>
            <a:ext uri="{909E8E84-426E-40DD-AFC4-6F175D3DCCD1}">
              <a14:hiddenFill xmlns:a14="http://schemas.microsoft.com/office/drawing/2010/main">
                <a:solidFill>
                  <a:srgbClr val="FFFFFF"/>
                </a:solidFill>
              </a14:hiddenFill>
            </a:ext>
          </a:extLst>
        </p:spPr>
      </p:pic>
      <p:sp>
        <p:nvSpPr>
          <p:cNvPr id="39943" name="Rectangle 7"/>
          <p:cNvSpPr>
            <a:spLocks noGrp="1" noChangeArrowheads="1"/>
          </p:cNvSpPr>
          <p:nvPr>
            <p:ph idx="1"/>
          </p:nvPr>
        </p:nvSpPr>
        <p:spPr>
          <a:xfrm>
            <a:off x="609600" y="175058"/>
            <a:ext cx="7848600" cy="6669087"/>
          </a:xfrm>
          <a:ln/>
        </p:spPr>
        <p:txBody>
          <a:bodyPr/>
          <a:lstStyle/>
          <a:p>
            <a:pPr algn="r" rtl="1">
              <a:buFontTx/>
              <a:buNone/>
            </a:pPr>
            <a:endParaRPr lang="en-US" dirty="0"/>
          </a:p>
        </p:txBody>
      </p:sp>
      <p:pic>
        <p:nvPicPr>
          <p:cNvPr id="39944" name="Picture 8"/>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7813" y="3644900"/>
            <a:ext cx="36004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5558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447800" y="381000"/>
            <a:ext cx="6769100" cy="1143000"/>
          </a:xfrm>
        </p:spPr>
        <p:txBody>
          <a:bodyPr/>
          <a:lstStyle/>
          <a:p>
            <a:r>
              <a:rPr lang="fa-IR" sz="4000" b="1" dirty="0" smtClean="0">
                <a:solidFill>
                  <a:srgbClr val="FF5050"/>
                </a:solidFill>
              </a:rPr>
              <a:t>تمرينات </a:t>
            </a:r>
            <a:r>
              <a:rPr lang="fa-IR" sz="4000" b="1" dirty="0">
                <a:solidFill>
                  <a:srgbClr val="FF5050"/>
                </a:solidFill>
              </a:rPr>
              <a:t>موثر </a:t>
            </a:r>
            <a:r>
              <a:rPr lang="fa-IR" sz="4000" b="1" dirty="0" smtClean="0">
                <a:solidFill>
                  <a:srgbClr val="FF5050"/>
                </a:solidFill>
              </a:rPr>
              <a:t>ديگر</a:t>
            </a:r>
            <a:endParaRPr lang="en-US" sz="4000" b="1" dirty="0">
              <a:solidFill>
                <a:srgbClr val="FF5050"/>
              </a:solidFill>
            </a:endParaRPr>
          </a:p>
        </p:txBody>
      </p:sp>
      <p:pic>
        <p:nvPicPr>
          <p:cNvPr id="40964" name="Picture 4" descr="497_f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4876800" y="1981200"/>
            <a:ext cx="4023360" cy="2920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65" name="Picture 5" descr="497_f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3743325" cy="290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42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4" descr="497_f7"/>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116013" y="260350"/>
            <a:ext cx="3168650" cy="2952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3013" name="Picture 5" descr="497_f1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88913"/>
            <a:ext cx="3960813" cy="3141662"/>
          </a:xfrm>
          <a:prstGeom prst="rect">
            <a:avLst/>
          </a:prstGeom>
          <a:noFill/>
          <a:extLst>
            <a:ext uri="{909E8E84-426E-40DD-AFC4-6F175D3DCCD1}">
              <a14:hiddenFill xmlns:a14="http://schemas.microsoft.com/office/drawing/2010/main">
                <a:solidFill>
                  <a:srgbClr val="FFFFFF"/>
                </a:solidFill>
              </a14:hiddenFill>
            </a:ext>
          </a:extLst>
        </p:spPr>
      </p:pic>
      <p:pic>
        <p:nvPicPr>
          <p:cNvPr id="4301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7450" y="3789363"/>
            <a:ext cx="2881313" cy="259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015" name="Picture 7" descr="PIX"/>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0" y="3573463"/>
            <a:ext cx="3917950" cy="2786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4091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304800"/>
            <a:ext cx="7427912" cy="1143000"/>
          </a:xfrm>
        </p:spPr>
        <p:txBody>
          <a:bodyPr/>
          <a:lstStyle/>
          <a:p>
            <a:r>
              <a:rPr lang="fa-IR" sz="3600" b="1" dirty="0" smtClean="0">
                <a:solidFill>
                  <a:srgbClr val="FFFF00"/>
                </a:solidFill>
                <a:cs typeface="B Nazanin" pitchFamily="2" charset="-78"/>
              </a:rPr>
              <a:t>ملاحظاتی برای </a:t>
            </a:r>
            <a:r>
              <a:rPr lang="fa-IR" sz="3600" b="1" dirty="0">
                <a:solidFill>
                  <a:srgbClr val="FFFF00"/>
                </a:solidFill>
                <a:cs typeface="B Nazanin" pitchFamily="2" charset="-78"/>
              </a:rPr>
              <a:t>افرادی که کف پای صاف دارند:</a:t>
            </a:r>
            <a:endParaRPr lang="en-US" sz="3600" b="1" dirty="0">
              <a:solidFill>
                <a:srgbClr val="FFFF00"/>
              </a:solidFill>
              <a:cs typeface="B Nazanin" pitchFamily="2" charset="-78"/>
            </a:endParaRPr>
          </a:p>
        </p:txBody>
      </p:sp>
      <p:sp>
        <p:nvSpPr>
          <p:cNvPr id="47107" name="Rectangle 3"/>
          <p:cNvSpPr>
            <a:spLocks noGrp="1" noChangeArrowheads="1"/>
          </p:cNvSpPr>
          <p:nvPr>
            <p:ph idx="1"/>
          </p:nvPr>
        </p:nvSpPr>
        <p:spPr>
          <a:xfrm>
            <a:off x="8238" y="1371600"/>
            <a:ext cx="8820150" cy="5300662"/>
          </a:xfrm>
        </p:spPr>
        <p:txBody>
          <a:bodyPr/>
          <a:lstStyle/>
          <a:p>
            <a:pPr algn="r" rtl="1">
              <a:lnSpc>
                <a:spcPct val="90000"/>
              </a:lnSpc>
              <a:buFontTx/>
              <a:buNone/>
            </a:pPr>
            <a:r>
              <a:rPr lang="fa-IR" sz="2400" dirty="0" smtClean="0"/>
              <a:t>1- کاهش </a:t>
            </a:r>
            <a:r>
              <a:rPr lang="fa-IR" sz="2400" dirty="0"/>
              <a:t>وزن </a:t>
            </a:r>
            <a:endParaRPr lang="fa-IR" sz="2400" dirty="0" smtClean="0"/>
          </a:p>
          <a:p>
            <a:pPr algn="r" rtl="1">
              <a:lnSpc>
                <a:spcPct val="90000"/>
              </a:lnSpc>
              <a:buFontTx/>
              <a:buNone/>
            </a:pPr>
            <a:endParaRPr lang="fa-IR" sz="2400" dirty="0"/>
          </a:p>
          <a:p>
            <a:pPr algn="r" rtl="1">
              <a:lnSpc>
                <a:spcPct val="90000"/>
              </a:lnSpc>
              <a:buFontTx/>
              <a:buNone/>
            </a:pPr>
            <a:r>
              <a:rPr lang="fa-IR" sz="2400" dirty="0" smtClean="0"/>
              <a:t>2- پرهیز </a:t>
            </a:r>
            <a:r>
              <a:rPr lang="fa-IR" sz="2400" dirty="0"/>
              <a:t>از ایستادن طولانی </a:t>
            </a:r>
            <a:endParaRPr lang="fa-IR" sz="2400" dirty="0" smtClean="0"/>
          </a:p>
          <a:p>
            <a:pPr algn="r" rtl="1">
              <a:lnSpc>
                <a:spcPct val="90000"/>
              </a:lnSpc>
              <a:buFontTx/>
              <a:buNone/>
            </a:pPr>
            <a:endParaRPr lang="fa-IR" sz="2400" dirty="0"/>
          </a:p>
          <a:p>
            <a:pPr algn="r" rtl="1">
              <a:lnSpc>
                <a:spcPct val="90000"/>
              </a:lnSpc>
              <a:buFontTx/>
              <a:buNone/>
            </a:pPr>
            <a:r>
              <a:rPr lang="fa-IR" sz="2400" dirty="0" smtClean="0"/>
              <a:t>3- پرهیز </a:t>
            </a:r>
            <a:r>
              <a:rPr lang="fa-IR" sz="2400" dirty="0"/>
              <a:t>از پوشیدن کفشهای پاشنه بلند – پنجه باریک وتنگ وکفشهای بدون </a:t>
            </a:r>
            <a:r>
              <a:rPr lang="fa-IR" sz="2400" dirty="0" smtClean="0"/>
              <a:t>قوس</a:t>
            </a:r>
          </a:p>
          <a:p>
            <a:pPr algn="r" rtl="1">
              <a:lnSpc>
                <a:spcPct val="90000"/>
              </a:lnSpc>
              <a:buFontTx/>
              <a:buNone/>
            </a:pPr>
            <a:endParaRPr lang="fa-IR" sz="2400" dirty="0"/>
          </a:p>
          <a:p>
            <a:pPr algn="r" rtl="1">
              <a:lnSpc>
                <a:spcPct val="90000"/>
              </a:lnSpc>
              <a:buFontTx/>
              <a:buNone/>
            </a:pPr>
            <a:r>
              <a:rPr lang="fa-IR" sz="2400" dirty="0" smtClean="0"/>
              <a:t>4- پرهیز </a:t>
            </a:r>
            <a:r>
              <a:rPr lang="fa-IR" sz="2400" dirty="0"/>
              <a:t>از ضربه زدن </a:t>
            </a:r>
            <a:r>
              <a:rPr lang="fa-IR" sz="2400" dirty="0" smtClean="0"/>
              <a:t>و</a:t>
            </a:r>
            <a:r>
              <a:rPr lang="en-US" sz="2400" dirty="0" smtClean="0"/>
              <a:t> </a:t>
            </a:r>
            <a:r>
              <a:rPr lang="fa-IR" sz="2400" dirty="0" smtClean="0"/>
              <a:t>پرشهای </a:t>
            </a:r>
            <a:r>
              <a:rPr lang="fa-IR" sz="2400" dirty="0"/>
              <a:t>مکرر خصوصا روی سطوح </a:t>
            </a:r>
            <a:r>
              <a:rPr lang="fa-IR" sz="2400" dirty="0" smtClean="0"/>
              <a:t>سخت</a:t>
            </a:r>
          </a:p>
          <a:p>
            <a:pPr algn="r" rtl="1">
              <a:lnSpc>
                <a:spcPct val="90000"/>
              </a:lnSpc>
              <a:buFontTx/>
              <a:buNone/>
            </a:pPr>
            <a:endParaRPr lang="fa-IR" sz="2400" dirty="0"/>
          </a:p>
          <a:p>
            <a:pPr algn="r" rtl="1">
              <a:lnSpc>
                <a:spcPct val="90000"/>
              </a:lnSpc>
              <a:buFontTx/>
              <a:buNone/>
            </a:pPr>
            <a:r>
              <a:rPr lang="fa-IR" sz="2400" dirty="0" smtClean="0"/>
              <a:t>5-</a:t>
            </a:r>
            <a:r>
              <a:rPr lang="fa-IR" sz="2400" dirty="0"/>
              <a:t> </a:t>
            </a:r>
            <a:r>
              <a:rPr lang="fa-IR" sz="2400" dirty="0" smtClean="0"/>
              <a:t>ایستادن </a:t>
            </a:r>
            <a:r>
              <a:rPr lang="fa-IR" sz="2400" dirty="0"/>
              <a:t>به روش صحیح بطوریکه پاها حدود 8 سانتی متر از همدیگر فاصله داشته باشند </a:t>
            </a:r>
            <a:r>
              <a:rPr lang="fa-IR" sz="2400" dirty="0" smtClean="0"/>
              <a:t>و با </a:t>
            </a:r>
            <a:r>
              <a:rPr lang="fa-IR" sz="2400" dirty="0"/>
              <a:t>مختصر چرخش داخلی وزن اندکی بطرف لبه خارجی منتقل شود</a:t>
            </a:r>
            <a:r>
              <a:rPr lang="fa-IR" sz="2400" dirty="0" smtClean="0"/>
              <a:t>.</a:t>
            </a:r>
          </a:p>
          <a:p>
            <a:pPr algn="r" rtl="1">
              <a:lnSpc>
                <a:spcPct val="90000"/>
              </a:lnSpc>
              <a:buFontTx/>
              <a:buNone/>
            </a:pPr>
            <a:endParaRPr lang="fa-IR" sz="2400" dirty="0"/>
          </a:p>
          <a:p>
            <a:pPr algn="r" rtl="1">
              <a:lnSpc>
                <a:spcPct val="90000"/>
              </a:lnSpc>
              <a:buFontTx/>
              <a:buNone/>
            </a:pPr>
            <a:r>
              <a:rPr lang="fa-IR" sz="2400" dirty="0" smtClean="0"/>
              <a:t>6- دوچرخه </a:t>
            </a:r>
            <a:r>
              <a:rPr lang="fa-IR" sz="2400" dirty="0"/>
              <a:t>سواری وقتی که همراه با فشار خم کننده های مچ پا وانگشتان بر روی رکاب باشد.</a:t>
            </a:r>
          </a:p>
          <a:p>
            <a:pPr algn="r" rtl="1">
              <a:lnSpc>
                <a:spcPct val="90000"/>
              </a:lnSpc>
              <a:buFontTx/>
              <a:buNone/>
            </a:pPr>
            <a:endParaRPr lang="en-US" sz="2400" dirty="0"/>
          </a:p>
        </p:txBody>
      </p:sp>
    </p:spTree>
    <p:extLst>
      <p:ext uri="{BB962C8B-B14F-4D97-AF65-F5344CB8AC3E}">
        <p14:creationId xmlns:p14="http://schemas.microsoft.com/office/powerpoint/2010/main" val="3639438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609600" y="600549"/>
            <a:ext cx="8077200" cy="6264275"/>
          </a:xfrm>
        </p:spPr>
        <p:txBody>
          <a:bodyPr/>
          <a:lstStyle/>
          <a:p>
            <a:pPr algn="r" rtl="1">
              <a:buFontTx/>
              <a:buNone/>
            </a:pPr>
            <a:r>
              <a:rPr lang="fa-IR" sz="2400" dirty="0" smtClean="0"/>
              <a:t>7- </a:t>
            </a:r>
            <a:r>
              <a:rPr lang="fa-IR" sz="2400" dirty="0"/>
              <a:t>ورزشهایی که پرش اصلی ترین مهارت </a:t>
            </a:r>
            <a:r>
              <a:rPr lang="fa-IR" sz="2400" dirty="0" smtClean="0"/>
              <a:t>آن </a:t>
            </a:r>
            <a:r>
              <a:rPr lang="fa-IR" sz="2400" dirty="0"/>
              <a:t>است </a:t>
            </a:r>
            <a:r>
              <a:rPr lang="fa-IR" sz="2400" dirty="0" smtClean="0"/>
              <a:t>و نیز </a:t>
            </a:r>
            <a:r>
              <a:rPr lang="fa-IR" sz="2400" dirty="0"/>
              <a:t>فعالیتهای استقامتی طولانی مدت که موجب بروز </a:t>
            </a:r>
            <a:r>
              <a:rPr lang="fa-IR" sz="2400" dirty="0" smtClean="0"/>
              <a:t>کمردرد و خستگی </a:t>
            </a:r>
            <a:r>
              <a:rPr lang="fa-IR" sz="2400" dirty="0"/>
              <a:t>مفرط </a:t>
            </a:r>
            <a:r>
              <a:rPr lang="fa-IR" sz="2400" dirty="0" smtClean="0"/>
              <a:t> </a:t>
            </a:r>
            <a:r>
              <a:rPr lang="fa-IR" sz="2400" dirty="0"/>
              <a:t>میشوند برای افراد مبتلا به کف پای صاف مفید نیست.</a:t>
            </a:r>
          </a:p>
          <a:p>
            <a:pPr algn="r" rtl="1">
              <a:buFontTx/>
              <a:buNone/>
            </a:pPr>
            <a:endParaRPr lang="fa-IR" sz="2400" dirty="0"/>
          </a:p>
          <a:p>
            <a:pPr algn="r" rtl="1">
              <a:buFontTx/>
              <a:buNone/>
            </a:pPr>
            <a:r>
              <a:rPr lang="fa-IR" sz="2400" dirty="0"/>
              <a:t>8</a:t>
            </a:r>
            <a:r>
              <a:rPr lang="fa-IR" sz="2400" dirty="0" smtClean="0"/>
              <a:t>- </a:t>
            </a:r>
            <a:r>
              <a:rPr lang="fa-IR" sz="2400" dirty="0"/>
              <a:t>استفاده از کفشهای راحتی با یک نوع بالشتک کف پایی و نیز محافظت کننده های </a:t>
            </a:r>
            <a:r>
              <a:rPr lang="fa-IR" sz="2400" dirty="0" smtClean="0"/>
              <a:t>پا</a:t>
            </a:r>
          </a:p>
          <a:p>
            <a:pPr algn="r" rtl="1">
              <a:buFontTx/>
              <a:buNone/>
            </a:pPr>
            <a:endParaRPr lang="fa-IR" sz="2400" dirty="0" smtClean="0"/>
          </a:p>
          <a:p>
            <a:pPr algn="r" rtl="1">
              <a:buNone/>
            </a:pPr>
            <a:r>
              <a:rPr lang="fa-IR" sz="2400" dirty="0" smtClean="0"/>
              <a:t>9- راه </a:t>
            </a:r>
            <a:r>
              <a:rPr lang="fa-IR" sz="2400" dirty="0"/>
              <a:t>رفتن  با پای برهنه روی ماسه – چمن و سطوحی که قابلیت شکل پذیری داشته باشد.</a:t>
            </a:r>
          </a:p>
          <a:p>
            <a:pPr algn="r" rtl="1">
              <a:buFontTx/>
              <a:buNone/>
            </a:pPr>
            <a:endParaRPr lang="en-US" sz="2400" dirty="0"/>
          </a:p>
        </p:txBody>
      </p:sp>
      <p:pic>
        <p:nvPicPr>
          <p:cNvPr id="4098" name="Picture 2" descr="G:\New folder (2)\e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4191001"/>
            <a:ext cx="2971799"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449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540750" cy="4498975"/>
          </a:xfrm>
        </p:spPr>
        <p:txBody>
          <a:bodyPr/>
          <a:lstStyle/>
          <a:p>
            <a:pPr marL="0" lvl="0" indent="0" algn="ctr" defTabSz="457200" rtl="1" fontAlgn="auto">
              <a:spcBef>
                <a:spcPts val="1000"/>
              </a:spcBef>
              <a:spcAft>
                <a:spcPts val="0"/>
              </a:spcAft>
              <a:buClr>
                <a:srgbClr val="A5B592"/>
              </a:buClr>
              <a:buNone/>
            </a:pPr>
            <a:r>
              <a:rPr lang="fa-IR" sz="6600" kern="1200" dirty="0">
                <a:effectLst/>
                <a:latin typeface="Century Gothic"/>
              </a:rPr>
              <a:t>با تشکر از توجه </a:t>
            </a:r>
            <a:r>
              <a:rPr lang="fa-IR" sz="6600" kern="1200" dirty="0" smtClean="0">
                <a:effectLst/>
                <a:latin typeface="Century Gothic"/>
              </a:rPr>
              <a:t>شما</a:t>
            </a:r>
            <a:endParaRPr lang="en-US" sz="6600" kern="1200" dirty="0" smtClean="0">
              <a:effectLst/>
              <a:latin typeface="Century Gothic"/>
            </a:endParaRPr>
          </a:p>
          <a:p>
            <a:pPr marL="0" lvl="0" indent="0" algn="ctr" defTabSz="457200" rtl="1" fontAlgn="auto">
              <a:spcBef>
                <a:spcPts val="1000"/>
              </a:spcBef>
              <a:spcAft>
                <a:spcPts val="0"/>
              </a:spcAft>
              <a:buClr>
                <a:srgbClr val="A5B592"/>
              </a:buClr>
              <a:buNone/>
            </a:pPr>
            <a:endParaRPr lang="en-US" sz="6600" kern="1200" dirty="0" smtClean="0">
              <a:effectLst/>
              <a:latin typeface="Century Gothic"/>
            </a:endParaRPr>
          </a:p>
          <a:p>
            <a:pPr marL="0" lvl="0" indent="0" algn="ctr" defTabSz="457200" rtl="1" fontAlgn="auto">
              <a:spcBef>
                <a:spcPts val="1000"/>
              </a:spcBef>
              <a:spcAft>
                <a:spcPts val="0"/>
              </a:spcAft>
              <a:buClr>
                <a:srgbClr val="A5B592"/>
              </a:buClr>
              <a:buNone/>
            </a:pPr>
            <a:r>
              <a:rPr lang="fa-IR" sz="6600" kern="1200" dirty="0">
                <a:effectLst/>
                <a:latin typeface="Century Gothic"/>
              </a:rPr>
              <a:t>تهیه کننده:زینب هادوی</a:t>
            </a:r>
          </a:p>
          <a:p>
            <a:pPr marL="0" lvl="0" indent="0" algn="ctr" defTabSz="457200" rtl="1" fontAlgn="auto">
              <a:spcBef>
                <a:spcPts val="1000"/>
              </a:spcBef>
              <a:spcAft>
                <a:spcPts val="0"/>
              </a:spcAft>
              <a:buClr>
                <a:srgbClr val="A5B592"/>
              </a:buClr>
              <a:buNone/>
            </a:pPr>
            <a:endParaRPr lang="fa-IR" sz="6600" kern="1200" dirty="0" smtClean="0">
              <a:effectLst/>
              <a:latin typeface="Century Gothic"/>
            </a:endParaRPr>
          </a:p>
          <a:p>
            <a:pPr marL="0" lvl="0" indent="0" algn="r" defTabSz="457200" rtl="1" fontAlgn="auto">
              <a:spcBef>
                <a:spcPts val="1000"/>
              </a:spcBef>
              <a:spcAft>
                <a:spcPts val="0"/>
              </a:spcAft>
              <a:buClr>
                <a:srgbClr val="A5B592"/>
              </a:buClr>
              <a:buNone/>
            </a:pPr>
            <a:endParaRPr lang="en-US" sz="1800" kern="1200" dirty="0">
              <a:effectLst/>
              <a:latin typeface="Century Gothic"/>
            </a:endParaRPr>
          </a:p>
        </p:txBody>
      </p:sp>
    </p:spTree>
    <p:extLst>
      <p:ext uri="{BB962C8B-B14F-4D97-AF65-F5344CB8AC3E}">
        <p14:creationId xmlns:p14="http://schemas.microsoft.com/office/powerpoint/2010/main" val="3041093660"/>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Rot="1" noChangeArrowheads="1"/>
          </p:cNvSpPr>
          <p:nvPr>
            <p:ph type="title"/>
          </p:nvPr>
        </p:nvSpPr>
        <p:spPr/>
        <p:txBody>
          <a:bodyPr/>
          <a:lstStyle/>
          <a:p>
            <a:r>
              <a:rPr lang="fa-IR" b="1" dirty="0">
                <a:solidFill>
                  <a:srgbClr val="FFFF00"/>
                </a:solidFill>
              </a:rPr>
              <a:t>قوسهای کف پا </a:t>
            </a:r>
            <a:r>
              <a:rPr lang="fa-IR" b="1" dirty="0" smtClean="0">
                <a:solidFill>
                  <a:srgbClr val="FFFF00"/>
                </a:solidFill>
              </a:rPr>
              <a:t>واهميت آنها </a:t>
            </a:r>
            <a:r>
              <a:rPr lang="fa-IR" b="1" dirty="0">
                <a:solidFill>
                  <a:srgbClr val="FFFF00"/>
                </a:solidFill>
              </a:rPr>
              <a:t>:     </a:t>
            </a:r>
            <a:endParaRPr lang="en-US" b="1" dirty="0">
              <a:solidFill>
                <a:srgbClr val="FFFF00"/>
              </a:solidFill>
            </a:endParaRPr>
          </a:p>
        </p:txBody>
      </p:sp>
      <p:sp>
        <p:nvSpPr>
          <p:cNvPr id="6150" name="Rectangle 6"/>
          <p:cNvSpPr>
            <a:spLocks noGrp="1" noRot="1" noChangeArrowheads="1"/>
          </p:cNvSpPr>
          <p:nvPr>
            <p:ph sz="half" idx="1"/>
          </p:nvPr>
        </p:nvSpPr>
        <p:spPr>
          <a:xfrm>
            <a:off x="304800" y="2743200"/>
            <a:ext cx="4195763" cy="3582987"/>
          </a:xfrm>
        </p:spPr>
        <p:txBody>
          <a:bodyPr/>
          <a:lstStyle/>
          <a:p>
            <a:pPr>
              <a:buFont typeface="Arial" charset="0"/>
              <a:buNone/>
            </a:pPr>
            <a:r>
              <a:rPr lang="fa-IR" dirty="0"/>
              <a:t>اهمیت قوس ها:                </a:t>
            </a:r>
          </a:p>
          <a:p>
            <a:pPr algn="r">
              <a:buFont typeface="Arial" charset="0"/>
              <a:buNone/>
            </a:pPr>
            <a:r>
              <a:rPr lang="fa-IR" dirty="0"/>
              <a:t>* تعمیم وکاهش فشارهای </a:t>
            </a:r>
            <a:r>
              <a:rPr lang="fa-IR" dirty="0" smtClean="0"/>
              <a:t>وارده </a:t>
            </a:r>
            <a:r>
              <a:rPr lang="fa-IR" dirty="0"/>
              <a:t>بر بدن</a:t>
            </a:r>
          </a:p>
          <a:p>
            <a:pPr algn="r">
              <a:buFont typeface="Arial" charset="0"/>
              <a:buNone/>
            </a:pPr>
            <a:r>
              <a:rPr lang="fa-IR" dirty="0"/>
              <a:t>* ایجاد تحرک لازم در پا</a:t>
            </a:r>
            <a:endParaRPr lang="en-US" dirty="0"/>
          </a:p>
        </p:txBody>
      </p:sp>
      <p:sp>
        <p:nvSpPr>
          <p:cNvPr id="6151" name="Rectangle 7"/>
          <p:cNvSpPr>
            <a:spLocks noGrp="1" noRot="1" noChangeArrowheads="1"/>
          </p:cNvSpPr>
          <p:nvPr>
            <p:ph sz="half" idx="2"/>
          </p:nvPr>
        </p:nvSpPr>
        <p:spPr>
          <a:xfrm>
            <a:off x="4648200" y="1676400"/>
            <a:ext cx="4038600" cy="4525963"/>
          </a:xfrm>
        </p:spPr>
        <p:txBody>
          <a:bodyPr/>
          <a:lstStyle/>
          <a:p>
            <a:pPr>
              <a:buFont typeface="Arial" charset="0"/>
              <a:buNone/>
            </a:pPr>
            <a:r>
              <a:rPr lang="fa-IR" dirty="0"/>
              <a:t>قوسهای کف پا </a:t>
            </a:r>
            <a:r>
              <a:rPr lang="fa-IR" dirty="0" smtClean="0"/>
              <a:t>عبارتند </a:t>
            </a:r>
            <a:r>
              <a:rPr lang="fa-IR" dirty="0"/>
              <a:t>از: </a:t>
            </a:r>
            <a:r>
              <a:rPr lang="fa-IR" dirty="0" smtClean="0"/>
              <a:t> </a:t>
            </a:r>
            <a:endParaRPr lang="fa-IR" dirty="0"/>
          </a:p>
          <a:p>
            <a:pPr algn="r">
              <a:buFont typeface="Arial" charset="0"/>
              <a:buNone/>
            </a:pPr>
            <a:r>
              <a:rPr lang="fa-IR" dirty="0"/>
              <a:t>قوس طولی داخلی  </a:t>
            </a:r>
            <a:r>
              <a:rPr lang="en-US" dirty="0"/>
              <a:t> </a:t>
            </a:r>
            <a:r>
              <a:rPr lang="fa-IR" dirty="0"/>
              <a:t>  *  </a:t>
            </a:r>
            <a:r>
              <a:rPr lang="en-US" dirty="0"/>
              <a:t> </a:t>
            </a:r>
            <a:endParaRPr lang="fa-IR" dirty="0"/>
          </a:p>
          <a:p>
            <a:pPr algn="r">
              <a:buFont typeface="Arial" charset="0"/>
              <a:buNone/>
            </a:pPr>
            <a:r>
              <a:rPr lang="fa-IR" dirty="0"/>
              <a:t> *    قوس طولی خارجی          </a:t>
            </a:r>
          </a:p>
          <a:p>
            <a:pPr algn="r">
              <a:buFont typeface="Arial" charset="0"/>
              <a:buNone/>
            </a:pPr>
            <a:r>
              <a:rPr lang="en-US" dirty="0"/>
              <a:t> </a:t>
            </a:r>
            <a:r>
              <a:rPr lang="fa-IR" dirty="0"/>
              <a:t>  *    </a:t>
            </a:r>
            <a:r>
              <a:rPr lang="fa-IR" dirty="0" smtClean="0"/>
              <a:t>قوس عرضی                                  </a:t>
            </a:r>
            <a:endParaRPr lang="fa-IR" dirty="0"/>
          </a:p>
          <a:p>
            <a:pPr>
              <a:buFont typeface="Arial" charset="0"/>
              <a:buNone/>
            </a:pPr>
            <a:r>
              <a:rPr lang="fa-IR" dirty="0"/>
              <a:t>   </a:t>
            </a:r>
          </a:p>
          <a:p>
            <a:pPr>
              <a:buFont typeface="Arial" charset="0"/>
              <a:buNone/>
            </a:pPr>
            <a:r>
              <a:rPr lang="fa-IR" dirty="0"/>
              <a:t> </a:t>
            </a:r>
            <a:endParaRPr lang="en-US" dirty="0"/>
          </a:p>
        </p:txBody>
      </p:sp>
    </p:spTree>
    <p:extLst>
      <p:ext uri="{BB962C8B-B14F-4D97-AF65-F5344CB8AC3E}">
        <p14:creationId xmlns:p14="http://schemas.microsoft.com/office/powerpoint/2010/main" val="2846336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Rot="1" noChangeArrowheads="1"/>
          </p:cNvSpPr>
          <p:nvPr>
            <p:ph type="title"/>
          </p:nvPr>
        </p:nvSpPr>
        <p:spPr>
          <a:xfrm>
            <a:off x="304800" y="1066800"/>
            <a:ext cx="8229600" cy="4114800"/>
          </a:xfrm>
        </p:spPr>
        <p:txBody>
          <a:bodyPr/>
          <a:lstStyle/>
          <a:p>
            <a:r>
              <a:rPr lang="fa-IR" sz="2800" dirty="0">
                <a:solidFill>
                  <a:srgbClr val="FFFF00"/>
                </a:solidFill>
              </a:rPr>
              <a:t>عوامل ثبات قوسها :                                       </a:t>
            </a:r>
            <a:endParaRPr lang="en-US" sz="2800" dirty="0">
              <a:solidFill>
                <a:srgbClr val="FFFF00"/>
              </a:solidFill>
            </a:endParaRPr>
          </a:p>
        </p:txBody>
      </p:sp>
      <p:sp>
        <p:nvSpPr>
          <p:cNvPr id="7173" name="Line 5"/>
          <p:cNvSpPr>
            <a:spLocks noChangeShapeType="1"/>
          </p:cNvSpPr>
          <p:nvPr/>
        </p:nvSpPr>
        <p:spPr bwMode="auto">
          <a:xfrm flipH="1" flipV="1">
            <a:off x="3962400" y="2459182"/>
            <a:ext cx="1066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7174" name="Line 6"/>
          <p:cNvSpPr>
            <a:spLocks noChangeShapeType="1"/>
          </p:cNvSpPr>
          <p:nvPr/>
        </p:nvSpPr>
        <p:spPr bwMode="auto">
          <a:xfrm flipH="1">
            <a:off x="3830782" y="3170237"/>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7175" name="Line 7"/>
          <p:cNvSpPr>
            <a:spLocks noChangeShapeType="1"/>
          </p:cNvSpPr>
          <p:nvPr/>
        </p:nvSpPr>
        <p:spPr bwMode="auto">
          <a:xfrm flipH="1">
            <a:off x="4010891" y="3314700"/>
            <a:ext cx="990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FFFFFF"/>
              </a:solidFill>
            </a:endParaRPr>
          </a:p>
        </p:txBody>
      </p:sp>
      <p:sp>
        <p:nvSpPr>
          <p:cNvPr id="7177" name="Text Box 9"/>
          <p:cNvSpPr txBox="1">
            <a:spLocks noChangeArrowheads="1"/>
          </p:cNvSpPr>
          <p:nvPr/>
        </p:nvSpPr>
        <p:spPr bwMode="auto">
          <a:xfrm>
            <a:off x="1357745" y="2260743"/>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fa-IR" sz="2000" b="1" dirty="0">
                <a:solidFill>
                  <a:srgbClr val="FFFFFF"/>
                </a:solidFill>
                <a:latin typeface="Arial" charset="0"/>
              </a:rPr>
              <a:t>* لیگامنتها</a:t>
            </a:r>
            <a:endParaRPr lang="en-US" sz="2000" b="1" dirty="0">
              <a:solidFill>
                <a:srgbClr val="FFFFFF"/>
              </a:solidFill>
              <a:latin typeface="Arial" charset="0"/>
            </a:endParaRPr>
          </a:p>
        </p:txBody>
      </p:sp>
      <p:sp>
        <p:nvSpPr>
          <p:cNvPr id="7178" name="Text Box 10"/>
          <p:cNvSpPr txBox="1">
            <a:spLocks noChangeArrowheads="1"/>
          </p:cNvSpPr>
          <p:nvPr/>
        </p:nvSpPr>
        <p:spPr bwMode="auto">
          <a:xfrm>
            <a:off x="1752600" y="2994602"/>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fa-IR" sz="2000" b="1" dirty="0">
                <a:solidFill>
                  <a:srgbClr val="FFFFFF"/>
                </a:solidFill>
                <a:latin typeface="Arial" charset="0"/>
              </a:rPr>
              <a:t>* نیام کف پا</a:t>
            </a:r>
            <a:endParaRPr lang="en-US" sz="2000" b="1" dirty="0">
              <a:solidFill>
                <a:srgbClr val="FFFFFF"/>
              </a:solidFill>
              <a:latin typeface="Arial" charset="0"/>
            </a:endParaRPr>
          </a:p>
        </p:txBody>
      </p:sp>
      <p:sp>
        <p:nvSpPr>
          <p:cNvPr id="7179" name="Text Box 11"/>
          <p:cNvSpPr txBox="1">
            <a:spLocks noChangeArrowheads="1"/>
          </p:cNvSpPr>
          <p:nvPr/>
        </p:nvSpPr>
        <p:spPr bwMode="auto">
          <a:xfrm>
            <a:off x="2133600" y="3649662"/>
            <a:ext cx="1828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fa-IR" sz="2000" b="1" dirty="0">
                <a:solidFill>
                  <a:srgbClr val="FFFFFF"/>
                </a:solidFill>
                <a:latin typeface="Arial" charset="0"/>
              </a:rPr>
              <a:t>* عضلات</a:t>
            </a:r>
            <a:endParaRPr lang="en-US" sz="2000" b="1" dirty="0">
              <a:solidFill>
                <a:srgbClr val="FFFFFF"/>
              </a:solidFill>
              <a:latin typeface="Arial" charset="0"/>
            </a:endParaRPr>
          </a:p>
        </p:txBody>
      </p:sp>
      <p:sp>
        <p:nvSpPr>
          <p:cNvPr id="7180" name="Text Box 12"/>
          <p:cNvSpPr txBox="1">
            <a:spLocks noChangeArrowheads="1"/>
          </p:cNvSpPr>
          <p:nvPr/>
        </p:nvSpPr>
        <p:spPr bwMode="auto">
          <a:xfrm>
            <a:off x="2057400" y="5065713"/>
            <a:ext cx="2682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en-US" dirty="0">
              <a:solidFill>
                <a:srgbClr val="FFFFFF"/>
              </a:solidFill>
              <a:latin typeface="Arial" charset="0"/>
            </a:endParaRPr>
          </a:p>
        </p:txBody>
      </p:sp>
      <p:sp>
        <p:nvSpPr>
          <p:cNvPr id="7181" name="Text Box 13"/>
          <p:cNvSpPr txBox="1">
            <a:spLocks noChangeArrowheads="1"/>
          </p:cNvSpPr>
          <p:nvPr/>
        </p:nvSpPr>
        <p:spPr bwMode="auto">
          <a:xfrm>
            <a:off x="2286000" y="4572000"/>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a-IR" sz="2400">
                <a:solidFill>
                  <a:srgbClr val="FFFFFF"/>
                </a:solidFill>
                <a:latin typeface="Arial" charset="0"/>
              </a:rPr>
              <a:t>این عوامل باعث ثبات قوسهای کف پا می شوند.</a:t>
            </a:r>
            <a:endParaRPr lang="en-US" sz="2400" dirty="0">
              <a:solidFill>
                <a:srgbClr val="FFFFFF"/>
              </a:solidFill>
              <a:latin typeface="Arial" charset="0"/>
            </a:endParaRPr>
          </a:p>
        </p:txBody>
      </p:sp>
    </p:spTree>
    <p:extLst>
      <p:ext uri="{BB962C8B-B14F-4D97-AF65-F5344CB8AC3E}">
        <p14:creationId xmlns:p14="http://schemas.microsoft.com/office/powerpoint/2010/main" val="4112493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990600" y="1447800"/>
            <a:ext cx="7391400" cy="2285999"/>
          </a:xfrm>
        </p:spPr>
        <p:txBody>
          <a:bodyPr/>
          <a:lstStyle/>
          <a:p>
            <a:pPr algn="r"/>
            <a:r>
              <a:rPr lang="fa-IR" sz="4000" b="1" dirty="0" smtClean="0">
                <a:solidFill>
                  <a:srgbClr val="FFFF00"/>
                </a:solidFill>
              </a:rPr>
              <a:t/>
            </a:r>
            <a:br>
              <a:rPr lang="fa-IR" sz="4000" b="1" dirty="0" smtClean="0">
                <a:solidFill>
                  <a:srgbClr val="FFFF00"/>
                </a:solidFill>
              </a:rPr>
            </a:br>
            <a:r>
              <a:rPr lang="fa-IR" sz="4000" b="1" dirty="0">
                <a:solidFill>
                  <a:srgbClr val="FFFF00"/>
                </a:solidFill>
              </a:rPr>
              <a:t/>
            </a:r>
            <a:br>
              <a:rPr lang="fa-IR" sz="4000" b="1" dirty="0">
                <a:solidFill>
                  <a:srgbClr val="FFFF00"/>
                </a:solidFill>
              </a:rPr>
            </a:br>
            <a:r>
              <a:rPr lang="fa-IR" sz="4000" b="1" dirty="0">
                <a:solidFill>
                  <a:srgbClr val="FFFF00"/>
                </a:solidFill>
              </a:rPr>
              <a:t>عواملی که منجر به کاهش ارتفاع قوس طولی داخلی می شوند:</a:t>
            </a:r>
            <a:r>
              <a:rPr lang="fa-IR" sz="4000" b="1" dirty="0" smtClean="0">
                <a:solidFill>
                  <a:srgbClr val="FFFF00"/>
                </a:solidFill>
              </a:rPr>
              <a:t/>
            </a:r>
            <a:br>
              <a:rPr lang="fa-IR" sz="4000" b="1" dirty="0" smtClean="0">
                <a:solidFill>
                  <a:srgbClr val="FFFF00"/>
                </a:solidFill>
              </a:rPr>
            </a:br>
            <a:r>
              <a:rPr lang="fa-IR" sz="4000" b="1" dirty="0" smtClean="0">
                <a:solidFill>
                  <a:srgbClr val="FFFF00"/>
                </a:solidFill>
              </a:rPr>
              <a:t/>
            </a:r>
            <a:br>
              <a:rPr lang="fa-IR" sz="4000" b="1" dirty="0" smtClean="0">
                <a:solidFill>
                  <a:srgbClr val="FFFF00"/>
                </a:solidFill>
              </a:rPr>
            </a:br>
            <a:endParaRPr lang="en-US" sz="4000" b="1" dirty="0">
              <a:solidFill>
                <a:srgbClr val="FFFF00"/>
              </a:solidFill>
            </a:endParaRPr>
          </a:p>
        </p:txBody>
      </p:sp>
      <p:sp>
        <p:nvSpPr>
          <p:cNvPr id="3" name="Subtitle 2"/>
          <p:cNvSpPr>
            <a:spLocks noGrp="1"/>
          </p:cNvSpPr>
          <p:nvPr>
            <p:ph type="subTitle" sz="quarter" idx="1"/>
          </p:nvPr>
        </p:nvSpPr>
        <p:spPr>
          <a:xfrm>
            <a:off x="1600200" y="3352800"/>
            <a:ext cx="6400800" cy="1752600"/>
          </a:xfrm>
        </p:spPr>
        <p:txBody>
          <a:bodyPr/>
          <a:lstStyle/>
          <a:p>
            <a:pPr marL="514350" indent="-514350" algn="r" rtl="1">
              <a:buFont typeface="+mj-lt"/>
              <a:buAutoNum type="arabicPeriod"/>
            </a:pPr>
            <a:r>
              <a:rPr lang="fa-IR" dirty="0" smtClean="0"/>
              <a:t>پیچش درشت نی به سمت داخل </a:t>
            </a:r>
          </a:p>
          <a:p>
            <a:pPr marL="514350" indent="-514350" algn="r" rtl="1">
              <a:buFont typeface="+mj-lt"/>
              <a:buAutoNum type="arabicPeriod"/>
            </a:pPr>
            <a:r>
              <a:rPr lang="fa-IR" dirty="0" smtClean="0"/>
              <a:t>دور شدن جلو پا از خط وسط</a:t>
            </a:r>
            <a:endParaRPr lang="en-US" dirty="0"/>
          </a:p>
        </p:txBody>
      </p:sp>
    </p:spTree>
    <p:extLst>
      <p:ext uri="{BB962C8B-B14F-4D97-AF65-F5344CB8AC3E}">
        <p14:creationId xmlns:p14="http://schemas.microsoft.com/office/powerpoint/2010/main" val="1314791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sz="quarter"/>
          </p:nvPr>
        </p:nvSpPr>
        <p:spPr bwMode="auto">
          <a:xfrm>
            <a:off x="609600" y="1143000"/>
            <a:ext cx="80772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fontAlgn="auto">
              <a:spcBef>
                <a:spcPts val="0"/>
              </a:spcBef>
              <a:spcAft>
                <a:spcPts val="0"/>
              </a:spcAft>
              <a:defRPr/>
            </a:pPr>
            <a:r>
              <a:rPr kumimoji="0" lang="fa-IR" sz="2800" b="1" i="0" u="none" strike="noStrike" kern="0" cap="none" spc="0" normalizeH="0" baseline="0" noProof="0" dirty="0" smtClean="0">
                <a:ln>
                  <a:noFill/>
                </a:ln>
                <a:solidFill>
                  <a:srgbClr val="FFFF00"/>
                </a:solidFill>
                <a:effectLst/>
                <a:uLnTx/>
                <a:uFillTx/>
                <a:cs typeface="+mn-cs"/>
              </a:rPr>
              <a:t>عضلات ضعیف شده در کف پای صاف :</a:t>
            </a:r>
            <a:r>
              <a:rPr kumimoji="0" lang="fa-IR" sz="2800" b="0" i="0" u="none" strike="noStrike" kern="0" cap="none" spc="0" normalizeH="0" baseline="0" noProof="0" dirty="0" smtClean="0">
                <a:ln>
                  <a:noFill/>
                </a:ln>
                <a:solidFill>
                  <a:schemeClr val="tx1"/>
                </a:solidFill>
                <a:effectLst/>
                <a:uLnTx/>
                <a:uFillTx/>
                <a:cs typeface="+mn-cs"/>
              </a:rPr>
              <a:t>عضلات درشت نئی قدامی و خلفی، خم کننده طویل شست پا و عضلات ریز</a:t>
            </a:r>
            <a:r>
              <a:rPr kumimoji="0" lang="fa-IR" sz="2800" b="0" i="0" u="none" strike="noStrike" kern="0" cap="none" spc="0" normalizeH="0" baseline="0" noProof="0" dirty="0" smtClean="0">
                <a:ln>
                  <a:noFill/>
                </a:ln>
                <a:solidFill>
                  <a:sysClr val="windowText" lastClr="000000"/>
                </a:solidFill>
                <a:effectLst/>
                <a:uLnTx/>
                <a:uFillTx/>
                <a:cs typeface="+mn-cs"/>
              </a:rPr>
              <a:t> </a:t>
            </a:r>
            <a:r>
              <a:rPr lang="fa-IR" sz="2800" dirty="0">
                <a:effectLst/>
                <a:cs typeface="+mn-cs"/>
              </a:rPr>
              <a:t>کف پایی که احتیاج به تمرینات تقویتی دارند.</a:t>
            </a:r>
            <a:r>
              <a:rPr lang="en-US" sz="2800" dirty="0">
                <a:effectLst/>
                <a:cs typeface="+mn-cs"/>
              </a:rPr>
              <a:t/>
            </a:r>
            <a:br>
              <a:rPr lang="en-US" sz="2800" dirty="0">
                <a:effectLst/>
                <a:cs typeface="+mn-cs"/>
              </a:rPr>
            </a:br>
            <a:endParaRPr kumimoji="0" lang="en-US" sz="2800" b="0" i="0" u="none" strike="noStrike" kern="0" cap="none" spc="0" normalizeH="0" baseline="0" noProof="0" dirty="0" smtClean="0">
              <a:ln>
                <a:noFill/>
              </a:ln>
              <a:solidFill>
                <a:sysClr val="windowText" lastClr="000000"/>
              </a:solidFill>
              <a:effectLst/>
              <a:uLnTx/>
              <a:uFillTx/>
              <a:cs typeface="+mn-cs"/>
            </a:endParaRPr>
          </a:p>
        </p:txBody>
      </p:sp>
      <p:sp>
        <p:nvSpPr>
          <p:cNvPr id="5" name="Rectangle 3"/>
          <p:cNvSpPr>
            <a:spLocks noGrp="1" noChangeArrowheads="1"/>
          </p:cNvSpPr>
          <p:nvPr>
            <p:ph type="subTitle" sz="quarter" idx="1"/>
          </p:nvPr>
        </p:nvSpPr>
        <p:spPr bwMode="auto">
          <a:xfrm>
            <a:off x="609600" y="2286000"/>
            <a:ext cx="7924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2800" dirty="0">
              <a:solidFill>
                <a:sysClr val="windowText" lastClr="000000"/>
              </a:solidFill>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ysClr val="windowText" lastClr="000000"/>
              </a:solidFill>
              <a:effectLst/>
              <a:uLnTx/>
              <a:uFillTx/>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a-IR" sz="2800" b="0" i="0" u="none" strike="noStrike" kern="0" cap="none" spc="0" normalizeH="0" baseline="0" noProof="0" dirty="0" smtClean="0">
              <a:ln>
                <a:noFill/>
              </a:ln>
              <a:solidFill>
                <a:sysClr val="windowText" lastClr="000000"/>
              </a:solidFill>
              <a:effectLst/>
              <a:uLnTx/>
              <a:uFillTx/>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2800" b="1" i="0" u="none" strike="noStrike" kern="0" cap="none" spc="0" normalizeH="0" baseline="0" noProof="0" dirty="0" smtClean="0">
                <a:ln>
                  <a:noFill/>
                </a:ln>
                <a:solidFill>
                  <a:srgbClr val="FFFF00"/>
                </a:solidFill>
                <a:effectLst/>
                <a:uLnTx/>
                <a:uFillTx/>
              </a:rPr>
              <a:t>عضلات کوتاه شده :</a:t>
            </a:r>
            <a:r>
              <a:rPr kumimoji="0" lang="en-US" sz="2800" b="1" i="0" u="none" strike="noStrike" kern="0" cap="none" spc="0" normalizeH="0" baseline="0" noProof="0" dirty="0" smtClean="0">
                <a:ln>
                  <a:noFill/>
                </a:ln>
                <a:solidFill>
                  <a:srgbClr val="FFFF00"/>
                </a:solidFill>
                <a:effectLst/>
                <a:uLnTx/>
                <a:uFillTx/>
              </a:rPr>
              <a:t> </a:t>
            </a:r>
            <a:r>
              <a:rPr kumimoji="0" lang="fa-IR" sz="2800" b="0" i="0" u="none" strike="noStrike" kern="0" cap="none" spc="0" normalizeH="0" baseline="0" noProof="0" dirty="0" smtClean="0">
                <a:ln>
                  <a:noFill/>
                </a:ln>
                <a:effectLst/>
                <a:uLnTx/>
                <a:uFillTx/>
              </a:rPr>
              <a:t>چرخش دهنده های خارجی یعنی نازک نئی</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fa-IR" sz="2800" b="0" i="0" u="none" strike="noStrike" kern="0" cap="none" spc="0" normalizeH="0" baseline="0" noProof="0" dirty="0" smtClean="0">
                <a:ln>
                  <a:noFill/>
                </a:ln>
                <a:effectLst/>
                <a:uLnTx/>
                <a:uFillTx/>
              </a:rPr>
              <a:t>بلند و کوتاه و طرفی که احتیاج به تمرینات کششی دارند. </a:t>
            </a:r>
            <a:endParaRPr kumimoji="0" lang="en-US" sz="1800" b="0" i="0" u="none" strike="noStrike" kern="0" cap="none" spc="0" normalizeH="0" baseline="0" noProof="0" dirty="0" smtClean="0">
              <a:ln>
                <a:noFill/>
              </a:ln>
              <a:effectLst/>
              <a:uLnTx/>
              <a:uFillTx/>
            </a:endParaRPr>
          </a:p>
        </p:txBody>
      </p:sp>
    </p:spTree>
    <p:extLst>
      <p:ext uri="{BB962C8B-B14F-4D97-AF65-F5344CB8AC3E}">
        <p14:creationId xmlns:p14="http://schemas.microsoft.com/office/powerpoint/2010/main" val="379994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Rot="1" noChangeArrowheads="1"/>
          </p:cNvSpPr>
          <p:nvPr>
            <p:ph type="title"/>
          </p:nvPr>
        </p:nvSpPr>
        <p:spPr>
          <a:xfrm>
            <a:off x="381000" y="1371600"/>
            <a:ext cx="8229600" cy="5257800"/>
          </a:xfrm>
          <a:ln w="3175">
            <a:noFill/>
          </a:ln>
        </p:spPr>
        <p:txBody>
          <a:bodyPr/>
          <a:lstStyle/>
          <a:p>
            <a:pPr marL="342900" lvl="0" indent="-342900" algn="r" rtl="1">
              <a:lnSpc>
                <a:spcPct val="80000"/>
              </a:lnSpc>
              <a:spcBef>
                <a:spcPct val="20000"/>
              </a:spcBef>
            </a:pPr>
            <a:r>
              <a:rPr lang="en-US" dirty="0" smtClean="0">
                <a:solidFill>
                  <a:srgbClr val="FFFFCC"/>
                </a:solidFill>
                <a:effectLst>
                  <a:outerShdw blurRad="38100" dist="38100" dir="2700000" algn="tl">
                    <a:srgbClr val="000000">
                      <a:alpha val="43137"/>
                    </a:srgbClr>
                  </a:outerShdw>
                </a:effectLst>
                <a:cs typeface="+mn-cs"/>
              </a:rPr>
              <a:t/>
            </a:r>
            <a:br>
              <a:rPr lang="en-US" dirty="0" smtClean="0">
                <a:solidFill>
                  <a:srgbClr val="FFFFCC"/>
                </a:solidFill>
                <a:effectLst>
                  <a:outerShdw blurRad="38100" dist="38100" dir="2700000" algn="tl">
                    <a:srgbClr val="000000">
                      <a:alpha val="43137"/>
                    </a:srgbClr>
                  </a:outerShdw>
                </a:effectLst>
                <a:cs typeface="+mn-cs"/>
              </a:rPr>
            </a:br>
            <a:r>
              <a:rPr lang="fa-IR" dirty="0" smtClean="0">
                <a:solidFill>
                  <a:srgbClr val="FFFF00"/>
                </a:solidFill>
                <a:effectLst>
                  <a:outerShdw blurRad="38100" dist="38100" dir="2700000" algn="tl">
                    <a:srgbClr val="000000">
                      <a:alpha val="43137"/>
                    </a:srgbClr>
                  </a:outerShdw>
                </a:effectLst>
                <a:cs typeface="+mn-cs"/>
              </a:rPr>
              <a:t>انواع کف پای صاف </a:t>
            </a:r>
            <a:r>
              <a:rPr lang="en-US" dirty="0" smtClean="0">
                <a:solidFill>
                  <a:srgbClr val="FFFFCC"/>
                </a:solidFill>
                <a:effectLst>
                  <a:outerShdw blurRad="38100" dist="38100" dir="2700000" algn="tl">
                    <a:srgbClr val="000000">
                      <a:alpha val="43137"/>
                    </a:srgbClr>
                  </a:outerShdw>
                </a:effectLst>
                <a:cs typeface="+mn-cs"/>
              </a:rPr>
              <a:t/>
            </a:r>
            <a:br>
              <a:rPr lang="en-US" dirty="0" smtClean="0">
                <a:solidFill>
                  <a:srgbClr val="FFFFCC"/>
                </a:solidFill>
                <a:effectLst>
                  <a:outerShdw blurRad="38100" dist="38100" dir="2700000" algn="tl">
                    <a:srgbClr val="000000">
                      <a:alpha val="43137"/>
                    </a:srgbClr>
                  </a:outerShdw>
                </a:effectLst>
                <a:cs typeface="+mn-cs"/>
              </a:rPr>
            </a:br>
            <a:r>
              <a:rPr lang="en-US" sz="2000" dirty="0" smtClean="0">
                <a:solidFill>
                  <a:srgbClr val="000000"/>
                </a:solidFill>
                <a:effectLst>
                  <a:outerShdw blurRad="38100" dist="38100" dir="2700000" algn="tl">
                    <a:srgbClr val="000000">
                      <a:alpha val="43137"/>
                    </a:srgbClr>
                  </a:outerShdw>
                </a:effectLst>
                <a:latin typeface="Arial"/>
                <a:ea typeface="+mn-ea"/>
                <a:cs typeface="+mn-cs"/>
              </a:rPr>
              <a:t/>
            </a:r>
            <a:br>
              <a:rPr lang="en-US" sz="2000" dirty="0" smtClean="0">
                <a:solidFill>
                  <a:srgbClr val="000000"/>
                </a:solidFill>
                <a:effectLst>
                  <a:outerShdw blurRad="38100" dist="38100" dir="2700000" algn="tl">
                    <a:srgbClr val="000000">
                      <a:alpha val="43137"/>
                    </a:srgbClr>
                  </a:outerShdw>
                </a:effectLst>
                <a:latin typeface="Arial"/>
                <a:ea typeface="+mn-ea"/>
                <a:cs typeface="+mn-cs"/>
              </a:rPr>
            </a:br>
            <a:r>
              <a:rPr lang="fa-IR" sz="2000" dirty="0" smtClean="0">
                <a:solidFill>
                  <a:srgbClr val="000000"/>
                </a:solidFill>
                <a:effectLst>
                  <a:outerShdw blurRad="38100" dist="38100" dir="2700000" algn="tl">
                    <a:srgbClr val="000000">
                      <a:alpha val="43137"/>
                    </a:srgbClr>
                  </a:outerShdw>
                </a:effectLst>
                <a:latin typeface="Arial"/>
                <a:ea typeface="+mn-ea"/>
                <a:cs typeface="+mn-cs"/>
              </a:rPr>
              <a:t/>
            </a:r>
            <a:br>
              <a:rPr lang="fa-IR" sz="2000" dirty="0" smtClean="0">
                <a:solidFill>
                  <a:srgbClr val="000000"/>
                </a:solidFill>
                <a:effectLst>
                  <a:outerShdw blurRad="38100" dist="38100" dir="2700000" algn="tl">
                    <a:srgbClr val="000000">
                      <a:alpha val="43137"/>
                    </a:srgbClr>
                  </a:outerShdw>
                </a:effectLst>
                <a:latin typeface="Arial"/>
                <a:ea typeface="+mn-ea"/>
                <a:cs typeface="+mn-cs"/>
              </a:rPr>
            </a:br>
            <a:r>
              <a:rPr lang="fa-IR" sz="3200" dirty="0" smtClean="0">
                <a:solidFill>
                  <a:srgbClr val="FFFF00"/>
                </a:solidFill>
                <a:effectLst>
                  <a:outerShdw blurRad="38100" dist="38100" dir="2700000" algn="tl">
                    <a:srgbClr val="000000">
                      <a:alpha val="43137"/>
                    </a:srgbClr>
                  </a:outerShdw>
                </a:effectLst>
                <a:cs typeface="+mn-cs"/>
              </a:rPr>
              <a:t>کف پای صاف ماردزادی </a:t>
            </a:r>
            <a:r>
              <a:rPr lang="fa-IR" sz="3200" dirty="0" smtClean="0">
                <a:solidFill>
                  <a:srgbClr val="FFFF00"/>
                </a:solidFill>
                <a:effectLst>
                  <a:outerShdw blurRad="38100" dist="38100" dir="2700000" algn="tl">
                    <a:srgbClr val="000000">
                      <a:alpha val="43137"/>
                    </a:srgbClr>
                  </a:outerShdw>
                </a:effectLst>
                <a:latin typeface="Arial"/>
                <a:ea typeface="+mn-ea"/>
                <a:cs typeface="+mn-cs"/>
              </a:rPr>
              <a:t>(</a:t>
            </a:r>
            <a:r>
              <a:rPr lang="fa-IR" sz="3200" dirty="0" smtClean="0">
                <a:solidFill>
                  <a:srgbClr val="FFFF00"/>
                </a:solidFill>
                <a:effectLst>
                  <a:outerShdw blurRad="38100" dist="38100" dir="2700000" algn="tl">
                    <a:srgbClr val="000000">
                      <a:alpha val="43137"/>
                    </a:srgbClr>
                  </a:outerShdw>
                </a:effectLst>
                <a:latin typeface="Arial"/>
                <a:cs typeface="+mn-cs"/>
              </a:rPr>
              <a:t>سخت</a:t>
            </a:r>
            <a:r>
              <a:rPr lang="fa-IR" sz="3200" dirty="0" smtClean="0">
                <a:solidFill>
                  <a:srgbClr val="FFFF00"/>
                </a:solidFill>
                <a:effectLst>
                  <a:outerShdw blurRad="38100" dist="38100" dir="2700000" algn="tl">
                    <a:srgbClr val="000000">
                      <a:alpha val="43137"/>
                    </a:srgbClr>
                  </a:outerShdw>
                </a:effectLst>
                <a:latin typeface="Arial"/>
                <a:ea typeface="+mn-ea"/>
                <a:cs typeface="+mn-cs"/>
              </a:rPr>
              <a:t>): </a:t>
            </a:r>
            <a:r>
              <a:rPr lang="fa-IR" sz="2800" dirty="0" smtClean="0">
                <a:solidFill>
                  <a:schemeClr val="tx1"/>
                </a:solidFill>
                <a:effectLst>
                  <a:outerShdw blurRad="38100" dist="38100" dir="2700000" algn="tl">
                    <a:srgbClr val="000000">
                      <a:alpha val="43137"/>
                    </a:srgbClr>
                  </a:outerShdw>
                </a:effectLst>
                <a:cs typeface="+mn-cs"/>
              </a:rPr>
              <a:t/>
            </a:r>
            <a:br>
              <a:rPr lang="fa-IR" sz="2800" dirty="0" smtClean="0">
                <a:solidFill>
                  <a:schemeClr val="tx1"/>
                </a:solidFill>
                <a:effectLst>
                  <a:outerShdw blurRad="38100" dist="38100" dir="2700000" algn="tl">
                    <a:srgbClr val="000000">
                      <a:alpha val="43137"/>
                    </a:srgbClr>
                  </a:outerShdw>
                </a:effectLst>
                <a:cs typeface="+mn-cs"/>
              </a:rPr>
            </a:br>
            <a:r>
              <a:rPr lang="fa-IR" sz="2800" dirty="0" smtClean="0">
                <a:solidFill>
                  <a:schemeClr val="tx1"/>
                </a:solidFill>
                <a:effectLst>
                  <a:outerShdw blurRad="38100" dist="38100" dir="2700000" algn="tl">
                    <a:srgbClr val="000000">
                      <a:alpha val="43137"/>
                    </a:srgbClr>
                  </a:outerShdw>
                </a:effectLst>
                <a:cs typeface="+mn-cs"/>
              </a:rPr>
              <a:t>این ناهنجاری ژنتیکی است و از نسلی به نسل بعد منتقل می شود.</a:t>
            </a:r>
            <a:r>
              <a:rPr lang="en-US" sz="2800" dirty="0" smtClean="0">
                <a:solidFill>
                  <a:schemeClr val="tx1"/>
                </a:solidFill>
                <a:effectLst>
                  <a:outerShdw blurRad="38100" dist="38100" dir="2700000" algn="tl">
                    <a:srgbClr val="000000">
                      <a:alpha val="43137"/>
                    </a:srgbClr>
                  </a:outerShdw>
                </a:effectLst>
                <a:cs typeface="+mn-cs"/>
              </a:rPr>
              <a:t> </a:t>
            </a:r>
            <a:r>
              <a:rPr lang="fa-IR" sz="2800" dirty="0" smtClean="0">
                <a:solidFill>
                  <a:schemeClr val="tx1"/>
                </a:solidFill>
                <a:effectLst>
                  <a:outerShdw blurRad="38100" dist="38100" dir="2700000" algn="tl">
                    <a:srgbClr val="000000">
                      <a:alpha val="43137"/>
                    </a:srgbClr>
                  </a:outerShdw>
                </a:effectLst>
                <a:cs typeface="+mn-cs"/>
              </a:rPr>
              <a:t>این نوع ناهنجاری را ثابت می گویند و درمان آن هم مشکل تر است.</a:t>
            </a:r>
            <a:r>
              <a:rPr lang="fa-IR" sz="2000" dirty="0" smtClean="0">
                <a:solidFill>
                  <a:schemeClr val="tx1"/>
                </a:solidFill>
                <a:effectLst>
                  <a:outerShdw blurRad="38100" dist="38100" dir="2700000" algn="tl">
                    <a:srgbClr val="000000">
                      <a:alpha val="43137"/>
                    </a:srgbClr>
                  </a:outerShdw>
                </a:effectLst>
                <a:latin typeface="Arial"/>
                <a:cs typeface="+mn-cs"/>
              </a:rPr>
              <a:t> </a:t>
            </a:r>
            <a:r>
              <a:rPr lang="fa-IR" sz="2800" dirty="0" smtClean="0">
                <a:solidFill>
                  <a:srgbClr val="FFFFFF"/>
                </a:solidFill>
                <a:effectLst>
                  <a:outerShdw blurRad="38100" dist="38100" dir="2700000" algn="tl">
                    <a:srgbClr val="000000">
                      <a:alpha val="43137"/>
                    </a:srgbClr>
                  </a:outerShdw>
                </a:effectLst>
                <a:latin typeface="Arial"/>
                <a:cs typeface="+mn-cs"/>
              </a:rPr>
              <a:t>این عارضه عموما ناشی از ناهنجاریهای استخوانی مثل چسبندگی </a:t>
            </a:r>
            <a:r>
              <a:rPr lang="fa-IR" sz="2400" dirty="0" smtClean="0">
                <a:solidFill>
                  <a:srgbClr val="FFFFFF"/>
                </a:solidFill>
                <a:effectLst>
                  <a:outerShdw blurRad="38100" dist="38100" dir="2700000" algn="tl">
                    <a:srgbClr val="000000">
                      <a:alpha val="43137"/>
                    </a:srgbClr>
                  </a:outerShdw>
                </a:effectLst>
                <a:latin typeface="Arial"/>
                <a:cs typeface="+mn-cs"/>
              </a:rPr>
              <a:t>استخوانهای کف پایی یا </a:t>
            </a:r>
            <a:r>
              <a:rPr lang="fa-IR" sz="2800" dirty="0" smtClean="0">
                <a:solidFill>
                  <a:srgbClr val="FFFFFF"/>
                </a:solidFill>
                <a:effectLst>
                  <a:outerShdw blurRad="38100" dist="38100" dir="2700000" algn="tl">
                    <a:srgbClr val="000000">
                      <a:alpha val="43137"/>
                    </a:srgbClr>
                  </a:outerShdw>
                </a:effectLst>
                <a:latin typeface="Arial"/>
                <a:cs typeface="+mn-cs"/>
              </a:rPr>
              <a:t>عمودی قرار گرفتن تالوس است که جنبه مادرزادی داشته و ساختار طبیعی قوسها را بر هم می زند</a:t>
            </a:r>
            <a:r>
              <a:rPr lang="en-US" sz="2800" dirty="0" smtClean="0">
                <a:solidFill>
                  <a:srgbClr val="FFFFFF"/>
                </a:solidFill>
                <a:effectLst>
                  <a:outerShdw blurRad="38100" dist="38100" dir="2700000" algn="tl">
                    <a:srgbClr val="000000">
                      <a:alpha val="43137"/>
                    </a:srgbClr>
                  </a:outerShdw>
                </a:effectLst>
                <a:latin typeface="Arial"/>
                <a:cs typeface="+mn-cs"/>
              </a:rPr>
              <a:t>.</a:t>
            </a:r>
            <a:r>
              <a:rPr lang="fa-IR" sz="2800" dirty="0" smtClean="0">
                <a:solidFill>
                  <a:srgbClr val="FFFFFF"/>
                </a:solidFill>
                <a:effectLst>
                  <a:outerShdw blurRad="38100" dist="38100" dir="2700000" algn="tl">
                    <a:srgbClr val="000000">
                      <a:alpha val="43137"/>
                    </a:srgbClr>
                  </a:outerShdw>
                </a:effectLst>
                <a:latin typeface="Arial"/>
                <a:cs typeface="+mn-cs"/>
              </a:rPr>
              <a:t> </a:t>
            </a:r>
            <a:br>
              <a:rPr lang="fa-IR" sz="2800" dirty="0" smtClean="0">
                <a:solidFill>
                  <a:srgbClr val="FFFFFF"/>
                </a:solidFill>
                <a:effectLst>
                  <a:outerShdw blurRad="38100" dist="38100" dir="2700000" algn="tl">
                    <a:srgbClr val="000000">
                      <a:alpha val="43137"/>
                    </a:srgbClr>
                  </a:outerShdw>
                </a:effectLst>
                <a:latin typeface="Arial"/>
                <a:cs typeface="+mn-cs"/>
              </a:rPr>
            </a:br>
            <a:r>
              <a:rPr lang="fa-IR" sz="2000" dirty="0" smtClean="0">
                <a:solidFill>
                  <a:srgbClr val="000000"/>
                </a:solidFill>
                <a:effectLst>
                  <a:outerShdw blurRad="38100" dist="38100" dir="2700000" algn="tl">
                    <a:srgbClr val="000000">
                      <a:alpha val="43137"/>
                    </a:srgbClr>
                  </a:outerShdw>
                </a:effectLst>
                <a:latin typeface="Arial"/>
                <a:cs typeface="+mn-cs"/>
              </a:rPr>
              <a:t/>
            </a:r>
            <a:br>
              <a:rPr lang="fa-IR" sz="2000" dirty="0" smtClean="0">
                <a:solidFill>
                  <a:srgbClr val="000000"/>
                </a:solidFill>
                <a:effectLst>
                  <a:outerShdw blurRad="38100" dist="38100" dir="2700000" algn="tl">
                    <a:srgbClr val="000000">
                      <a:alpha val="43137"/>
                    </a:srgbClr>
                  </a:outerShdw>
                </a:effectLst>
                <a:latin typeface="Arial"/>
                <a:cs typeface="+mn-cs"/>
              </a:rPr>
            </a:br>
            <a:r>
              <a:rPr lang="fa-IR" sz="3200" dirty="0" smtClean="0">
                <a:solidFill>
                  <a:srgbClr val="FFFF00"/>
                </a:solidFill>
                <a:effectLst>
                  <a:outerShdw blurRad="38100" dist="38100" dir="2700000" algn="tl">
                    <a:srgbClr val="000000">
                      <a:alpha val="43137"/>
                    </a:srgbClr>
                  </a:outerShdw>
                </a:effectLst>
                <a:cs typeface="+mn-cs"/>
              </a:rPr>
              <a:t>کف پای صاف اکتسابی:</a:t>
            </a: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800" dirty="0" smtClean="0">
                <a:solidFill>
                  <a:schemeClr val="tx1"/>
                </a:solidFill>
                <a:effectLst>
                  <a:outerShdw blurRad="38100" dist="38100" dir="2700000" algn="tl">
                    <a:srgbClr val="000000">
                      <a:alpha val="43137"/>
                    </a:srgbClr>
                  </a:outerShdw>
                </a:effectLst>
                <a:cs typeface="+mn-cs"/>
              </a:rPr>
              <a:t>تقریبا”</a:t>
            </a:r>
            <a:r>
              <a:rPr lang="fa-IR" sz="2800" dirty="0" smtClean="0">
                <a:solidFill>
                  <a:srgbClr val="AC0EB0"/>
                </a:solidFill>
                <a:effectLst>
                  <a:outerShdw blurRad="38100" dist="38100" dir="2700000" algn="tl">
                    <a:srgbClr val="000000">
                      <a:alpha val="43137"/>
                    </a:srgbClr>
                  </a:outerShdw>
                </a:effectLst>
                <a:cs typeface="+mn-cs"/>
              </a:rPr>
              <a:t>90</a:t>
            </a:r>
            <a:r>
              <a:rPr lang="fa-IR" sz="2800" dirty="0" smtClean="0">
                <a:solidFill>
                  <a:schemeClr val="tx1"/>
                </a:solidFill>
                <a:effectLst>
                  <a:outerShdw blurRad="38100" dist="38100" dir="2700000" algn="tl">
                    <a:srgbClr val="000000">
                      <a:alpha val="43137"/>
                    </a:srgbClr>
                  </a:outerShdw>
                </a:effectLst>
                <a:cs typeface="+mn-cs"/>
              </a:rPr>
              <a:t> </a:t>
            </a:r>
            <a:r>
              <a:rPr lang="fa-IR" sz="2800" dirty="0" smtClean="0">
                <a:solidFill>
                  <a:srgbClr val="AC0EB0"/>
                </a:solidFill>
                <a:effectLst>
                  <a:outerShdw blurRad="38100" dist="38100" dir="2700000" algn="tl">
                    <a:srgbClr val="000000">
                      <a:alpha val="43137"/>
                    </a:srgbClr>
                  </a:outerShdw>
                </a:effectLst>
                <a:cs typeface="+mn-cs"/>
              </a:rPr>
              <a:t>درصد</a:t>
            </a:r>
            <a:r>
              <a:rPr lang="fa-IR" sz="2800" dirty="0" smtClean="0">
                <a:solidFill>
                  <a:schemeClr val="tx1"/>
                </a:solidFill>
                <a:effectLst>
                  <a:outerShdw blurRad="38100" dist="38100" dir="2700000" algn="tl">
                    <a:srgbClr val="000000">
                      <a:alpha val="43137"/>
                    </a:srgbClr>
                  </a:outerShdw>
                </a:effectLst>
                <a:cs typeface="+mn-cs"/>
              </a:rPr>
              <a:t> نوزادان هنگام تولد از نظر قوسهای کف پا سالم هستند اما این درصد درهنگام نوجوانی وبلوغ کاهش می یابد وبر تعداد افرادی که ناهنجاری در قسمت پا دارند افزوده میشود.</a:t>
            </a:r>
            <a:br>
              <a:rPr lang="fa-IR" sz="2800" dirty="0" smtClean="0">
                <a:solidFill>
                  <a:schemeClr val="tx1"/>
                </a:solidFill>
                <a:effectLst>
                  <a:outerShdw blurRad="38100" dist="38100" dir="2700000" algn="tl">
                    <a:srgbClr val="000000">
                      <a:alpha val="43137"/>
                    </a:srgbClr>
                  </a:outerShdw>
                </a:effectLst>
                <a:cs typeface="+mn-cs"/>
              </a:rPr>
            </a:br>
            <a:r>
              <a:rPr lang="fa-IR" sz="2800" dirty="0" smtClean="0">
                <a:solidFill>
                  <a:schemeClr val="tx1"/>
                </a:solidFill>
                <a:effectLst>
                  <a:outerShdw blurRad="38100" dist="38100" dir="2700000" algn="tl">
                    <a:srgbClr val="000000">
                      <a:alpha val="43137"/>
                    </a:srgbClr>
                  </a:outerShdw>
                </a:effectLst>
                <a:cs typeface="+mn-cs"/>
              </a:rPr>
              <a:t>معمولا این نوع صافی کف پا انعطاف پذیر است و در نتیجه ممکن است در حالتی که وزن بدن روی پا نباشد شکل طبیعی به خود بگیرد.</a:t>
            </a:r>
            <a:br>
              <a:rPr lang="fa-IR" sz="28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r>
              <a:rPr lang="fa-IR" sz="2400" dirty="0" smtClean="0">
                <a:solidFill>
                  <a:schemeClr val="tx1"/>
                </a:solidFill>
                <a:effectLst>
                  <a:outerShdw blurRad="38100" dist="38100" dir="2700000" algn="tl">
                    <a:srgbClr val="000000">
                      <a:alpha val="43137"/>
                    </a:srgbClr>
                  </a:outerShdw>
                </a:effectLst>
                <a:cs typeface="+mn-cs"/>
              </a:rPr>
              <a:t/>
            </a:r>
            <a:br>
              <a:rPr lang="fa-IR" sz="2400" dirty="0" smtClean="0">
                <a:solidFill>
                  <a:schemeClr val="tx1"/>
                </a:solidFill>
                <a:effectLst>
                  <a:outerShdw blurRad="38100" dist="38100" dir="2700000" algn="tl">
                    <a:srgbClr val="000000">
                      <a:alpha val="43137"/>
                    </a:srgbClr>
                  </a:outerShdw>
                </a:effectLst>
                <a:cs typeface="+mn-cs"/>
              </a:rPr>
            </a:br>
            <a:endParaRPr lang="en-US" sz="2400" dirty="0">
              <a:solidFill>
                <a:schemeClr val="tx1"/>
              </a:solidFill>
              <a:effectLst>
                <a:outerShdw blurRad="38100" dist="38100" dir="2700000" algn="tl">
                  <a:srgbClr val="000000">
                    <a:alpha val="43137"/>
                  </a:srgbClr>
                </a:outerShdw>
              </a:effectLst>
              <a:cs typeface="+mn-cs"/>
            </a:endParaRPr>
          </a:p>
        </p:txBody>
      </p:sp>
    </p:spTree>
    <p:extLst>
      <p:ext uri="{BB962C8B-B14F-4D97-AF65-F5344CB8AC3E}">
        <p14:creationId xmlns:p14="http://schemas.microsoft.com/office/powerpoint/2010/main" val="42777298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algn="r"/>
            <a:r>
              <a:rPr lang="fa-IR" sz="3600" b="1" dirty="0">
                <a:solidFill>
                  <a:srgbClr val="FFFF00"/>
                </a:solidFill>
              </a:rPr>
              <a:t>علل ایجاد کف پای </a:t>
            </a:r>
            <a:r>
              <a:rPr lang="fa-IR" sz="3600" b="1" dirty="0" smtClean="0">
                <a:solidFill>
                  <a:srgbClr val="FFFF00"/>
                </a:solidFill>
              </a:rPr>
              <a:t>صاف:              </a:t>
            </a:r>
            <a:endParaRPr lang="en-US" sz="3600" b="1" dirty="0">
              <a:solidFill>
                <a:srgbClr val="FFFF00"/>
              </a:solidFill>
            </a:endParaRPr>
          </a:p>
        </p:txBody>
      </p:sp>
      <p:sp>
        <p:nvSpPr>
          <p:cNvPr id="20483" name="Rectangle 3"/>
          <p:cNvSpPr>
            <a:spLocks noGrp="1" noRot="1" noChangeArrowheads="1"/>
          </p:cNvSpPr>
          <p:nvPr>
            <p:ph type="body" sz="half" idx="2"/>
          </p:nvPr>
        </p:nvSpPr>
        <p:spPr>
          <a:xfrm>
            <a:off x="152400" y="990600"/>
            <a:ext cx="8537575" cy="4498975"/>
          </a:xfrm>
        </p:spPr>
        <p:txBody>
          <a:bodyPr/>
          <a:lstStyle/>
          <a:p>
            <a:pPr marL="0" lvl="0" indent="0" algn="r" rtl="1">
              <a:lnSpc>
                <a:spcPct val="90000"/>
              </a:lnSpc>
              <a:buClrTx/>
              <a:buSzTx/>
              <a:buNone/>
            </a:pPr>
            <a:endParaRPr lang="fa-IR" sz="2400" dirty="0" smtClean="0">
              <a:effectLst/>
              <a:latin typeface="+mj-lt"/>
            </a:endParaRPr>
          </a:p>
          <a:p>
            <a:pPr lvl="0" algn="r" rtl="1">
              <a:lnSpc>
                <a:spcPct val="90000"/>
              </a:lnSpc>
              <a:buClrTx/>
              <a:buSzTx/>
              <a:buFontTx/>
              <a:buChar char="•"/>
            </a:pPr>
            <a:r>
              <a:rPr lang="fa-IR" sz="2400" dirty="0" smtClean="0">
                <a:effectLst/>
                <a:latin typeface="+mj-lt"/>
              </a:rPr>
              <a:t>وراثت</a:t>
            </a:r>
          </a:p>
          <a:p>
            <a:pPr algn="r" rtl="1">
              <a:lnSpc>
                <a:spcPct val="90000"/>
              </a:lnSpc>
              <a:buClrTx/>
              <a:buSzTx/>
              <a:buFontTx/>
              <a:buChar char="•"/>
            </a:pPr>
            <a:r>
              <a:rPr lang="fa-IR" sz="2400" dirty="0" smtClean="0">
                <a:effectLst/>
                <a:latin typeface="+mj-lt"/>
              </a:rPr>
              <a:t>کوتاهی عضلات </a:t>
            </a:r>
            <a:r>
              <a:rPr lang="fa-IR" sz="2400" dirty="0" smtClean="0">
                <a:effectLst/>
              </a:rPr>
              <a:t>نازک نئی</a:t>
            </a:r>
            <a:endParaRPr lang="fa-IR" sz="2400" dirty="0" smtClean="0">
              <a:effectLst/>
              <a:latin typeface="+mj-lt"/>
            </a:endParaRPr>
          </a:p>
          <a:p>
            <a:pPr lvl="0" algn="r" rtl="1">
              <a:lnSpc>
                <a:spcPct val="90000"/>
              </a:lnSpc>
              <a:buClrTx/>
              <a:buSzTx/>
              <a:buFontTx/>
              <a:buChar char="•"/>
            </a:pPr>
            <a:r>
              <a:rPr lang="fa-IR" sz="2400" dirty="0" smtClean="0">
                <a:effectLst/>
                <a:latin typeface="+mj-lt"/>
              </a:rPr>
              <a:t>مشاغل سرپایی مثل دندانپزشکی و آرایشگری</a:t>
            </a:r>
          </a:p>
          <a:p>
            <a:pPr lvl="0" algn="r" rtl="1">
              <a:lnSpc>
                <a:spcPct val="90000"/>
              </a:lnSpc>
              <a:buClrTx/>
              <a:buSzTx/>
              <a:buFontTx/>
              <a:buChar char="•"/>
            </a:pPr>
            <a:r>
              <a:rPr lang="fa-IR" sz="2400" dirty="0" smtClean="0">
                <a:effectLst/>
                <a:latin typeface="+mj-lt"/>
              </a:rPr>
              <a:t>پوشیدن کفشهای نامناسب مثل کفشهای تنگ پاشنه بلند و پنجه  باریک</a:t>
            </a:r>
          </a:p>
          <a:p>
            <a:pPr lvl="0" algn="r" rtl="1">
              <a:lnSpc>
                <a:spcPct val="90000"/>
              </a:lnSpc>
              <a:buClrTx/>
              <a:buSzTx/>
              <a:buFontTx/>
              <a:buChar char="•"/>
            </a:pPr>
            <a:r>
              <a:rPr lang="fa-IR" sz="2400" dirty="0" smtClean="0">
                <a:effectLst/>
                <a:latin typeface="+mj-lt"/>
              </a:rPr>
              <a:t>ضعف عضلات ناحیه ساق پا و کف پا</a:t>
            </a:r>
          </a:p>
          <a:p>
            <a:pPr lvl="0" algn="r" rtl="1">
              <a:lnSpc>
                <a:spcPct val="90000"/>
              </a:lnSpc>
              <a:buClrTx/>
              <a:buSzTx/>
              <a:buFontTx/>
              <a:buChar char="•"/>
            </a:pPr>
            <a:r>
              <a:rPr lang="fa-IR" sz="2400" dirty="0" smtClean="0">
                <a:effectLst/>
                <a:latin typeface="+mj-lt"/>
              </a:rPr>
              <a:t>شل بودن لیگامنتها </a:t>
            </a:r>
          </a:p>
          <a:p>
            <a:pPr lvl="0" algn="r" rtl="1">
              <a:lnSpc>
                <a:spcPct val="90000"/>
              </a:lnSpc>
              <a:buClrTx/>
              <a:buSzTx/>
              <a:buFontTx/>
              <a:buChar char="•"/>
            </a:pPr>
            <a:r>
              <a:rPr lang="fa-IR" sz="2400" dirty="0" smtClean="0">
                <a:effectLst/>
                <a:latin typeface="+mj-lt"/>
              </a:rPr>
              <a:t>تغییرشکل زانوی ضربدری </a:t>
            </a:r>
          </a:p>
          <a:p>
            <a:pPr lvl="0" algn="r" rtl="1">
              <a:lnSpc>
                <a:spcPct val="90000"/>
              </a:lnSpc>
              <a:buClrTx/>
              <a:buSzTx/>
              <a:buFontTx/>
              <a:buChar char="•"/>
            </a:pPr>
            <a:r>
              <a:rPr lang="fa-IR" sz="2400" dirty="0" smtClean="0">
                <a:effectLst/>
                <a:latin typeface="+mj-lt"/>
              </a:rPr>
              <a:t>خوابانیدن نوزاد به صورت مکرر بر روی شکم</a:t>
            </a:r>
          </a:p>
          <a:p>
            <a:pPr lvl="0" algn="r" rtl="1">
              <a:lnSpc>
                <a:spcPct val="90000"/>
              </a:lnSpc>
              <a:buClrTx/>
              <a:buSzTx/>
              <a:buFontTx/>
              <a:buChar char="•"/>
            </a:pPr>
            <a:r>
              <a:rPr lang="fa-IR" sz="2400" dirty="0" smtClean="0">
                <a:effectLst/>
                <a:latin typeface="+mj-lt"/>
              </a:rPr>
              <a:t>دوزانو نشستن بچه ها و کوتاهی تاندون آشیل</a:t>
            </a:r>
          </a:p>
          <a:p>
            <a:pPr lvl="0" algn="r" rtl="1">
              <a:lnSpc>
                <a:spcPct val="90000"/>
              </a:lnSpc>
              <a:buClrTx/>
              <a:buSzTx/>
              <a:buFontTx/>
              <a:buChar char="•"/>
            </a:pPr>
            <a:r>
              <a:rPr lang="fa-IR" sz="2400" dirty="0" smtClean="0">
                <a:effectLst/>
              </a:rPr>
              <a:t>بیماریهای عصبی-عضلانی و فلج اطفال</a:t>
            </a:r>
          </a:p>
          <a:p>
            <a:pPr algn="r" rtl="1">
              <a:lnSpc>
                <a:spcPct val="90000"/>
              </a:lnSpc>
              <a:buClrTx/>
              <a:buSzTx/>
              <a:buFontTx/>
              <a:buChar char="•"/>
            </a:pPr>
            <a:r>
              <a:rPr lang="fa-IR" sz="2400" dirty="0">
                <a:effectLst/>
              </a:rPr>
              <a:t>افزایش وزن </a:t>
            </a:r>
          </a:p>
          <a:p>
            <a:pPr lvl="0" algn="r" rtl="1">
              <a:lnSpc>
                <a:spcPct val="90000"/>
              </a:lnSpc>
              <a:buClrTx/>
              <a:buSzTx/>
              <a:buFontTx/>
              <a:buChar char="•"/>
            </a:pPr>
            <a:endParaRPr lang="fa-IR" sz="2400" dirty="0" smtClean="0">
              <a:effectLst/>
            </a:endParaRPr>
          </a:p>
          <a:p>
            <a:pPr lvl="0" algn="r" rtl="1">
              <a:lnSpc>
                <a:spcPct val="90000"/>
              </a:lnSpc>
              <a:buClrTx/>
              <a:buSzTx/>
              <a:buFontTx/>
              <a:buChar char="•"/>
            </a:pPr>
            <a:endParaRPr lang="fa-IR" sz="2400" dirty="0" smtClean="0">
              <a:effectLst/>
              <a:latin typeface="+mj-lt"/>
            </a:endParaRPr>
          </a:p>
          <a:p>
            <a:pPr algn="r">
              <a:buFont typeface="Arial" charset="0"/>
              <a:buNone/>
            </a:pPr>
            <a:endParaRPr lang="en-US" sz="2000" dirty="0">
              <a:effectLst/>
              <a:latin typeface="+mj-lt"/>
            </a:endParaRPr>
          </a:p>
        </p:txBody>
      </p:sp>
      <p:sp>
        <p:nvSpPr>
          <p:cNvPr id="20487" name="Text Box 7"/>
          <p:cNvSpPr txBox="1">
            <a:spLocks noChangeArrowheads="1"/>
          </p:cNvSpPr>
          <p:nvPr/>
        </p:nvSpPr>
        <p:spPr bwMode="auto">
          <a:xfrm>
            <a:off x="2689225" y="6240463"/>
            <a:ext cx="358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dirty="0">
              <a:solidFill>
                <a:srgbClr val="FFFFFF"/>
              </a:solidFill>
              <a:latin typeface="Arial" charset="0"/>
            </a:endParaRPr>
          </a:p>
        </p:txBody>
      </p:sp>
    </p:spTree>
    <p:extLst>
      <p:ext uri="{BB962C8B-B14F-4D97-AF65-F5344CB8AC3E}">
        <p14:creationId xmlns:p14="http://schemas.microsoft.com/office/powerpoint/2010/main" val="1975003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3" y="0"/>
            <a:ext cx="8229600" cy="1143000"/>
          </a:xfrm>
        </p:spPr>
        <p:txBody>
          <a:bodyPr/>
          <a:lstStyle/>
          <a:p>
            <a:pPr rtl="1"/>
            <a:r>
              <a:rPr lang="fa-IR" sz="3600" b="1" dirty="0">
                <a:solidFill>
                  <a:srgbClr val="FFFF00"/>
                </a:solidFill>
              </a:rPr>
              <a:t>علائم صافی کف پا</a:t>
            </a:r>
            <a:endParaRPr lang="en-US" sz="3600" b="1" dirty="0">
              <a:solidFill>
                <a:srgbClr val="FFFF00"/>
              </a:solidFill>
            </a:endParaRPr>
          </a:p>
        </p:txBody>
      </p:sp>
      <p:sp>
        <p:nvSpPr>
          <p:cNvPr id="25603" name="Rectangle 3"/>
          <p:cNvSpPr>
            <a:spLocks noGrp="1" noChangeArrowheads="1"/>
          </p:cNvSpPr>
          <p:nvPr>
            <p:ph idx="1"/>
          </p:nvPr>
        </p:nvSpPr>
        <p:spPr>
          <a:xfrm>
            <a:off x="-152400" y="1143000"/>
            <a:ext cx="8915400" cy="5327650"/>
          </a:xfrm>
        </p:spPr>
        <p:txBody>
          <a:bodyPr/>
          <a:lstStyle/>
          <a:p>
            <a:pPr algn="r" rtl="1">
              <a:lnSpc>
                <a:spcPct val="80000"/>
              </a:lnSpc>
            </a:pPr>
            <a:r>
              <a:rPr lang="fa-IR" sz="2000" dirty="0">
                <a:effectLst/>
              </a:rPr>
              <a:t>کاهش قوس طولی</a:t>
            </a:r>
          </a:p>
          <a:p>
            <a:pPr algn="r" rtl="1">
              <a:lnSpc>
                <a:spcPct val="80000"/>
              </a:lnSpc>
            </a:pPr>
            <a:r>
              <a:rPr lang="fa-IR" sz="2000" dirty="0">
                <a:effectLst/>
              </a:rPr>
              <a:t>چرخش پاشنه به خارج</a:t>
            </a:r>
          </a:p>
          <a:p>
            <a:pPr algn="r" rtl="1">
              <a:lnSpc>
                <a:spcPct val="80000"/>
              </a:lnSpc>
            </a:pPr>
            <a:r>
              <a:rPr lang="fa-IR" sz="2000" dirty="0">
                <a:effectLst/>
              </a:rPr>
              <a:t>برجستگی استخوان ناوی</a:t>
            </a:r>
          </a:p>
          <a:p>
            <a:pPr algn="r" rtl="1">
              <a:lnSpc>
                <a:spcPct val="80000"/>
              </a:lnSpc>
            </a:pPr>
            <a:r>
              <a:rPr lang="fa-IR" sz="2000" dirty="0">
                <a:effectLst/>
              </a:rPr>
              <a:t>پهن شدن پا</a:t>
            </a:r>
          </a:p>
          <a:p>
            <a:pPr algn="r" rtl="1">
              <a:lnSpc>
                <a:spcPct val="80000"/>
              </a:lnSpc>
            </a:pPr>
            <a:r>
              <a:rPr lang="fa-IR" sz="2000" dirty="0">
                <a:effectLst/>
              </a:rPr>
              <a:t>قرار گرفتن پنجه پا به بیرون</a:t>
            </a:r>
          </a:p>
          <a:p>
            <a:pPr algn="r" rtl="1">
              <a:lnSpc>
                <a:spcPct val="80000"/>
              </a:lnSpc>
            </a:pPr>
            <a:r>
              <a:rPr lang="fa-IR" sz="2000" dirty="0">
                <a:effectLst/>
              </a:rPr>
              <a:t>قرار گرفتن طرف داخلی پا روی زمین هنگام ایستادن و راه رفتن</a:t>
            </a:r>
          </a:p>
          <a:p>
            <a:pPr algn="r" rtl="1">
              <a:lnSpc>
                <a:spcPct val="80000"/>
              </a:lnSpc>
            </a:pPr>
            <a:r>
              <a:rPr lang="fa-IR" sz="2000" dirty="0">
                <a:effectLst/>
              </a:rPr>
              <a:t>درد در ناحیه قوس طولی داخلی</a:t>
            </a:r>
          </a:p>
          <a:p>
            <a:pPr algn="r" rtl="1">
              <a:lnSpc>
                <a:spcPct val="80000"/>
              </a:lnSpc>
            </a:pPr>
            <a:r>
              <a:rPr lang="fa-IR" sz="2000" dirty="0">
                <a:effectLst/>
              </a:rPr>
              <a:t>تمایل به ضربدری شدن زانو</a:t>
            </a:r>
          </a:p>
          <a:p>
            <a:pPr algn="r" rtl="1">
              <a:lnSpc>
                <a:spcPct val="80000"/>
              </a:lnSpc>
            </a:pPr>
            <a:r>
              <a:rPr lang="fa-IR" sz="2000" dirty="0">
                <a:effectLst/>
              </a:rPr>
              <a:t>تغییر رنگ و سخت شدن پوست ناحیه قوس داخلی و گاه پینه بستن </a:t>
            </a:r>
            <a:r>
              <a:rPr lang="fa-IR" sz="2000" dirty="0" smtClean="0">
                <a:effectLst/>
              </a:rPr>
              <a:t>آن</a:t>
            </a:r>
            <a:endParaRPr lang="fa-IR" sz="2000" dirty="0">
              <a:effectLst/>
            </a:endParaRPr>
          </a:p>
          <a:p>
            <a:pPr algn="r" rtl="1">
              <a:lnSpc>
                <a:spcPct val="80000"/>
              </a:lnSpc>
            </a:pPr>
            <a:r>
              <a:rPr lang="fa-IR" sz="2000" dirty="0">
                <a:effectLst/>
              </a:rPr>
              <a:t>فقدان حالت فنری بودن درپا که منجر به عدم مهارت و کشیدن پا  به زمین هنگام راه رفتن می شود</a:t>
            </a:r>
          </a:p>
          <a:p>
            <a:pPr algn="r" rtl="1">
              <a:lnSpc>
                <a:spcPct val="80000"/>
              </a:lnSpc>
            </a:pPr>
            <a:r>
              <a:rPr lang="fa-IR" sz="2000" dirty="0">
                <a:effectLst/>
              </a:rPr>
              <a:t>فقدان عمل ضربه گیری درپا</a:t>
            </a:r>
          </a:p>
          <a:p>
            <a:pPr algn="r" rtl="1">
              <a:lnSpc>
                <a:spcPct val="80000"/>
              </a:lnSpc>
            </a:pPr>
            <a:r>
              <a:rPr lang="fa-IR" sz="2000" dirty="0">
                <a:effectLst/>
              </a:rPr>
              <a:t>انحراف سر استخوان قاپ </a:t>
            </a:r>
            <a:r>
              <a:rPr lang="fa-IR" sz="2000" dirty="0" smtClean="0">
                <a:effectLst/>
              </a:rPr>
              <a:t>به سمت </a:t>
            </a:r>
            <a:r>
              <a:rPr lang="fa-IR" sz="2000" dirty="0">
                <a:effectLst/>
              </a:rPr>
              <a:t>داخل و کف پا</a:t>
            </a:r>
          </a:p>
          <a:p>
            <a:pPr algn="r" rtl="1">
              <a:lnSpc>
                <a:spcPct val="80000"/>
              </a:lnSpc>
            </a:pPr>
            <a:r>
              <a:rPr lang="fa-IR" sz="2000" dirty="0">
                <a:effectLst/>
              </a:rPr>
              <a:t>درد در قسمت داخلی وخارجی مچ پا</a:t>
            </a:r>
          </a:p>
          <a:p>
            <a:pPr algn="r" rtl="1">
              <a:lnSpc>
                <a:spcPct val="80000"/>
              </a:lnSpc>
            </a:pPr>
            <a:r>
              <a:rPr lang="fa-IR" sz="2000" dirty="0">
                <a:effectLst/>
              </a:rPr>
              <a:t>ساییدگی طرف داخلی پاشنه </a:t>
            </a:r>
            <a:r>
              <a:rPr lang="fa-IR" sz="2000" dirty="0" smtClean="0">
                <a:effectLst/>
              </a:rPr>
              <a:t>کفشَ</a:t>
            </a:r>
            <a:endParaRPr lang="fa-IR" sz="2000" dirty="0">
              <a:effectLst/>
            </a:endParaRPr>
          </a:p>
        </p:txBody>
      </p:sp>
    </p:spTree>
    <p:extLst>
      <p:ext uri="{BB962C8B-B14F-4D97-AF65-F5344CB8AC3E}">
        <p14:creationId xmlns:p14="http://schemas.microsoft.com/office/powerpoint/2010/main" val="251267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3_Compass">
  <a:themeElements>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4_Compass">
  <a:themeElements>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650</TotalTime>
  <Words>1006</Words>
  <Application>Microsoft Office PowerPoint</Application>
  <PresentationFormat>On-screen Show (4:3)</PresentationFormat>
  <Paragraphs>150</Paragraphs>
  <Slides>27</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27</vt:i4>
      </vt:variant>
    </vt:vector>
  </HeadingPairs>
  <TitlesOfParts>
    <vt:vector size="39" baseType="lpstr">
      <vt:lpstr>Arial</vt:lpstr>
      <vt:lpstr>B Nazanin</vt:lpstr>
      <vt:lpstr>Calibri</vt:lpstr>
      <vt:lpstr>Century Gothic</vt:lpstr>
      <vt:lpstr>Constantia</vt:lpstr>
      <vt:lpstr>Majalla UI</vt:lpstr>
      <vt:lpstr>Monotype Corsiva</vt:lpstr>
      <vt:lpstr>Tahoma</vt:lpstr>
      <vt:lpstr>Traditional Arabic</vt:lpstr>
      <vt:lpstr>Wingdings</vt:lpstr>
      <vt:lpstr>13_Compass</vt:lpstr>
      <vt:lpstr>14_Compass</vt:lpstr>
      <vt:lpstr>تعريف:    کف پای صاف: کاهش یا از بین رفتن ارتفاع قوس طولی داخلی در کف پا   </vt:lpstr>
      <vt:lpstr>سه نقطه ی تحمل کننده وزن بدن:                                                                        </vt:lpstr>
      <vt:lpstr>قوسهای کف پا واهميت آنها :     </vt:lpstr>
      <vt:lpstr>عوامل ثبات قوسها :                                       </vt:lpstr>
      <vt:lpstr>  عواملی که منجر به کاهش ارتفاع قوس طولی داخلی می شوند:  </vt:lpstr>
      <vt:lpstr>عضلات ضعیف شده در کف پای صاف :عضلات درشت نئی قدامی و خلفی، خم کننده طویل شست پا و عضلات ریز کف پایی که احتیاج به تمرینات تقویتی دارند. </vt:lpstr>
      <vt:lpstr> انواع کف پای صاف    کف پای صاف ماردزادی (سخت):  این ناهنجاری ژنتیکی است و از نسلی به نسل بعد منتقل می شود. این نوع ناهنجاری را ثابت می گویند و درمان آن هم مشکل تر است. این عارضه عموما ناشی از ناهنجاریهای استخوانی مثل چسبندگی استخوانهای کف پایی یا عمودی قرار گرفتن تالوس است که جنبه مادرزادی داشته و ساختار طبیعی قوسها را بر هم می زند.   کف پای صاف اکتسابی: تقریبا”90 درصد نوزادان هنگام تولد از نظر قوسهای کف پا سالم هستند اما این درصد درهنگام نوجوانی وبلوغ کاهش می یابد وبر تعداد افرادی که ناهنجاری در قسمت پا دارند افزوده میشود. معمولا این نوع صافی کف پا انعطاف پذیر است و در نتیجه ممکن است در حالتی که وزن بدن روی پا نباشد شکل طبیعی به خود بگیرد.       </vt:lpstr>
      <vt:lpstr>علل ایجاد کف پای صاف:              </vt:lpstr>
      <vt:lpstr>علائم صافی کف پا</vt:lpstr>
      <vt:lpstr>عوارض ناشی از کف پای صاف</vt:lpstr>
      <vt:lpstr>تشخيص کف پای صاف</vt:lpstr>
      <vt:lpstr>استفاده از نقش کف پا(رد پا):   </vt:lpstr>
      <vt:lpstr>روش پدوگرافی                         </vt:lpstr>
      <vt:lpstr>تست آينه  </vt:lpstr>
      <vt:lpstr>PowerPoint Presentation</vt:lpstr>
      <vt:lpstr>ملاحظات اصلاحی درمانی</vt:lpstr>
      <vt:lpstr>PowerPoint Presentation</vt:lpstr>
      <vt:lpstr>حرکات کششی</vt:lpstr>
      <vt:lpstr>کشش عضلات نازک نئی</vt:lpstr>
      <vt:lpstr>حرکات تقویتی</vt:lpstr>
      <vt:lpstr>تقويت عضلات درشت نئی</vt:lpstr>
      <vt:lpstr>PowerPoint Presentation</vt:lpstr>
      <vt:lpstr>تمرينات موثر ديگر</vt:lpstr>
      <vt:lpstr>PowerPoint Presentation</vt:lpstr>
      <vt:lpstr>ملاحظاتی برای افرادی که کف پای صاف دارند:</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fatemeh</dc:creator>
  <cp:lastModifiedBy>Admin</cp:lastModifiedBy>
  <cp:revision>81</cp:revision>
  <dcterms:created xsi:type="dcterms:W3CDTF">2013-12-05T16:45:26Z</dcterms:created>
  <dcterms:modified xsi:type="dcterms:W3CDTF">2020-04-05T16:00:20Z</dcterms:modified>
</cp:coreProperties>
</file>