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6" r:id="rId2"/>
    <p:sldId id="257" r:id="rId3"/>
    <p:sldId id="258" r:id="rId4"/>
    <p:sldId id="296" r:id="rId5"/>
    <p:sldId id="259" r:id="rId6"/>
    <p:sldId id="280" r:id="rId7"/>
    <p:sldId id="281" r:id="rId8"/>
    <p:sldId id="279" r:id="rId9"/>
    <p:sldId id="294" r:id="rId10"/>
    <p:sldId id="260" r:id="rId11"/>
    <p:sldId id="261" r:id="rId12"/>
    <p:sldId id="297" r:id="rId13"/>
    <p:sldId id="298" r:id="rId14"/>
    <p:sldId id="262" r:id="rId15"/>
    <p:sldId id="283" r:id="rId16"/>
    <p:sldId id="285" r:id="rId17"/>
    <p:sldId id="295" r:id="rId18"/>
    <p:sldId id="264" r:id="rId19"/>
    <p:sldId id="288" r:id="rId20"/>
    <p:sldId id="289" r:id="rId21"/>
    <p:sldId id="290" r:id="rId22"/>
    <p:sldId id="287" r:id="rId23"/>
    <p:sldId id="293" r:id="rId24"/>
    <p:sldId id="265" r:id="rId25"/>
    <p:sldId id="270" r:id="rId26"/>
    <p:sldId id="292" r:id="rId2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1A40584-D5BB-4033-B02B-5D8554C730FA}" type="datetimeFigureOut">
              <a:rPr lang="fa-IR" smtClean="0"/>
              <a:pPr/>
              <a:t>1441/08/12</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D65DFE9-CA61-466F-B929-44944B493246}" type="slidenum">
              <a:rPr lang="fa-IR" smtClean="0"/>
              <a:pPr/>
              <a:t>‹#›</a:t>
            </a:fld>
            <a:endParaRPr lang="fa-IR"/>
          </a:p>
        </p:txBody>
      </p:sp>
    </p:spTree>
    <p:extLst>
      <p:ext uri="{BB962C8B-B14F-4D97-AF65-F5344CB8AC3E}">
        <p14:creationId xmlns:p14="http://schemas.microsoft.com/office/powerpoint/2010/main" val="389138961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65DFE9-CA61-466F-B929-44944B493246}" type="slidenum">
              <a:rPr lang="fa-IR" smtClean="0"/>
              <a:pPr/>
              <a:t>2</a:t>
            </a:fld>
            <a:endParaRPr lang="fa-IR"/>
          </a:p>
        </p:txBody>
      </p:sp>
    </p:spTree>
    <p:extLst>
      <p:ext uri="{BB962C8B-B14F-4D97-AF65-F5344CB8AC3E}">
        <p14:creationId xmlns:p14="http://schemas.microsoft.com/office/powerpoint/2010/main" val="3422227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94F4B-E546-4070-949B-FEEAA33A3214}" type="datetimeFigureOut">
              <a:rPr lang="fa-IR" smtClean="0"/>
              <a:pPr/>
              <a:t>1441/08/12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ED4A54-8CAA-478F-817C-D4EF18BA4F76}"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094F4B-E546-4070-949B-FEEAA33A3214}" type="datetimeFigureOut">
              <a:rPr lang="fa-IR" smtClean="0"/>
              <a:pPr/>
              <a:t>1441/08/12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BED4A54-8CAA-478F-817C-D4EF18BA4F7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fa-IR" sz="9600" dirty="0" smtClean="0"/>
              <a:t>به نام خدا</a:t>
            </a:r>
            <a:endParaRPr lang="fa-IR" sz="9600" dirty="0"/>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0"/>
            <a:ext cx="7772400" cy="1470025"/>
          </a:xfrm>
        </p:spPr>
        <p:txBody>
          <a:bodyPr/>
          <a:lstStyle/>
          <a:p>
            <a:r>
              <a:rPr lang="fa-IR" dirty="0" smtClean="0"/>
              <a:t>علل</a:t>
            </a:r>
            <a:endParaRPr lang="fa-IR" dirty="0"/>
          </a:p>
        </p:txBody>
      </p:sp>
      <p:sp>
        <p:nvSpPr>
          <p:cNvPr id="3" name="Subtitle 2"/>
          <p:cNvSpPr>
            <a:spLocks noGrp="1"/>
          </p:cNvSpPr>
          <p:nvPr>
            <p:ph type="subTitle" idx="1"/>
          </p:nvPr>
        </p:nvSpPr>
        <p:spPr>
          <a:xfrm>
            <a:off x="1371600" y="1676400"/>
            <a:ext cx="6400800" cy="3962400"/>
          </a:xfrm>
        </p:spPr>
        <p:txBody>
          <a:bodyPr>
            <a:normAutofit fontScale="92500" lnSpcReduction="20000"/>
          </a:bodyPr>
          <a:lstStyle/>
          <a:p>
            <a:pPr>
              <a:buFont typeface="Wingdings" pitchFamily="2" charset="2"/>
              <a:buChar char="Ø"/>
            </a:pPr>
            <a:r>
              <a:rPr lang="fa-IR" dirty="0" smtClean="0"/>
              <a:t>ضعف عضلات شکمی</a:t>
            </a:r>
          </a:p>
          <a:p>
            <a:pPr>
              <a:buFont typeface="Wingdings" pitchFamily="2" charset="2"/>
              <a:buChar char="Ø"/>
            </a:pPr>
            <a:r>
              <a:rPr lang="fa-IR" dirty="0" smtClean="0"/>
              <a:t>کوتاهی عضلات سوئز خاصره ای و راست رانی</a:t>
            </a:r>
          </a:p>
          <a:p>
            <a:pPr>
              <a:buFont typeface="Wingdings" pitchFamily="2" charset="2"/>
              <a:buChar char="Ø"/>
            </a:pPr>
            <a:r>
              <a:rPr lang="fa-IR" dirty="0" smtClean="0"/>
              <a:t>مادرزادی</a:t>
            </a:r>
          </a:p>
          <a:p>
            <a:pPr>
              <a:buFont typeface="Wingdings" pitchFamily="2" charset="2"/>
              <a:buChar char="Ø"/>
            </a:pPr>
            <a:r>
              <a:rPr lang="fa-IR" dirty="0" smtClean="0"/>
              <a:t>افزایش کیفوز پشتی و افزایش لوردوز کمری به صورت جبرانی به دنبال آن.</a:t>
            </a:r>
          </a:p>
          <a:p>
            <a:pPr>
              <a:buFont typeface="Wingdings" pitchFamily="2" charset="2"/>
              <a:buChar char="Ø"/>
            </a:pPr>
            <a:r>
              <a:rPr lang="fa-IR" dirty="0" smtClean="0"/>
              <a:t>استفاده از کفش های پاشنه بلند.</a:t>
            </a:r>
          </a:p>
          <a:p>
            <a:pPr>
              <a:buFont typeface="Wingdings" pitchFamily="2" charset="2"/>
              <a:buChar char="Ø"/>
            </a:pPr>
            <a:r>
              <a:rPr lang="fa-IR" dirty="0" smtClean="0"/>
              <a:t>زایمان های مکرر.</a:t>
            </a:r>
          </a:p>
          <a:p>
            <a:pPr>
              <a:buFont typeface="Wingdings" pitchFamily="2" charset="2"/>
              <a:buChar char="Ø"/>
            </a:pPr>
            <a:r>
              <a:rPr lang="fa-IR" dirty="0" smtClean="0"/>
              <a:t>جا به جایی مهره ها به سمت جلو</a:t>
            </a:r>
            <a:r>
              <a:rPr lang="fa-IR" dirty="0"/>
              <a:t>.</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0"/>
            <a:ext cx="7772400" cy="1470025"/>
          </a:xfrm>
        </p:spPr>
        <p:txBody>
          <a:bodyPr/>
          <a:lstStyle/>
          <a:p>
            <a:r>
              <a:rPr lang="fa-IR" dirty="0" smtClean="0"/>
              <a:t>عوارض</a:t>
            </a:r>
            <a:endParaRPr lang="fa-IR" dirty="0"/>
          </a:p>
        </p:txBody>
      </p:sp>
      <p:sp>
        <p:nvSpPr>
          <p:cNvPr id="3" name="Subtitle 2"/>
          <p:cNvSpPr>
            <a:spLocks noGrp="1"/>
          </p:cNvSpPr>
          <p:nvPr>
            <p:ph type="subTitle" idx="1"/>
          </p:nvPr>
        </p:nvSpPr>
        <p:spPr>
          <a:xfrm>
            <a:off x="685800" y="1676400"/>
            <a:ext cx="8001000" cy="4648200"/>
          </a:xfrm>
        </p:spPr>
        <p:txBody>
          <a:bodyPr>
            <a:normAutofit fontScale="92500" lnSpcReduction="20000"/>
          </a:bodyPr>
          <a:lstStyle/>
          <a:p>
            <a:pPr>
              <a:buFont typeface="Wingdings" pitchFamily="2" charset="2"/>
              <a:buChar char="Ø"/>
            </a:pPr>
            <a:r>
              <a:rPr lang="fa-IR" dirty="0" smtClean="0"/>
              <a:t>کشش رباط طولی- قدامی</a:t>
            </a:r>
          </a:p>
          <a:p>
            <a:pPr>
              <a:buFont typeface="Wingdings" pitchFamily="2" charset="2"/>
              <a:buChar char="Ø"/>
            </a:pPr>
            <a:r>
              <a:rPr lang="fa-IR" dirty="0" smtClean="0"/>
              <a:t>تنگ شدن فضای خلفی دیسک</a:t>
            </a:r>
          </a:p>
          <a:p>
            <a:pPr>
              <a:buFont typeface="Wingdings" pitchFamily="2" charset="2"/>
              <a:buChar char="Ø"/>
            </a:pPr>
            <a:r>
              <a:rPr lang="fa-IR" dirty="0" smtClean="0"/>
              <a:t>تنگ شدن سوراخ های بین مهره ای </a:t>
            </a:r>
          </a:p>
          <a:p>
            <a:pPr>
              <a:buFont typeface="Wingdings" pitchFamily="2" charset="2"/>
              <a:buChar char="Ø"/>
            </a:pPr>
            <a:r>
              <a:rPr lang="fa-IR" dirty="0" smtClean="0"/>
              <a:t>نزدیک شدن سطوح فاست مفصلی به یکدیگر</a:t>
            </a:r>
          </a:p>
          <a:p>
            <a:pPr>
              <a:buFont typeface="Wingdings" pitchFamily="2" charset="2"/>
              <a:buChar char="Ø"/>
            </a:pPr>
            <a:r>
              <a:rPr lang="fa-IR" dirty="0" smtClean="0"/>
              <a:t>عدم تعادل عضلانی</a:t>
            </a:r>
            <a:endParaRPr lang="fa-IR" dirty="0"/>
          </a:p>
          <a:p>
            <a:pPr marL="342900" indent="-342900">
              <a:buFont typeface="Arial" pitchFamily="34" charset="0"/>
              <a:buChar char="•"/>
            </a:pPr>
            <a:r>
              <a:rPr lang="fa-IR" sz="2400" dirty="0" smtClean="0"/>
              <a:t>  ضعیف و طویل شدن عضلات شکمی</a:t>
            </a:r>
          </a:p>
          <a:p>
            <a:pPr marL="457200" indent="-457200">
              <a:buFont typeface="Arial" pitchFamily="34" charset="0"/>
              <a:buChar char="•"/>
            </a:pPr>
            <a:r>
              <a:rPr lang="fa-IR" sz="2400" dirty="0" smtClean="0"/>
              <a:t>     کوتاه شدن عضلات خم کننده ران</a:t>
            </a:r>
          </a:p>
          <a:p>
            <a:pPr marL="457200" indent="-457200">
              <a:buFont typeface="Arial" pitchFamily="34" charset="0"/>
              <a:buChar char="•"/>
            </a:pPr>
            <a:r>
              <a:rPr lang="fa-IR" sz="2400" dirty="0" smtClean="0"/>
              <a:t>    کوتاه شدن عضلات باز کننده کمر</a:t>
            </a:r>
          </a:p>
          <a:p>
            <a:pPr>
              <a:buFont typeface="Wingdings" pitchFamily="2" charset="2"/>
              <a:buChar char="Ø"/>
            </a:pPr>
            <a:r>
              <a:rPr lang="fa-IR" dirty="0" smtClean="0"/>
              <a:t>کاهش فشار داخل شکمی به علت ضعف عضلات شکم</a:t>
            </a:r>
          </a:p>
          <a:p>
            <a:pPr>
              <a:buFont typeface="Wingdings" pitchFamily="2" charset="2"/>
              <a:buChar char="Ø"/>
            </a:pPr>
            <a:r>
              <a:rPr lang="fa-IR" dirty="0" smtClean="0"/>
              <a:t>ایجاد زمینه مناسب برای بروز آسیب در ناحیه کمر از جمله فتق دیسک</a:t>
            </a:r>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تنگ شدن فضای خلفی دیسک </a:t>
            </a:r>
            <a:br>
              <a:rPr lang="fa-IR" dirty="0" smtClean="0"/>
            </a:br>
            <a:r>
              <a:rPr lang="fa-IR" dirty="0" smtClean="0"/>
              <a:t>تنگ شدن سوراخ های بین مهره ای</a:t>
            </a:r>
            <a:endParaRPr lang="en-US" dirty="0"/>
          </a:p>
        </p:txBody>
      </p:sp>
      <p:pic>
        <p:nvPicPr>
          <p:cNvPr id="1026" name="Picture 2" descr="C:\Users\B  A  B  A  K\Desktop\3586_orig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7000" y="2682081"/>
            <a:ext cx="3810000"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345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ایجاد زمینه مناسب برای بروز آسیب در ناحیه کمر از جمله فتق دیسک</a:t>
            </a:r>
            <a:br>
              <a:rPr lang="fa-IR" dirty="0"/>
            </a:br>
            <a:endParaRPr lang="en-US" dirty="0"/>
          </a:p>
        </p:txBody>
      </p:sp>
      <p:pic>
        <p:nvPicPr>
          <p:cNvPr id="2050" name="Picture 2" descr="C:\Users\B  A  B  A  K\Desktop\24681132861501701211427381424812121542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7000" y="2362200"/>
            <a:ext cx="3733800" cy="2904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8084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0"/>
            <a:ext cx="7772400" cy="1470025"/>
          </a:xfrm>
        </p:spPr>
        <p:txBody>
          <a:bodyPr/>
          <a:lstStyle/>
          <a:p>
            <a:r>
              <a:rPr lang="fa-IR" dirty="0" smtClean="0"/>
              <a:t>تشخیص گودی کمر</a:t>
            </a:r>
            <a:endParaRPr lang="fa-IR" dirty="0"/>
          </a:p>
        </p:txBody>
      </p:sp>
      <p:sp>
        <p:nvSpPr>
          <p:cNvPr id="3" name="Subtitle 2"/>
          <p:cNvSpPr>
            <a:spLocks noGrp="1"/>
          </p:cNvSpPr>
          <p:nvPr>
            <p:ph type="subTitle" idx="1"/>
          </p:nvPr>
        </p:nvSpPr>
        <p:spPr>
          <a:xfrm>
            <a:off x="533400" y="1828800"/>
            <a:ext cx="7620000" cy="4114800"/>
          </a:xfrm>
        </p:spPr>
        <p:txBody>
          <a:bodyPr>
            <a:normAutofit fontScale="92500" lnSpcReduction="10000"/>
          </a:bodyPr>
          <a:lstStyle/>
          <a:p>
            <a:pPr>
              <a:buFont typeface="Wingdings" pitchFamily="2" charset="2"/>
              <a:buChar char="Ø"/>
            </a:pPr>
            <a:r>
              <a:rPr lang="fa-IR" dirty="0" smtClean="0"/>
              <a:t>با استفاده از رادیوگرافی جانبی مهره های کمری و اندازه گیری زاویه کمری-خاجی.</a:t>
            </a:r>
          </a:p>
          <a:p>
            <a:pPr>
              <a:buFont typeface="Wingdings" pitchFamily="2" charset="2"/>
              <a:buChar char="Ø"/>
            </a:pPr>
            <a:endParaRPr lang="fa-IR" dirty="0" smtClean="0"/>
          </a:p>
          <a:p>
            <a:pPr>
              <a:buFont typeface="Wingdings" pitchFamily="2" charset="2"/>
              <a:buChar char="Ø"/>
            </a:pPr>
            <a:r>
              <a:rPr lang="fa-IR" dirty="0" smtClean="0"/>
              <a:t>استفاده از خط شاقولی.</a:t>
            </a:r>
          </a:p>
          <a:p>
            <a:pPr>
              <a:buFont typeface="Wingdings" pitchFamily="2" charset="2"/>
              <a:buChar char="Ø"/>
            </a:pPr>
            <a:endParaRPr lang="fa-IR" dirty="0" smtClean="0"/>
          </a:p>
          <a:p>
            <a:pPr>
              <a:buFont typeface="Wingdings" pitchFamily="2" charset="2"/>
              <a:buChar char="Ø"/>
            </a:pPr>
            <a:r>
              <a:rPr lang="fa-IR" dirty="0" smtClean="0"/>
              <a:t>استفاده از صفحه شطرنجی.</a:t>
            </a:r>
          </a:p>
          <a:p>
            <a:pPr>
              <a:buFont typeface="Wingdings" pitchFamily="2" charset="2"/>
              <a:buChar char="Ø"/>
            </a:pPr>
            <a:endParaRPr lang="fa-IR" dirty="0"/>
          </a:p>
          <a:p>
            <a:pPr>
              <a:buFont typeface="Wingdings" pitchFamily="2" charset="2"/>
              <a:buChar char="Ø"/>
            </a:pPr>
            <a:r>
              <a:rPr lang="fa-IR" dirty="0" smtClean="0"/>
              <a:t>استفاده از خط کش منعطف.</a:t>
            </a:r>
          </a:p>
          <a:p>
            <a:pPr>
              <a:buFont typeface="Wingdings" pitchFamily="2" charset="2"/>
              <a:buChar char="Ø"/>
            </a:pPr>
            <a:endParaRPr lang="fa-IR" dirty="0"/>
          </a:p>
          <a:p>
            <a:pPr>
              <a:buFont typeface="Wingdings" pitchFamily="2" charset="2"/>
              <a:buChar char="Ø"/>
            </a:pPr>
            <a:endParaRPr lang="fa-IR" dirty="0" smtClean="0"/>
          </a:p>
          <a:p>
            <a:pPr>
              <a:buFont typeface="Wingdings" pitchFamily="2" charset="2"/>
              <a:buChar char="Ø"/>
            </a:pPr>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fa-IR" dirty="0" smtClean="0"/>
              <a:t>با استفاده از رادیوگرافی جانبی مهره های کمری و اندازه گیری زاویه کمری-خاجی.</a:t>
            </a:r>
            <a:br>
              <a:rPr lang="fa-IR" dirty="0" smtClean="0"/>
            </a:br>
            <a:endParaRPr lang="fa-IR" dirty="0"/>
          </a:p>
        </p:txBody>
      </p:sp>
      <p:pic>
        <p:nvPicPr>
          <p:cNvPr id="1027" name="Picture 3" descr="C:\Users\B  A  B  A  K\Desktop\hyperlordosis-surgical-treatmen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38512" y="1720056"/>
            <a:ext cx="2466975" cy="4286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استفاده از صفحه شطرنجی</a:t>
            </a:r>
            <a:br>
              <a:rPr lang="fa-IR" dirty="0" smtClean="0"/>
            </a:br>
            <a:endParaRPr lang="fa-IR" dirty="0"/>
          </a:p>
        </p:txBody>
      </p:sp>
      <p:pic>
        <p:nvPicPr>
          <p:cNvPr id="4" name="Content Placeholder 3"/>
          <p:cNvPicPr>
            <a:picLocks noGrp="1"/>
          </p:cNvPicPr>
          <p:nvPr>
            <p:ph idx="1"/>
          </p:nvPr>
        </p:nvPicPr>
        <p:blipFill>
          <a:blip r:embed="rId2" cstate="print"/>
          <a:srcRect/>
          <a:stretch>
            <a:fillRect/>
          </a:stretch>
        </p:blipFill>
        <p:spPr bwMode="auto">
          <a:xfrm>
            <a:off x="3124200" y="1066800"/>
            <a:ext cx="3124200" cy="541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81000"/>
            <a:ext cx="8229600" cy="1143000"/>
          </a:xfrm>
        </p:spPr>
        <p:txBody>
          <a:bodyPr/>
          <a:lstStyle/>
          <a:p>
            <a:r>
              <a:rPr lang="fa-IR" dirty="0" smtClean="0">
                <a:effectLst>
                  <a:outerShdw blurRad="38100" dist="38100" dir="2700000" algn="tl">
                    <a:srgbClr val="000000">
                      <a:alpha val="43137"/>
                    </a:srgbClr>
                  </a:outerShdw>
                </a:effectLst>
                <a:latin typeface="Arial Narrow" pitchFamily="34" charset="0"/>
              </a:rPr>
              <a:t>استفاده از خط </a:t>
            </a:r>
            <a:r>
              <a:rPr lang="fa-IR" dirty="0">
                <a:effectLst>
                  <a:outerShdw blurRad="38100" dist="38100" dir="2700000" algn="tl">
                    <a:srgbClr val="000000">
                      <a:alpha val="43137"/>
                    </a:srgbClr>
                  </a:outerShdw>
                </a:effectLst>
                <a:latin typeface="Arial Narrow" pitchFamily="34" charset="0"/>
              </a:rPr>
              <a:t>کش منعطف</a:t>
            </a:r>
            <a:endParaRPr lang="en-US" dirty="0"/>
          </a:p>
        </p:txBody>
      </p:sp>
      <p:pic>
        <p:nvPicPr>
          <p:cNvPr id="1026" name="Picture 2" descr="C:\Users\B  A  B  A  K\Desktop\downloa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81600" y="2667000"/>
            <a:ext cx="3284482" cy="1905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B  A  B  A  K\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905000"/>
            <a:ext cx="2286000" cy="3265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41940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457200"/>
            <a:ext cx="7772400" cy="1470025"/>
          </a:xfrm>
        </p:spPr>
        <p:txBody>
          <a:bodyPr/>
          <a:lstStyle/>
          <a:p>
            <a:r>
              <a:rPr lang="fa-IR" dirty="0" smtClean="0"/>
              <a:t>تغییرات مشهود</a:t>
            </a:r>
            <a:br>
              <a:rPr lang="fa-IR" dirty="0" smtClean="0"/>
            </a:br>
            <a:endParaRPr lang="fa-IR" dirty="0"/>
          </a:p>
        </p:txBody>
      </p:sp>
      <p:sp>
        <p:nvSpPr>
          <p:cNvPr id="3" name="Subtitle 2"/>
          <p:cNvSpPr>
            <a:spLocks noGrp="1"/>
          </p:cNvSpPr>
          <p:nvPr>
            <p:ph type="subTitle" idx="1"/>
          </p:nvPr>
        </p:nvSpPr>
        <p:spPr>
          <a:xfrm>
            <a:off x="685800" y="2895600"/>
            <a:ext cx="6400800" cy="3733800"/>
          </a:xfrm>
        </p:spPr>
        <p:txBody>
          <a:bodyPr>
            <a:normAutofit/>
          </a:bodyPr>
          <a:lstStyle/>
          <a:p>
            <a:pPr algn="just">
              <a:buFont typeface="Wingdings" pitchFamily="2" charset="2"/>
              <a:buChar char="Ø"/>
            </a:pPr>
            <a:r>
              <a:rPr lang="fa-IR" dirty="0" smtClean="0"/>
              <a:t>وضعیت قسمت های مختلف بدن </a:t>
            </a:r>
          </a:p>
          <a:p>
            <a:pPr algn="just">
              <a:buFont typeface="Wingdings" pitchFamily="2" charset="2"/>
              <a:buChar char="Ø"/>
            </a:pPr>
            <a:endParaRPr lang="fa-IR" dirty="0" smtClean="0"/>
          </a:p>
          <a:p>
            <a:pPr algn="just">
              <a:buFont typeface="Wingdings" pitchFamily="2" charset="2"/>
              <a:buChar char="Ø"/>
            </a:pPr>
            <a:r>
              <a:rPr lang="fa-IR" dirty="0" smtClean="0"/>
              <a:t>بافت های طویل شده و ضعیف شده</a:t>
            </a:r>
          </a:p>
          <a:p>
            <a:pPr algn="just"/>
            <a:endParaRPr lang="fa-IR" dirty="0" smtClean="0"/>
          </a:p>
          <a:p>
            <a:pPr algn="just">
              <a:buFont typeface="Wingdings" pitchFamily="2" charset="2"/>
              <a:buChar char="Ø"/>
            </a:pPr>
            <a:r>
              <a:rPr lang="fa-IR" dirty="0" smtClean="0"/>
              <a:t>کوتاه و قوی شدن عضلات</a:t>
            </a:r>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وضعیت قسمت های مختلف بدن </a:t>
            </a:r>
            <a:br>
              <a:rPr lang="fa-IR" dirty="0"/>
            </a:br>
            <a:endParaRPr lang="en-US" dirty="0"/>
          </a:p>
        </p:txBody>
      </p:sp>
      <p:sp>
        <p:nvSpPr>
          <p:cNvPr id="3" name="Content Placeholder 2"/>
          <p:cNvSpPr>
            <a:spLocks noGrp="1"/>
          </p:cNvSpPr>
          <p:nvPr>
            <p:ph idx="1"/>
          </p:nvPr>
        </p:nvSpPr>
        <p:spPr/>
        <p:txBody>
          <a:bodyPr/>
          <a:lstStyle/>
          <a:p>
            <a:r>
              <a:rPr lang="fa-IR" dirty="0" smtClean="0"/>
              <a:t>گودی کمر افزایش می یابد و کمر به سمت جلو چرخش پیدا می کند.</a:t>
            </a:r>
          </a:p>
          <a:p>
            <a:endParaRPr lang="fa-IR" dirty="0" smtClean="0"/>
          </a:p>
          <a:p>
            <a:r>
              <a:rPr lang="fa-IR" dirty="0" smtClean="0"/>
              <a:t>زانوها بیش از حد باز می شوند.</a:t>
            </a:r>
          </a:p>
          <a:p>
            <a:endParaRPr lang="fa-IR" dirty="0" smtClean="0"/>
          </a:p>
          <a:p>
            <a:r>
              <a:rPr lang="fa-IR" dirty="0" smtClean="0"/>
              <a:t>مچ پاها اندکی به سمت پایین خم می شوند.</a:t>
            </a:r>
            <a:endParaRPr lang="en-US" dirty="0"/>
          </a:p>
        </p:txBody>
      </p:sp>
    </p:spTree>
    <p:extLst>
      <p:ext uri="{BB962C8B-B14F-4D97-AF65-F5344CB8AC3E}">
        <p14:creationId xmlns:p14="http://schemas.microsoft.com/office/powerpoint/2010/main" val="193214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dirty="0" smtClean="0"/>
              <a:t/>
            </a:r>
            <a:br>
              <a:rPr lang="fa-IR" dirty="0" smtClean="0"/>
            </a:br>
            <a:r>
              <a:rPr lang="fa-IR" sz="8000" b="1" dirty="0" smtClean="0"/>
              <a:t>کمر </a:t>
            </a:r>
            <a:r>
              <a:rPr lang="fa-IR" sz="8000" b="1" dirty="0" smtClean="0"/>
              <a:t>گود</a:t>
            </a:r>
            <a:r>
              <a:rPr lang="en-US" dirty="0" smtClean="0"/>
              <a:t/>
            </a:r>
            <a:br>
              <a:rPr lang="en-US" dirty="0" smtClean="0"/>
            </a:br>
            <a:r>
              <a:rPr lang="en-US" dirty="0"/>
              <a:t/>
            </a:r>
            <a:br>
              <a:rPr lang="en-US" dirty="0"/>
            </a:br>
            <a:r>
              <a:rPr lang="fa-IR" dirty="0"/>
              <a:t>تهیه کننده : زینب هادوی</a:t>
            </a:r>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بافت های طویل شده و ضعیف شده</a:t>
            </a:r>
            <a:br>
              <a:rPr lang="fa-IR" dirty="0"/>
            </a:br>
            <a:endParaRPr lang="en-US" dirty="0"/>
          </a:p>
        </p:txBody>
      </p:sp>
      <p:sp>
        <p:nvSpPr>
          <p:cNvPr id="3" name="Content Placeholder 2"/>
          <p:cNvSpPr>
            <a:spLocks noGrp="1"/>
          </p:cNvSpPr>
          <p:nvPr>
            <p:ph idx="1"/>
          </p:nvPr>
        </p:nvSpPr>
        <p:spPr/>
        <p:txBody>
          <a:bodyPr/>
          <a:lstStyle/>
          <a:p>
            <a:pPr algn="just"/>
            <a:r>
              <a:rPr lang="fa-IR" dirty="0" smtClean="0"/>
              <a:t>بافت های جلوی شکم(مثل عضلات راست شکمی).</a:t>
            </a:r>
          </a:p>
          <a:p>
            <a:pPr algn="just"/>
            <a:endParaRPr lang="fa-IR" dirty="0"/>
          </a:p>
          <a:p>
            <a:pPr algn="just"/>
            <a:r>
              <a:rPr lang="fa-IR" dirty="0" smtClean="0"/>
              <a:t>طول عضلات پشت ران افزایش می یابد و عضلات نیز ضعیف می شوند.</a:t>
            </a:r>
            <a:endParaRPr lang="en-US" dirty="0"/>
          </a:p>
        </p:txBody>
      </p:sp>
    </p:spTree>
    <p:extLst>
      <p:ext uri="{BB962C8B-B14F-4D97-AF65-F5344CB8AC3E}">
        <p14:creationId xmlns:p14="http://schemas.microsoft.com/office/powerpoint/2010/main" val="22594059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کوتاه و قوی شدن عضلات</a:t>
            </a:r>
            <a:br>
              <a:rPr lang="fa-IR" dirty="0"/>
            </a:br>
            <a:endParaRPr lang="en-US" dirty="0"/>
          </a:p>
        </p:txBody>
      </p:sp>
      <p:sp>
        <p:nvSpPr>
          <p:cNvPr id="3" name="Content Placeholder 2"/>
          <p:cNvSpPr>
            <a:spLocks noGrp="1"/>
          </p:cNvSpPr>
          <p:nvPr>
            <p:ph idx="1"/>
          </p:nvPr>
        </p:nvSpPr>
        <p:spPr/>
        <p:txBody>
          <a:bodyPr/>
          <a:lstStyle/>
          <a:p>
            <a:endParaRPr lang="fa-IR" dirty="0" smtClean="0"/>
          </a:p>
          <a:p>
            <a:r>
              <a:rPr lang="fa-IR" dirty="0" smtClean="0"/>
              <a:t> عضلات پایین پشت کمر و عضلات خم کننده ران ,کوتاه و قوی می شوند.</a:t>
            </a:r>
            <a:endParaRPr lang="en-US" dirty="0"/>
          </a:p>
        </p:txBody>
      </p:sp>
    </p:spTree>
    <p:extLst>
      <p:ext uri="{BB962C8B-B14F-4D97-AF65-F5344CB8AC3E}">
        <p14:creationId xmlns:p14="http://schemas.microsoft.com/office/powerpoint/2010/main" val="2462298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0"/>
            <a:ext cx="7772400" cy="1470025"/>
          </a:xfrm>
        </p:spPr>
        <p:txBody>
          <a:bodyPr/>
          <a:lstStyle/>
          <a:p>
            <a:r>
              <a:rPr lang="fa-IR" dirty="0" smtClean="0"/>
              <a:t>آزمایش توماس</a:t>
            </a:r>
            <a:endParaRPr lang="fa-IR" dirty="0"/>
          </a:p>
        </p:txBody>
      </p:sp>
      <p:sp>
        <p:nvSpPr>
          <p:cNvPr id="3" name="Subtitle 2"/>
          <p:cNvSpPr>
            <a:spLocks noGrp="1"/>
          </p:cNvSpPr>
          <p:nvPr>
            <p:ph type="subTitle" idx="1"/>
          </p:nvPr>
        </p:nvSpPr>
        <p:spPr>
          <a:xfrm>
            <a:off x="533400" y="2057400"/>
            <a:ext cx="6400800" cy="3733800"/>
          </a:xfrm>
        </p:spPr>
        <p:txBody>
          <a:bodyPr>
            <a:normAutofit fontScale="92500" lnSpcReduction="20000"/>
          </a:bodyPr>
          <a:lstStyle/>
          <a:p>
            <a:pPr algn="just">
              <a:buFont typeface="Wingdings" pitchFamily="2" charset="2"/>
              <a:buChar char="Ø"/>
            </a:pPr>
            <a:r>
              <a:rPr lang="fa-IR" dirty="0" smtClean="0"/>
              <a:t>برای ارزیابی عضلات خم کننده ران(اعم از سوئز خاصره ای و راست رانی) از آزمایش توماس استفاده می شود.فرد به پشت می خوابد و یک پا را از زانو و ران خم کرده و به قفسه سینه نزدیک می کند .اگر پای دیگر از مفصل ران بلند شد,نشان دهنده کوتاهی در عضلات خم کننده ران است.زاویه بلند شدن ران (خم شدن ران)هر چه بیشتر باشد,میزان کوتاهی عضلات بیشتر خواهد بود.</a:t>
            </a:r>
            <a:endParaRPr lang="fa-IR" dirty="0"/>
          </a:p>
        </p:txBody>
      </p:sp>
    </p:spTree>
    <p:extLst>
      <p:ext uri="{BB962C8B-B14F-4D97-AF65-F5344CB8AC3E}">
        <p14:creationId xmlns:p14="http://schemas.microsoft.com/office/powerpoint/2010/main" val="2640097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t>چند پیشنهاد ساده برای پیشگیری و کاهش گودی بیش از حد کمر</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pPr algn="just"/>
            <a:r>
              <a:rPr lang="fa-IR" dirty="0"/>
              <a:t>* در زمان نشستن، کف پا را صاف بر روی زمین قرار دهید، صندلی خود را تنظیم کنید و در صورت نیاز از یک بالشتک کوچک برای پُر کردن فضای خالی پشت کمرتان استفاده کنید.</a:t>
            </a:r>
          </a:p>
          <a:p>
            <a:pPr algn="just"/>
            <a:r>
              <a:rPr lang="fa-IR" dirty="0"/>
              <a:t>* وقتی ایستاده اید، یک پا را مستقیم روی زمین و دیگری را روی یک پله، چهار پایه و یا هر چیز مشابه، در سطحی کمی بالاتر از پای دیگر قرار دهید. این کار حمایت کمرتان را افزایش خواهد داد.</a:t>
            </a:r>
          </a:p>
          <a:p>
            <a:pPr algn="just"/>
            <a:r>
              <a:rPr lang="fa-IR" dirty="0"/>
              <a:t>* بهترین حالت برای خوابیدن، وضعیت صورت و شکم رو به بالا است، در حالی که بالشی زیر زانوها قرار گیرد، اما در صورتی که تمایل دارید بر روی شکم بخوابید حتما بالشی زیر شکم خود قرار دهید.</a:t>
            </a:r>
          </a:p>
          <a:p>
            <a:pPr algn="just"/>
            <a:r>
              <a:rPr lang="fa-IR" dirty="0"/>
              <a:t>* توجه داشته باشید که پوشیدن کفش های پاشنه بلند موجب افزایش گودی کمرتان خواهند شد.</a:t>
            </a:r>
          </a:p>
          <a:p>
            <a:pPr algn="just"/>
            <a:r>
              <a:rPr lang="fa-IR" dirty="0"/>
              <a:t>* از تقویت عضلات شکم، باسن و کمر غافل نباشید.</a:t>
            </a:r>
          </a:p>
          <a:p>
            <a:endParaRPr lang="en-US" dirty="0"/>
          </a:p>
        </p:txBody>
      </p:sp>
    </p:spTree>
    <p:extLst>
      <p:ext uri="{BB962C8B-B14F-4D97-AF65-F5344CB8AC3E}">
        <p14:creationId xmlns:p14="http://schemas.microsoft.com/office/powerpoint/2010/main" val="3662173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0"/>
            <a:ext cx="7772400" cy="1470025"/>
          </a:xfrm>
        </p:spPr>
        <p:txBody>
          <a:bodyPr/>
          <a:lstStyle/>
          <a:p>
            <a:r>
              <a:rPr lang="fa-IR" dirty="0" smtClean="0"/>
              <a:t>حرکات اصلاحی</a:t>
            </a:r>
            <a:endParaRPr lang="fa-IR" dirty="0"/>
          </a:p>
        </p:txBody>
      </p:sp>
      <p:sp>
        <p:nvSpPr>
          <p:cNvPr id="3" name="Subtitle 2"/>
          <p:cNvSpPr>
            <a:spLocks noGrp="1"/>
          </p:cNvSpPr>
          <p:nvPr>
            <p:ph type="subTitle" idx="1"/>
          </p:nvPr>
        </p:nvSpPr>
        <p:spPr>
          <a:xfrm>
            <a:off x="0" y="1371600"/>
            <a:ext cx="6400800" cy="6553200"/>
          </a:xfrm>
        </p:spPr>
        <p:txBody>
          <a:bodyPr>
            <a:normAutofit fontScale="47500" lnSpcReduction="20000"/>
          </a:bodyPr>
          <a:lstStyle/>
          <a:p>
            <a:pPr>
              <a:buFont typeface="Wingdings" pitchFamily="2" charset="2"/>
              <a:buChar char="Ø"/>
            </a:pPr>
            <a:r>
              <a:rPr lang="fa-IR" sz="7000" dirty="0" smtClean="0"/>
              <a:t>تقویت عضلات شکمی</a:t>
            </a:r>
          </a:p>
          <a:p>
            <a:pPr>
              <a:buFont typeface="Arial" pitchFamily="34" charset="0"/>
              <a:buChar char="•"/>
            </a:pPr>
            <a:r>
              <a:rPr lang="fa-IR" sz="7000" dirty="0" smtClean="0"/>
              <a:t>در رفتگی مادرزادی ران</a:t>
            </a:r>
          </a:p>
          <a:p>
            <a:pPr>
              <a:buFont typeface="Arial" pitchFamily="34" charset="0"/>
              <a:buChar char="•"/>
            </a:pPr>
            <a:r>
              <a:rPr lang="fa-IR" sz="7000" dirty="0" smtClean="0"/>
              <a:t>زایمان های مکرر</a:t>
            </a:r>
          </a:p>
          <a:p>
            <a:pPr>
              <a:buFont typeface="Arial" pitchFamily="34" charset="0"/>
              <a:buChar char="•"/>
            </a:pPr>
            <a:r>
              <a:rPr lang="fa-IR" sz="7000" dirty="0" smtClean="0"/>
              <a:t>جابه جایی مهره ها</a:t>
            </a:r>
          </a:p>
          <a:p>
            <a:pPr>
              <a:buFont typeface="Arial" pitchFamily="34" charset="0"/>
              <a:buChar char="•"/>
            </a:pPr>
            <a:r>
              <a:rPr lang="fa-IR" sz="7000" dirty="0" smtClean="0"/>
              <a:t>تقویت عضلات مایل داخلی و خارجی شکم</a:t>
            </a:r>
          </a:p>
          <a:p>
            <a:pPr>
              <a:buFont typeface="Wingdings" pitchFamily="2" charset="2"/>
              <a:buChar char="Ø"/>
            </a:pPr>
            <a:r>
              <a:rPr lang="fa-IR" sz="7000" dirty="0" smtClean="0"/>
              <a:t>انجام حرکات اصلاحی از نوع کششی در مورد کوتاهی عضلات خم کننده ران</a:t>
            </a:r>
          </a:p>
          <a:p>
            <a:pPr>
              <a:buFont typeface="Wingdings" pitchFamily="2" charset="2"/>
              <a:buChar char="Ø"/>
            </a:pPr>
            <a:r>
              <a:rPr lang="fa-IR" sz="7000" dirty="0" smtClean="0"/>
              <a:t>اگر علت مادرزادی باشد</a:t>
            </a:r>
          </a:p>
          <a:p>
            <a:pPr>
              <a:buFont typeface="Wingdings" pitchFamily="2" charset="2"/>
              <a:buChar char="Ø"/>
            </a:pPr>
            <a:r>
              <a:rPr lang="fa-IR" sz="7000" dirty="0" smtClean="0"/>
              <a:t>اگر به صورت جبرانی و بر اثر افزایش کیفوز پشتی به وجود آید</a:t>
            </a:r>
          </a:p>
          <a:p>
            <a:pPr>
              <a:buFont typeface="Wingdings" pitchFamily="2" charset="2"/>
              <a:buChar char="Ø"/>
            </a:pPr>
            <a:r>
              <a:rPr lang="fa-IR" sz="7000" dirty="0" smtClean="0"/>
              <a:t>عدم استفاده از کفش پاشنه بلند</a:t>
            </a:r>
          </a:p>
          <a:p>
            <a:pPr>
              <a:buFont typeface="Wingdings" pitchFamily="2" charset="2"/>
              <a:buChar char="Ø"/>
            </a:pPr>
            <a:endParaRPr lang="fa-IR" dirty="0" smtClean="0"/>
          </a:p>
          <a:p>
            <a:pPr>
              <a:buFont typeface="Wingdings" pitchFamily="2" charset="2"/>
              <a:buChar char="Ø"/>
            </a:pPr>
            <a:endParaRPr lang="fa-IR" dirty="0" smtClean="0"/>
          </a:p>
          <a:p>
            <a:pPr>
              <a:buFont typeface="Wingdings" pitchFamily="2" charset="2"/>
              <a:buChar char="Ø"/>
            </a:pPr>
            <a:endParaRPr lang="fa-IR" dirty="0" smtClean="0"/>
          </a:p>
          <a:p>
            <a:r>
              <a:rPr lang="fa-IR" dirty="0" smtClean="0"/>
              <a:t> </a:t>
            </a: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0"/>
            <a:ext cx="7772400" cy="1470025"/>
          </a:xfrm>
        </p:spPr>
        <p:txBody>
          <a:bodyPr/>
          <a:lstStyle/>
          <a:p>
            <a:r>
              <a:rPr lang="fa-IR" dirty="0" smtClean="0"/>
              <a:t>منابع</a:t>
            </a:r>
            <a:endParaRPr lang="fa-IR" dirty="0"/>
          </a:p>
        </p:txBody>
      </p:sp>
      <p:sp>
        <p:nvSpPr>
          <p:cNvPr id="3" name="Subtitle 2"/>
          <p:cNvSpPr>
            <a:spLocks noGrp="1"/>
          </p:cNvSpPr>
          <p:nvPr>
            <p:ph type="subTitle" idx="1"/>
          </p:nvPr>
        </p:nvSpPr>
        <p:spPr>
          <a:xfrm>
            <a:off x="304800" y="1676400"/>
            <a:ext cx="8534400" cy="4800600"/>
          </a:xfrm>
        </p:spPr>
        <p:txBody>
          <a:bodyPr>
            <a:normAutofit fontScale="70000" lnSpcReduction="20000"/>
          </a:bodyPr>
          <a:lstStyle/>
          <a:p>
            <a:pPr>
              <a:buFont typeface="Wingdings" pitchFamily="2" charset="2"/>
              <a:buChar char="Ø"/>
            </a:pPr>
            <a:r>
              <a:rPr lang="fa-IR" b="1" dirty="0" smtClean="0">
                <a:solidFill>
                  <a:schemeClr val="tx2">
                    <a:lumMod val="60000"/>
                    <a:lumOff val="40000"/>
                  </a:schemeClr>
                </a:solidFill>
              </a:rPr>
              <a:t>کتاب حرکات اصلاحی</a:t>
            </a:r>
          </a:p>
          <a:p>
            <a:pPr>
              <a:buFont typeface="Arial" pitchFamily="34" charset="0"/>
              <a:buChar char="•"/>
            </a:pPr>
            <a:r>
              <a:rPr lang="fa-IR" dirty="0" smtClean="0"/>
              <a:t>دکتر یحیی سخنگویی</a:t>
            </a:r>
          </a:p>
          <a:p>
            <a:r>
              <a:rPr lang="fa-IR" dirty="0" smtClean="0"/>
              <a:t>استادیار دانشگاه علوم بهزیستی و توانبخشی</a:t>
            </a:r>
          </a:p>
          <a:p>
            <a:pPr>
              <a:buFont typeface="Arial" pitchFamily="34" charset="0"/>
              <a:buChar char="•"/>
            </a:pPr>
            <a:r>
              <a:rPr lang="fa-IR" dirty="0" smtClean="0"/>
              <a:t>زهره افشارمند</a:t>
            </a:r>
          </a:p>
          <a:p>
            <a:pPr>
              <a:buFont typeface="Arial" pitchFamily="34" charset="0"/>
              <a:buChar char="•"/>
            </a:pPr>
            <a:r>
              <a:rPr lang="fa-IR" dirty="0" smtClean="0"/>
              <a:t>عضو هیئت علمی دانشگاه آزاد واحد اسلامشهر</a:t>
            </a:r>
          </a:p>
          <a:p>
            <a:pPr>
              <a:buFont typeface="Wingdings" pitchFamily="2" charset="2"/>
              <a:buChar char="Ø"/>
            </a:pPr>
            <a:r>
              <a:rPr lang="fa-IR" b="1" dirty="0" smtClean="0">
                <a:solidFill>
                  <a:schemeClr val="tx2">
                    <a:lumMod val="60000"/>
                    <a:lumOff val="40000"/>
                  </a:schemeClr>
                </a:solidFill>
              </a:rPr>
              <a:t>کتاب حرکات اصلاحی</a:t>
            </a:r>
          </a:p>
          <a:p>
            <a:pPr marL="457200" indent="-457200">
              <a:buFont typeface="Arial" pitchFamily="34" charset="0"/>
              <a:buChar char="•"/>
            </a:pPr>
            <a:r>
              <a:rPr lang="fa-IR" dirty="0" smtClean="0"/>
              <a:t>دکتر حسن دانشمندی</a:t>
            </a:r>
          </a:p>
          <a:p>
            <a:r>
              <a:rPr lang="fa-IR" dirty="0" smtClean="0"/>
              <a:t>دانشیار دانشگاه گیلان</a:t>
            </a:r>
          </a:p>
          <a:p>
            <a:pPr marL="457200" indent="-457200">
              <a:buFont typeface="Arial" pitchFamily="34" charset="0"/>
              <a:buChar char="•"/>
            </a:pPr>
            <a:r>
              <a:rPr lang="fa-IR" dirty="0" smtClean="0"/>
              <a:t>دکتر محمد حسین علیزاده</a:t>
            </a:r>
          </a:p>
          <a:p>
            <a:r>
              <a:rPr lang="fa-IR" dirty="0" smtClean="0"/>
              <a:t>دانشیار دانشگاه تهران</a:t>
            </a:r>
          </a:p>
          <a:p>
            <a:pPr marL="457200" indent="-457200">
              <a:buFont typeface="Arial" pitchFamily="34" charset="0"/>
              <a:buChar char="•"/>
            </a:pPr>
            <a:r>
              <a:rPr lang="fa-IR" dirty="0" smtClean="0"/>
              <a:t>دکتر رضا قراخانلو</a:t>
            </a:r>
          </a:p>
          <a:p>
            <a:r>
              <a:rPr lang="fa-IR" dirty="0" smtClean="0"/>
              <a:t>دانشیار دانشگاه تربیت مدرس</a:t>
            </a:r>
          </a:p>
          <a:p>
            <a:pPr marL="457200" indent="-457200">
              <a:buFont typeface="Wingdings" pitchFamily="2" charset="2"/>
              <a:buChar char="Ø"/>
            </a:pPr>
            <a:r>
              <a:rPr lang="fa-IR" b="1" dirty="0" smtClean="0">
                <a:solidFill>
                  <a:schemeClr val="tx2">
                    <a:lumMod val="60000"/>
                    <a:lumOff val="40000"/>
                  </a:schemeClr>
                </a:solidFill>
              </a:rPr>
              <a:t>اینترنت</a:t>
            </a:r>
            <a:endParaRPr lang="fa-IR" b="1" dirty="0">
              <a:solidFill>
                <a:schemeClr val="tx2">
                  <a:lumMod val="60000"/>
                  <a:lumOff val="40000"/>
                </a:schemeClr>
              </a:solidFill>
            </a:endParaRPr>
          </a:p>
          <a:p>
            <a:endParaRPr lang="fa-IR" dirty="0"/>
          </a:p>
          <a:p>
            <a:pPr>
              <a:buFont typeface="Wingdings" pitchFamily="2" charset="2"/>
              <a:buChar char="Ø"/>
            </a:pPr>
            <a:endParaRPr lang="fa-IR" b="1" dirty="0" smtClean="0">
              <a:solidFill>
                <a:schemeClr val="tx2">
                  <a:lumMod val="60000"/>
                  <a:lumOff val="40000"/>
                </a:schemeClr>
              </a:solidFill>
            </a:endParaRPr>
          </a:p>
          <a:p>
            <a:pPr>
              <a:buFont typeface="Wingdings" pitchFamily="2" charset="2"/>
              <a:buChar char="Ø"/>
            </a:pPr>
            <a:endParaRPr lang="fa-IR"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noAutofit/>
          </a:bodyPr>
          <a:lstStyle/>
          <a:p>
            <a:r>
              <a:rPr lang="fa-IR" sz="7200" dirty="0" smtClean="0"/>
              <a:t>خدا با ماست</a:t>
            </a:r>
            <a:endParaRPr lang="en-US" sz="7200" dirty="0"/>
          </a:p>
        </p:txBody>
      </p:sp>
    </p:spTree>
    <p:extLst>
      <p:ext uri="{BB962C8B-B14F-4D97-AF65-F5344CB8AC3E}">
        <p14:creationId xmlns:p14="http://schemas.microsoft.com/office/powerpoint/2010/main" val="3060415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066800"/>
            <a:ext cx="7772400" cy="1470025"/>
          </a:xfrm>
        </p:spPr>
        <p:txBody>
          <a:bodyPr/>
          <a:lstStyle/>
          <a:p>
            <a:r>
              <a:rPr lang="fa-IR" b="1" dirty="0" smtClean="0"/>
              <a:t>تعریف ناهنجاری</a:t>
            </a:r>
            <a:br>
              <a:rPr lang="fa-IR" b="1" dirty="0" smtClean="0"/>
            </a:br>
            <a:endParaRPr lang="fa-IR" dirty="0"/>
          </a:p>
        </p:txBody>
      </p:sp>
      <p:sp>
        <p:nvSpPr>
          <p:cNvPr id="3" name="Subtitle 2"/>
          <p:cNvSpPr>
            <a:spLocks noGrp="1"/>
          </p:cNvSpPr>
          <p:nvPr>
            <p:ph type="subTitle" idx="1"/>
          </p:nvPr>
        </p:nvSpPr>
        <p:spPr/>
        <p:txBody>
          <a:bodyPr>
            <a:normAutofit/>
          </a:bodyPr>
          <a:lstStyle/>
          <a:p>
            <a:endParaRPr lang="fa-IR" dirty="0"/>
          </a:p>
          <a:p>
            <a:r>
              <a:rPr lang="fa-IR" dirty="0" smtClean="0"/>
              <a:t>افزایش بیش از حد طبیعی گودی کمر را کمر گود و یا لوردوز کمری می گویند.</a:t>
            </a:r>
          </a:p>
          <a:p>
            <a:endParaRPr lang="fa-IR" dirty="0"/>
          </a:p>
          <a:p>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3" descr="spine3-BB.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38400" y="631825"/>
            <a:ext cx="4413250" cy="5616575"/>
          </a:xfrm>
        </p:spPr>
      </p:pic>
    </p:spTree>
    <p:extLst>
      <p:ext uri="{BB962C8B-B14F-4D97-AF65-F5344CB8AC3E}">
        <p14:creationId xmlns:p14="http://schemas.microsoft.com/office/powerpoint/2010/main" val="1154711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066800"/>
            <a:ext cx="6400800" cy="5029200"/>
          </a:xfrm>
        </p:spPr>
        <p:txBody>
          <a:bodyPr>
            <a:normAutofit/>
          </a:bodyPr>
          <a:lstStyle/>
          <a:p>
            <a:pPr>
              <a:buFont typeface="Wingdings" pitchFamily="2" charset="2"/>
              <a:buChar char="Ø"/>
            </a:pPr>
            <a:r>
              <a:rPr lang="fa-IR" dirty="0" smtClean="0"/>
              <a:t>زاویه کمری- خاجی که در افراد سالم حدود 30 درجه است افزایش می یابد.</a:t>
            </a:r>
          </a:p>
          <a:p>
            <a:pPr>
              <a:buFont typeface="Wingdings" pitchFamily="2" charset="2"/>
              <a:buChar char="Ø"/>
            </a:pPr>
            <a:r>
              <a:rPr lang="fa-IR" dirty="0" smtClean="0"/>
              <a:t>چرخش قدامی لگن زیاد می شود.</a:t>
            </a:r>
          </a:p>
          <a:p>
            <a:pPr>
              <a:buFont typeface="Wingdings" pitchFamily="2" charset="2"/>
              <a:buChar char="Ø"/>
            </a:pPr>
            <a:r>
              <a:rPr lang="fa-IR" dirty="0" smtClean="0"/>
              <a:t>مفاصل رانی در وضعیت خم قرار می گیرند.</a:t>
            </a:r>
          </a:p>
          <a:p>
            <a:pPr>
              <a:buFont typeface="Wingdings" pitchFamily="2" charset="2"/>
              <a:buChar char="Ø"/>
            </a:pPr>
            <a:r>
              <a:rPr lang="fa-IR" dirty="0" smtClean="0"/>
              <a:t>کفلها به </a:t>
            </a:r>
            <a:r>
              <a:rPr lang="fa-IR" smtClean="0"/>
              <a:t>پشت برجسته </a:t>
            </a:r>
            <a:r>
              <a:rPr lang="fa-IR" dirty="0" smtClean="0"/>
              <a:t>می شوند.</a:t>
            </a:r>
          </a:p>
          <a:p>
            <a:pPr>
              <a:buFont typeface="Wingdings" pitchFamily="2" charset="2"/>
              <a:buChar char="Ø"/>
            </a:pPr>
            <a:r>
              <a:rPr lang="fa-IR" dirty="0" smtClean="0"/>
              <a:t>زانوها ممکن است خمیده و یا به عقب فشرده شوند. </a:t>
            </a: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normAutofit fontScale="90000"/>
          </a:bodyPr>
          <a:lstStyle/>
          <a:p>
            <a:r>
              <a:rPr lang="fa-IR" dirty="0" smtClean="0"/>
              <a:t>زاویه کمری- خاجی که در افراد سالم حدود 30 درجه است افزایش می یابد.</a:t>
            </a:r>
            <a:br>
              <a:rPr lang="fa-IR" dirty="0" smtClean="0"/>
            </a:br>
            <a:endParaRPr lang="fa-IR" dirty="0"/>
          </a:p>
        </p:txBody>
      </p:sp>
      <p:pic>
        <p:nvPicPr>
          <p:cNvPr id="4099" name="Picture 3"/>
          <p:cNvPicPr>
            <a:picLocks noChangeAspect="1" noChangeArrowheads="1"/>
          </p:cNvPicPr>
          <p:nvPr/>
        </p:nvPicPr>
        <p:blipFill>
          <a:blip r:embed="rId2"/>
          <a:srcRect/>
          <a:stretch>
            <a:fillRect/>
          </a:stretch>
        </p:blipFill>
        <p:spPr bwMode="auto">
          <a:xfrm>
            <a:off x="1828800" y="2362200"/>
            <a:ext cx="5689600" cy="3416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B  A  B  A  K\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1" y="228600"/>
            <a:ext cx="3733800" cy="640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685800"/>
            <a:ext cx="7924800" cy="4953000"/>
          </a:xfrm>
        </p:spPr>
        <p:txBody>
          <a:bodyPr>
            <a:normAutofit/>
          </a:bodyPr>
          <a:lstStyle/>
          <a:p>
            <a:pPr>
              <a:buFont typeface="Wingdings" pitchFamily="2" charset="2"/>
              <a:buChar char="Ø"/>
            </a:pPr>
            <a:r>
              <a:rPr lang="fa-IR" dirty="0" smtClean="0"/>
              <a:t>آویزان ماندن شکم</a:t>
            </a:r>
          </a:p>
          <a:p>
            <a:pPr>
              <a:buFont typeface="Wingdings" pitchFamily="2" charset="2"/>
              <a:buChar char="Ø"/>
            </a:pPr>
            <a:r>
              <a:rPr lang="fa-IR" dirty="0" smtClean="0"/>
              <a:t>شانه ها به سمت جلو کشیده شده و به حالت گرد در می آیند و ایجاد کیفوز پشتی می کنند</a:t>
            </a:r>
          </a:p>
          <a:p>
            <a:pPr>
              <a:buFont typeface="Wingdings" pitchFamily="2" charset="2"/>
              <a:buChar char="Ø"/>
            </a:pPr>
            <a:r>
              <a:rPr lang="fa-IR" dirty="0" smtClean="0"/>
              <a:t>کل وزن به سمت عقب و به طرف پاشنه ها کشیده می شوند و </a:t>
            </a:r>
            <a:r>
              <a:rPr lang="fa-IR" dirty="0"/>
              <a:t>ا</a:t>
            </a:r>
            <a:r>
              <a:rPr lang="fa-IR" dirty="0" smtClean="0"/>
              <a:t>یجاد وضعیت تاتی تاتی اصلاح نشده وضعیتی که هیچ وقت فشار مناسب عضلات شکمی را به دست نیاورده است تا بتواند چرخش قدامی لگن را اصلاح کند.</a:t>
            </a:r>
          </a:p>
          <a:p>
            <a:pPr>
              <a:buFont typeface="Wingdings" pitchFamily="2" charset="2"/>
              <a:buChar char="Ø"/>
            </a:pPr>
            <a:r>
              <a:rPr lang="fa-IR" dirty="0" smtClean="0"/>
              <a:t>افزایش قوس کمری به صورت یک گودی بزرگ از کفلها تا مهره های پشتی دیده می شود.</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28600"/>
            <a:ext cx="8229600" cy="1143000"/>
          </a:xfrm>
        </p:spPr>
        <p:txBody>
          <a:bodyPr/>
          <a:lstStyle/>
          <a:p>
            <a:r>
              <a:rPr lang="fa-IR" dirty="0" smtClean="0"/>
              <a:t>شیوع</a:t>
            </a:r>
            <a:endParaRPr lang="en-US" dirty="0"/>
          </a:p>
        </p:txBody>
      </p:sp>
      <p:sp>
        <p:nvSpPr>
          <p:cNvPr id="3" name="Content Placeholder 2"/>
          <p:cNvSpPr>
            <a:spLocks noGrp="1"/>
          </p:cNvSpPr>
          <p:nvPr>
            <p:ph idx="1"/>
          </p:nvPr>
        </p:nvSpPr>
        <p:spPr>
          <a:xfrm>
            <a:off x="457200" y="2057400"/>
            <a:ext cx="8229600" cy="4525963"/>
          </a:xfrm>
        </p:spPr>
        <p:txBody>
          <a:bodyPr/>
          <a:lstStyle/>
          <a:p>
            <a:pPr algn="just">
              <a:buFont typeface="Wingdings" pitchFamily="2" charset="2"/>
              <a:buChar char="Ø"/>
            </a:pPr>
            <a:r>
              <a:rPr lang="fa-IR" dirty="0">
                <a:effectLst>
                  <a:outerShdw blurRad="38100" dist="38100" dir="2700000" algn="tl">
                    <a:srgbClr val="000000">
                      <a:alpha val="43137"/>
                    </a:srgbClr>
                  </a:outerShdw>
                </a:effectLst>
                <a:latin typeface="Arial Narrow" pitchFamily="34" charset="0"/>
              </a:rPr>
              <a:t>رجبی(</a:t>
            </a:r>
            <a:r>
              <a:rPr lang="en-US" dirty="0">
                <a:effectLst>
                  <a:outerShdw blurRad="38100" dist="38100" dir="2700000" algn="tl">
                    <a:srgbClr val="000000">
                      <a:alpha val="43137"/>
                    </a:srgbClr>
                  </a:outerShdw>
                </a:effectLst>
                <a:latin typeface="Arial Narrow" pitchFamily="34" charset="0"/>
              </a:rPr>
              <a:t>1387</a:t>
            </a:r>
            <a:r>
              <a:rPr lang="fa-IR" dirty="0">
                <a:effectLst>
                  <a:outerShdw blurRad="38100" dist="38100" dir="2700000" algn="tl">
                    <a:srgbClr val="000000">
                      <a:alpha val="43137"/>
                    </a:srgbClr>
                  </a:outerShdw>
                </a:effectLst>
                <a:latin typeface="Arial Narrow" pitchFamily="34" charset="0"/>
              </a:rPr>
              <a:t>)در تحقیقی از رده های مختلف سنی در نمونه های ایرانی </a:t>
            </a:r>
            <a:r>
              <a:rPr lang="fa-IR" dirty="0" smtClean="0">
                <a:effectLst>
                  <a:outerShdw blurRad="38100" dist="38100" dir="2700000" algn="tl">
                    <a:srgbClr val="000000">
                      <a:alpha val="43137"/>
                    </a:srgbClr>
                  </a:outerShdw>
                </a:effectLst>
                <a:latin typeface="Arial Narrow" pitchFamily="34" charset="0"/>
              </a:rPr>
              <a:t>با خط کش منعطف گزارش </a:t>
            </a:r>
            <a:r>
              <a:rPr lang="fa-IR" dirty="0">
                <a:effectLst>
                  <a:outerShdw blurRad="38100" dist="38100" dir="2700000" algn="tl">
                    <a:srgbClr val="000000">
                      <a:alpha val="43137"/>
                    </a:srgbClr>
                  </a:outerShdw>
                </a:effectLst>
                <a:latin typeface="Arial Narrow" pitchFamily="34" charset="0"/>
              </a:rPr>
              <a:t>نمود کمر گود برای مردان 25 الی 44 ساله 41 درجه و برای زنان این رده سنی,50 درجه برآورد شده است.البته باید توجه داشت که </a:t>
            </a:r>
            <a:r>
              <a:rPr lang="fa-IR" dirty="0" smtClean="0">
                <a:effectLst>
                  <a:outerShdw blurRad="38100" dist="38100" dir="2700000" algn="tl">
                    <a:srgbClr val="000000">
                      <a:alpha val="43137"/>
                    </a:srgbClr>
                  </a:outerShdw>
                </a:effectLst>
                <a:latin typeface="Arial Narrow" pitchFamily="34" charset="0"/>
              </a:rPr>
              <a:t>درجه </a:t>
            </a:r>
            <a:r>
              <a:rPr lang="fa-IR" dirty="0">
                <a:effectLst>
                  <a:outerShdw blurRad="38100" dist="38100" dir="2700000" algn="tl">
                    <a:srgbClr val="000000">
                      <a:alpha val="43137"/>
                    </a:srgbClr>
                  </a:outerShdw>
                </a:effectLst>
                <a:latin typeface="Arial Narrow" pitchFamily="34" charset="0"/>
              </a:rPr>
              <a:t>انحنا به وسیله وسایل گوناگون ممکن است مقدار کمی تفاوت داشته باشد.</a:t>
            </a:r>
            <a:r>
              <a:rPr lang="fa-IR" dirty="0"/>
              <a:t> </a:t>
            </a:r>
            <a:endParaRPr lang="en-US" dirty="0">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3676609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555</TotalTime>
  <Words>878</Words>
  <Application>Microsoft Office PowerPoint</Application>
  <PresentationFormat>On-screen Show (4:3)</PresentationFormat>
  <Paragraphs>108</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Narrow</vt:lpstr>
      <vt:lpstr>Calibri</vt:lpstr>
      <vt:lpstr>Times New Roman</vt:lpstr>
      <vt:lpstr>Wingdings</vt:lpstr>
      <vt:lpstr>Office Theme</vt:lpstr>
      <vt:lpstr>به نام خدا</vt:lpstr>
      <vt:lpstr> کمر گود  تهیه کننده : زینب هادوی</vt:lpstr>
      <vt:lpstr>تعریف ناهنجاری </vt:lpstr>
      <vt:lpstr>PowerPoint Presentation</vt:lpstr>
      <vt:lpstr>PowerPoint Presentation</vt:lpstr>
      <vt:lpstr>زاویه کمری- خاجی که در افراد سالم حدود 30 درجه است افزایش می یابد. </vt:lpstr>
      <vt:lpstr>PowerPoint Presentation</vt:lpstr>
      <vt:lpstr>PowerPoint Presentation</vt:lpstr>
      <vt:lpstr>شیوع</vt:lpstr>
      <vt:lpstr>علل</vt:lpstr>
      <vt:lpstr>عوارض</vt:lpstr>
      <vt:lpstr>تنگ شدن فضای خلفی دیسک  تنگ شدن سوراخ های بین مهره ای</vt:lpstr>
      <vt:lpstr>ایجاد زمینه مناسب برای بروز آسیب در ناحیه کمر از جمله فتق دیسک </vt:lpstr>
      <vt:lpstr>تشخیص گودی کمر</vt:lpstr>
      <vt:lpstr>با استفاده از رادیوگرافی جانبی مهره های کمری و اندازه گیری زاویه کمری-خاجی. </vt:lpstr>
      <vt:lpstr>استفاده از صفحه شطرنجی </vt:lpstr>
      <vt:lpstr>استفاده از خط کش منعطف</vt:lpstr>
      <vt:lpstr>تغییرات مشهود </vt:lpstr>
      <vt:lpstr>وضعیت قسمت های مختلف بدن  </vt:lpstr>
      <vt:lpstr>بافت های طویل شده و ضعیف شده </vt:lpstr>
      <vt:lpstr>کوتاه و قوی شدن عضلات </vt:lpstr>
      <vt:lpstr>آزمایش توماس</vt:lpstr>
      <vt:lpstr>چند پیشنهاد ساده برای پیشگیری و کاهش گودی بیش از حد کمر</vt:lpstr>
      <vt:lpstr>حرکات اصلاحی</vt:lpstr>
      <vt:lpstr>منابع</vt:lpstr>
      <vt:lpstr>خدا با ماست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177</cp:revision>
  <dcterms:created xsi:type="dcterms:W3CDTF">2015-10-14T19:19:21Z</dcterms:created>
  <dcterms:modified xsi:type="dcterms:W3CDTF">2020-04-05T18:01:36Z</dcterms:modified>
</cp:coreProperties>
</file>