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62" r:id="rId5"/>
    <p:sldId id="260" r:id="rId6"/>
    <p:sldId id="261"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880C"/>
    <a:srgbClr val="279360"/>
    <a:srgbClr val="FF3399"/>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41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AAE487-262E-4F20-A549-96F663155E6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38586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851756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55096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21039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3395192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CAAE487-262E-4F20-A549-96F663155E61}"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916421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CAAE487-262E-4F20-A549-96F663155E61}"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2910968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AE487-262E-4F20-A549-96F663155E6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141337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AE487-262E-4F20-A549-96F663155E6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419604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AE487-262E-4F20-A549-96F663155E6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339265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AAE487-262E-4F20-A549-96F663155E6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293671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3293769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AAE487-262E-4F20-A549-96F663155E61}"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69419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AAE487-262E-4F20-A549-96F663155E61}"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53288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CAAE487-262E-4F20-A549-96F663155E61}"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415794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31993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AE487-262E-4F20-A549-96F663155E6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5C172-8225-4647-838B-BBDDB87680DE}" type="slidenum">
              <a:rPr lang="en-US" smtClean="0"/>
              <a:t>‹#›</a:t>
            </a:fld>
            <a:endParaRPr lang="en-US"/>
          </a:p>
        </p:txBody>
      </p:sp>
    </p:spTree>
    <p:extLst>
      <p:ext uri="{BB962C8B-B14F-4D97-AF65-F5344CB8AC3E}">
        <p14:creationId xmlns:p14="http://schemas.microsoft.com/office/powerpoint/2010/main" val="178894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CAAE487-262E-4F20-A549-96F663155E61}" type="datetimeFigureOut">
              <a:rPr lang="en-US" smtClean="0"/>
              <a:t>1/14/2021</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BA5C172-8225-4647-838B-BBDDB87680DE}" type="slidenum">
              <a:rPr lang="en-US" smtClean="0"/>
              <a:t>‹#›</a:t>
            </a:fld>
            <a:endParaRPr lang="en-US"/>
          </a:p>
        </p:txBody>
      </p:sp>
    </p:spTree>
    <p:extLst>
      <p:ext uri="{BB962C8B-B14F-4D97-AF65-F5344CB8AC3E}">
        <p14:creationId xmlns:p14="http://schemas.microsoft.com/office/powerpoint/2010/main" val="398726636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fa.wikipedia.org/wiki/%DA%98%D8%A7%D9%86%D8%B1" TargetMode="Externa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s://fa.wikipedia.org/wiki/%D9%87%D8%A7%DB%8C%D8%A7%D8%A6%D9%88_%D9%85%DB%8C%D8%A7%D8%B2%D8%A7%DA%A9%DB%8C" TargetMode="External"/><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8" Type="http://schemas.openxmlformats.org/officeDocument/2006/relationships/hyperlink" Target="https://fa.wikipedia.org/wiki/%D9%85%D9%84%D9%88%D8%A7%D9%86" TargetMode="External"/><Relationship Id="rId3" Type="http://schemas.openxmlformats.org/officeDocument/2006/relationships/hyperlink" Target="https://fa.wikipedia.org/wiki/%D9%81%D8%B1%D8%A7%D9%86%D8%B3%D9%87" TargetMode="External"/><Relationship Id="rId7" Type="http://schemas.openxmlformats.org/officeDocument/2006/relationships/hyperlink" Target="https://fa.wikipedia.org/wiki/%DA%A9%D8%A7%D8%AA%D8%B3%D9%88%D8%AF%D9%88_%D8%B4%D8%A7%D8%B4%DB%8C%D9%86" TargetMode="External"/><Relationship Id="rId2" Type="http://schemas.openxmlformats.org/officeDocument/2006/relationships/hyperlink" Target="https://fa.wikipedia.org/wiki/%D8%A7%D9%86%DB%8C%D9%85%DB%8C%D8%B4%D9%86" TargetMode="External"/><Relationship Id="rId1" Type="http://schemas.openxmlformats.org/officeDocument/2006/relationships/slideLayout" Target="../slideLayouts/slideLayout1.xml"/><Relationship Id="rId6" Type="http://schemas.openxmlformats.org/officeDocument/2006/relationships/hyperlink" Target="https://fa.wikipedia.org/wiki/%D8%B1%D9%88%D8%B3%DB%8C%D9%87" TargetMode="External"/><Relationship Id="rId5" Type="http://schemas.openxmlformats.org/officeDocument/2006/relationships/hyperlink" Target="https://fa.wikipedia.org/wiki/%D8%A7%DB%8C%D8%A7%D9%84%D8%A7%D8%AA_%D9%85%D8%AA%D8%AD%D8%AF%D9%87" TargetMode="External"/><Relationship Id="rId10" Type="http://schemas.openxmlformats.org/officeDocument/2006/relationships/image" Target="../media/image11.png"/><Relationship Id="rId4" Type="http://schemas.openxmlformats.org/officeDocument/2006/relationships/hyperlink" Target="https://fa.wikipedia.org/wiki/%D8%A2%D9%84%D9%85%D8%A7%D9%86" TargetMode="External"/><Relationship Id="rId9" Type="http://schemas.openxmlformats.org/officeDocument/2006/relationships/hyperlink" Target="https://fa.wikipedia.org/wiki/%D9%85%D8%A7%D9%86%DA%AF%D8%A7"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fa.wikipedia.org/wiki/%D8%A8%D9%84%DB%8C%DA%86_(%D9%85%D8%A7%D9%86%DA%AF%D8%A7)" TargetMode="External"/><Relationship Id="rId13" Type="http://schemas.openxmlformats.org/officeDocument/2006/relationships/image" Target="../media/image12.jpg"/><Relationship Id="rId3" Type="http://schemas.openxmlformats.org/officeDocument/2006/relationships/hyperlink" Target="https://fa.wikipedia.org/wiki/%D9%85%DA%A9%D8%A7_(%D8%B3%D8%A8%DA%A9)" TargetMode="External"/><Relationship Id="rId7" Type="http://schemas.openxmlformats.org/officeDocument/2006/relationships/hyperlink" Target="https://fa.wikipedia.org/wiki/%D9%86%D8%A7%D8%B1%D9%88%D8%AA%D9%88" TargetMode="External"/><Relationship Id="rId12" Type="http://schemas.openxmlformats.org/officeDocument/2006/relationships/hyperlink" Target="https://fa.wikipedia.org/wiki/%D9%81%D8%B1%DB%8C_%D8%AA%DB%8C%D9%84" TargetMode="External"/><Relationship Id="rId2" Type="http://schemas.openxmlformats.org/officeDocument/2006/relationships/hyperlink" Target="https://fa.wikipedia.org/wiki/%D8%A7%D9%88%D8%B3%D8%A7%D9%85%D9%88_%D8%AA%D8%B2%D9%88%DA%A9%D8%A7" TargetMode="External"/><Relationship Id="rId1" Type="http://schemas.openxmlformats.org/officeDocument/2006/relationships/slideLayout" Target="../slideLayouts/slideLayout1.xml"/><Relationship Id="rId6" Type="http://schemas.openxmlformats.org/officeDocument/2006/relationships/hyperlink" Target="https://fa.wikipedia.org/wiki/%D8%AF%D8%B1%D8%A7%DA%AF%D9%88%D9%86_%D8%A8%D8%A7%D9%84_(%D8%A7%D9%86%DB%8C%D9%85%D9%87)" TargetMode="External"/><Relationship Id="rId11" Type="http://schemas.openxmlformats.org/officeDocument/2006/relationships/hyperlink" Target="https://fa.wikipedia.org/wiki/%D8%AD%D9%85%D9%84%D9%87_%D8%A8%D9%87_%D8%AA%D8%A7%DB%8C%D8%AA%D8%A7%D9%86" TargetMode="External"/><Relationship Id="rId5" Type="http://schemas.openxmlformats.org/officeDocument/2006/relationships/hyperlink" Target="https://fa.wikipedia.org/wiki/%D8%AF%DA%98_%D9%81%D8%B6%D8%A7%DB%8C%DB%8C" TargetMode="External"/><Relationship Id="rId10" Type="http://schemas.openxmlformats.org/officeDocument/2006/relationships/hyperlink" Target="https://fa.wikipedia.org/wiki/%DA%AF%DB%8C%D9%86%D8%AA%D8%A7%D9%85%D8%A7" TargetMode="External"/><Relationship Id="rId4" Type="http://schemas.openxmlformats.org/officeDocument/2006/relationships/hyperlink" Target="https://fa.wikipedia.org/wiki/%DA%AF%D8%A7%D9%86%D8%AF%D8%A7%D9%85" TargetMode="External"/><Relationship Id="rId9" Type="http://schemas.openxmlformats.org/officeDocument/2006/relationships/hyperlink" Target="https://fa.wikipedia.org/wiki/%D9%88%D8%A7%D9%86_%D9%BE%DB%8C%D8%B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6858000"/>
          </a:xfrm>
        </p:spPr>
        <p:style>
          <a:lnRef idx="2">
            <a:schemeClr val="accent2"/>
          </a:lnRef>
          <a:fillRef idx="1">
            <a:schemeClr val="lt1"/>
          </a:fillRef>
          <a:effectRef idx="0">
            <a:schemeClr val="accent2"/>
          </a:effectRef>
          <a:fontRef idx="minor">
            <a:schemeClr val="dk1"/>
          </a:fontRef>
        </p:style>
        <p:txBody>
          <a:bodyPr/>
          <a:lstStyle/>
          <a:p>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194" y="313899"/>
            <a:ext cx="11532357" cy="6223379"/>
          </a:xfrm>
          <a:prstGeom prst="rect">
            <a:avLst/>
          </a:prstGeom>
        </p:spPr>
      </p:pic>
    </p:spTree>
    <p:extLst>
      <p:ext uri="{BB962C8B-B14F-4D97-AF65-F5344CB8AC3E}">
        <p14:creationId xmlns:p14="http://schemas.microsoft.com/office/powerpoint/2010/main" val="4229869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1"/>
          </a:xfrm>
        </p:spPr>
        <p:style>
          <a:lnRef idx="1">
            <a:schemeClr val="accent5"/>
          </a:lnRef>
          <a:fillRef idx="3">
            <a:schemeClr val="accent5"/>
          </a:fillRef>
          <a:effectRef idx="2">
            <a:schemeClr val="accent5"/>
          </a:effectRef>
          <a:fontRef idx="minor">
            <a:schemeClr val="lt1"/>
          </a:fontRef>
        </p:style>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7415" y="968991"/>
            <a:ext cx="6987654" cy="5268035"/>
          </a:xfrm>
          <a:prstGeom prst="rect">
            <a:avLst/>
          </a:prstGeom>
        </p:spPr>
      </p:pic>
    </p:spTree>
    <p:extLst>
      <p:ext uri="{BB962C8B-B14F-4D97-AF65-F5344CB8AC3E}">
        <p14:creationId xmlns:p14="http://schemas.microsoft.com/office/powerpoint/2010/main" val="118395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8711"/>
            <a:ext cx="12192000" cy="6680578"/>
          </a:xfrm>
        </p:spPr>
        <p:style>
          <a:lnRef idx="1">
            <a:schemeClr val="accent5"/>
          </a:lnRef>
          <a:fillRef idx="2">
            <a:schemeClr val="accent5"/>
          </a:fillRef>
          <a:effectRef idx="1">
            <a:schemeClr val="accent5"/>
          </a:effectRef>
          <a:fontRef idx="minor">
            <a:schemeClr val="dk1"/>
          </a:fontRef>
        </p:style>
        <p:txBody>
          <a:bodyPr/>
          <a:lstStyle/>
          <a:p>
            <a:pPr algn="r"/>
            <a:r>
              <a:rPr lang="fa-IR" dirty="0" smtClean="0">
                <a:solidFill>
                  <a:srgbClr val="00B0F0"/>
                </a:solidFill>
              </a:rPr>
              <a:t>نام و نام خانوادگی</a:t>
            </a:r>
            <a:r>
              <a:rPr lang="fa-IR" dirty="0" smtClean="0">
                <a:solidFill>
                  <a:srgbClr val="FF0000"/>
                </a:solidFill>
              </a:rPr>
              <a:t>:</a:t>
            </a:r>
            <a:r>
              <a:rPr lang="fa-IR" dirty="0" smtClean="0">
                <a:solidFill>
                  <a:srgbClr val="00B0F0"/>
                </a:solidFill>
              </a:rPr>
              <a:t>فاطمه بنابفرویی</a:t>
            </a:r>
            <a:r>
              <a:rPr lang="fa-IR" dirty="0" smtClean="0"/>
              <a:t/>
            </a:r>
            <a:br>
              <a:rPr lang="fa-IR" dirty="0" smtClean="0"/>
            </a:br>
            <a:r>
              <a:rPr lang="fa-IR" dirty="0"/>
              <a:t/>
            </a:r>
            <a:br>
              <a:rPr lang="fa-IR" dirty="0"/>
            </a:br>
            <a:r>
              <a:rPr lang="fa-IR" dirty="0" smtClean="0">
                <a:solidFill>
                  <a:srgbClr val="00B050"/>
                </a:solidFill>
              </a:rPr>
              <a:t>کلاس</a:t>
            </a:r>
            <a:r>
              <a:rPr lang="fa-IR" dirty="0" smtClean="0">
                <a:solidFill>
                  <a:srgbClr val="FF0000"/>
                </a:solidFill>
              </a:rPr>
              <a:t>:</a:t>
            </a:r>
            <a:r>
              <a:rPr lang="fa-IR" dirty="0" smtClean="0">
                <a:solidFill>
                  <a:srgbClr val="00B050"/>
                </a:solidFill>
              </a:rPr>
              <a:t>ششم دو</a:t>
            </a:r>
            <a:r>
              <a:rPr lang="fa-IR" dirty="0" smtClean="0">
                <a:solidFill>
                  <a:srgbClr val="FF0000"/>
                </a:solidFill>
              </a:rPr>
              <a:t>«</a:t>
            </a:r>
            <a:r>
              <a:rPr lang="fa-IR" dirty="0" smtClean="0">
                <a:solidFill>
                  <a:srgbClr val="00B050"/>
                </a:solidFill>
              </a:rPr>
              <a:t>همدلی</a:t>
            </a:r>
            <a:r>
              <a:rPr lang="fa-IR" dirty="0" smtClean="0">
                <a:solidFill>
                  <a:srgbClr val="FF0000"/>
                </a:solidFill>
              </a:rPr>
              <a:t>»</a:t>
            </a:r>
            <a:r>
              <a:rPr lang="fa-IR" dirty="0" smtClean="0"/>
              <a:t/>
            </a:r>
            <a:br>
              <a:rPr lang="fa-IR" dirty="0" smtClean="0"/>
            </a:br>
            <a:r>
              <a:rPr lang="fa-IR" dirty="0"/>
              <a:t/>
            </a:r>
            <a:br>
              <a:rPr lang="fa-IR" dirty="0"/>
            </a:br>
            <a:r>
              <a:rPr lang="fa-IR" dirty="0" smtClean="0">
                <a:solidFill>
                  <a:srgbClr val="7030A0"/>
                </a:solidFill>
              </a:rPr>
              <a:t>موضوع</a:t>
            </a:r>
            <a:r>
              <a:rPr lang="fa-IR" dirty="0" smtClean="0">
                <a:solidFill>
                  <a:srgbClr val="FF0000"/>
                </a:solidFill>
              </a:rPr>
              <a:t>:</a:t>
            </a:r>
            <a:r>
              <a:rPr lang="fa-IR" dirty="0" smtClean="0">
                <a:solidFill>
                  <a:srgbClr val="7030A0"/>
                </a:solidFill>
              </a:rPr>
              <a:t>انیمه </a:t>
            </a:r>
            <a:r>
              <a:rPr lang="fa-IR" dirty="0" smtClean="0"/>
              <a:t/>
            </a:r>
            <a:br>
              <a:rPr lang="fa-IR" dirty="0" smtClean="0"/>
            </a:br>
            <a:r>
              <a:rPr lang="fa-IR" dirty="0"/>
              <a:t/>
            </a:r>
            <a:br>
              <a:rPr lang="fa-IR"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801" y="2830216"/>
            <a:ext cx="5579773" cy="4027784"/>
          </a:xfrm>
          <a:prstGeom prst="rect">
            <a:avLst/>
          </a:prstGeom>
        </p:spPr>
      </p:pic>
    </p:spTree>
    <p:extLst>
      <p:ext uri="{BB962C8B-B14F-4D97-AF65-F5344CB8AC3E}">
        <p14:creationId xmlns:p14="http://schemas.microsoft.com/office/powerpoint/2010/main" val="383080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369421"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a-IR" dirty="0" smtClean="0"/>
              <a:t/>
            </a:r>
            <a:br>
              <a:rPr lang="fa-IR" dirty="0" smtClean="0"/>
            </a:br>
            <a:r>
              <a:rPr lang="fa-IR" dirty="0" smtClean="0">
                <a:solidFill>
                  <a:srgbClr val="00B050"/>
                </a:solidFill>
              </a:rPr>
              <a:t>انیمه چیست</a:t>
            </a:r>
            <a:r>
              <a:rPr lang="fa-IR" dirty="0" smtClean="0">
                <a:solidFill>
                  <a:srgbClr val="FF0000"/>
                </a:solidFill>
              </a:rPr>
              <a:t>؟</a:t>
            </a:r>
            <a:r>
              <a:rPr lang="fa-IR" dirty="0"/>
              <a:t/>
            </a:r>
            <a:br>
              <a:rPr lang="fa-IR" dirty="0"/>
            </a:br>
            <a:r>
              <a:rPr lang="fa-IR" dirty="0" smtClean="0"/>
              <a:t/>
            </a:r>
            <a:br>
              <a:rPr lang="fa-IR" dirty="0" smtClean="0"/>
            </a:br>
            <a:r>
              <a:rPr lang="fa-IR" sz="3200" dirty="0"/>
              <a:t/>
            </a:r>
            <a:br>
              <a:rPr lang="fa-IR" sz="3200" dirty="0"/>
            </a:br>
            <a:r>
              <a:rPr lang="fa-IR" sz="3200" dirty="0" smtClean="0"/>
              <a:t/>
            </a:r>
            <a:br>
              <a:rPr lang="fa-IR" sz="3200" dirty="0" smtClean="0"/>
            </a:br>
            <a:r>
              <a:rPr lang="fa-IR" sz="3200" b="0" i="0" dirty="0" smtClean="0">
                <a:solidFill>
                  <a:srgbClr val="202122"/>
                </a:solidFill>
                <a:effectLst/>
                <a:latin typeface=".Arabic UI Text"/>
              </a:rPr>
              <a:t> </a:t>
            </a:r>
            <a:r>
              <a:rPr lang="fa-IR" sz="3200" dirty="0"/>
              <a:t/>
            </a:r>
            <a:br>
              <a:rPr lang="fa-IR" sz="3200" dirty="0"/>
            </a:br>
            <a:r>
              <a:rPr lang="fa-IR" sz="3600" dirty="0" smtClean="0">
                <a:solidFill>
                  <a:schemeClr val="accent4">
                    <a:lumMod val="75000"/>
                  </a:schemeClr>
                </a:solidFill>
              </a:rPr>
              <a:t/>
            </a:r>
            <a:br>
              <a:rPr lang="fa-IR" sz="3600" dirty="0" smtClean="0">
                <a:solidFill>
                  <a:schemeClr val="accent4">
                    <a:lumMod val="75000"/>
                  </a:schemeClr>
                </a:solidFill>
              </a:rPr>
            </a:br>
            <a:r>
              <a:rPr lang="fa-IR" sz="3600" b="0" i="0" dirty="0" smtClean="0">
                <a:solidFill>
                  <a:schemeClr val="accent4">
                    <a:lumMod val="75000"/>
                  </a:schemeClr>
                </a:solidFill>
                <a:effectLst/>
                <a:latin typeface=".Arabic UI Text"/>
              </a:rPr>
              <a:t>انیمه شکلی از هنر است که تمامی ژانرهای سینما را شامل می‌شود اما به اشتباه آن را به عنوان یک </a:t>
            </a:r>
            <a:r>
              <a:rPr lang="fa-IR" sz="3600" b="0" i="0" u="none" strike="noStrike" dirty="0" smtClean="0">
                <a:solidFill>
                  <a:schemeClr val="accent4">
                    <a:lumMod val="75000"/>
                  </a:schemeClr>
                </a:solidFill>
                <a:effectLst/>
                <a:latin typeface=".Arabic UI Text"/>
                <a:hlinkClick r:id="rId2" tooltip="ژانر"/>
              </a:rPr>
              <a:t>ژانر</a:t>
            </a:r>
            <a:r>
              <a:rPr lang="fa-IR" sz="3600" b="0" i="0" dirty="0" smtClean="0">
                <a:solidFill>
                  <a:schemeClr val="accent4">
                    <a:lumMod val="75000"/>
                  </a:schemeClr>
                </a:solidFill>
                <a:effectLst/>
                <a:latin typeface=".Arabic UI Text"/>
              </a:rPr>
              <a:t> طبقه‌بندی می‌کنند. در ژاپن اصطلاح انیمه به تمامی اشکال انیمیشن در سراسر دنیا اطلاق می‌شود. در انگلیسی، انیمه بیشتر به فیلم یا برنامه‌هایی با سبک ژاپنی یا سبک انیمیشن‌سازیِ ژاپن گفته می‌شود.</a:t>
            </a:r>
            <a:r>
              <a:rPr lang="fa-IR" sz="3200" dirty="0" smtClean="0"/>
              <a:t/>
            </a:r>
            <a:br>
              <a:rPr lang="fa-IR" sz="3200" dirty="0" smtClean="0"/>
            </a:br>
            <a:r>
              <a:rPr lang="fa-IR" sz="2000" dirty="0" smtClean="0"/>
              <a:t/>
            </a:r>
            <a:br>
              <a:rPr lang="fa-IR" sz="2000" dirty="0" smtClean="0"/>
            </a:br>
            <a:r>
              <a:rPr lang="fa-IR" dirty="0"/>
              <a:t/>
            </a:r>
            <a:br>
              <a:rPr lang="fa-IR" dirty="0"/>
            </a:b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99290">
            <a:off x="8683885" y="962878"/>
            <a:ext cx="2466975" cy="184785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07945">
            <a:off x="1589395" y="532049"/>
            <a:ext cx="1752600" cy="2600325"/>
          </a:xfrm>
          <a:prstGeom prst="rect">
            <a:avLst/>
          </a:prstGeom>
        </p:spPr>
      </p:pic>
    </p:spTree>
    <p:extLst>
      <p:ext uri="{BB962C8B-B14F-4D97-AF65-F5344CB8AC3E}">
        <p14:creationId xmlns:p14="http://schemas.microsoft.com/office/powerpoint/2010/main" val="1000425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1"/>
          </a:xfrm>
        </p:spPr>
        <p:style>
          <a:lnRef idx="1">
            <a:schemeClr val="accent1"/>
          </a:lnRef>
          <a:fillRef idx="2">
            <a:schemeClr val="accent1"/>
          </a:fillRef>
          <a:effectRef idx="1">
            <a:schemeClr val="accent1"/>
          </a:effectRef>
          <a:fontRef idx="minor">
            <a:schemeClr val="dk1"/>
          </a:fontRef>
        </p:style>
        <p:txBody>
          <a:bodyPr>
            <a:normAutofit/>
          </a:bodyPr>
          <a:lstStyle/>
          <a:p>
            <a:r>
              <a:rPr lang="fa-IR" sz="3200" b="0" i="0" dirty="0" smtClean="0">
                <a:solidFill>
                  <a:srgbClr val="002060"/>
                </a:solidFill>
                <a:effectLst/>
                <a:latin typeface=".Arabic UI Text"/>
              </a:rPr>
              <a:t/>
            </a:r>
            <a:br>
              <a:rPr lang="fa-IR" sz="3200" b="0" i="0" dirty="0" smtClean="0">
                <a:solidFill>
                  <a:srgbClr val="002060"/>
                </a:solidFill>
                <a:effectLst/>
                <a:latin typeface=".Arabic UI Text"/>
              </a:rPr>
            </a:br>
            <a:r>
              <a:rPr lang="fa-IR" sz="3200" dirty="0" smtClean="0">
                <a:solidFill>
                  <a:srgbClr val="002060"/>
                </a:solidFill>
                <a:latin typeface=".Arabic UI Text"/>
              </a:rPr>
              <a:t>واژه </a:t>
            </a:r>
            <a:r>
              <a:rPr lang="fa-IR" sz="3200" b="0" i="0" dirty="0" smtClean="0">
                <a:solidFill>
                  <a:srgbClr val="002060"/>
                </a:solidFill>
                <a:effectLst/>
                <a:latin typeface=".Arabic UI Text"/>
              </a:rPr>
              <a:t>انیمه گاهی مورد نقد نیز قرار گرفته‌است. مثلاً در سال ۱۹۸۷ </a:t>
            </a:r>
            <a:r>
              <a:rPr lang="fa-IR" sz="3200" b="0" i="0" u="none" strike="noStrike" dirty="0" smtClean="0">
                <a:solidFill>
                  <a:srgbClr val="002060"/>
                </a:solidFill>
                <a:effectLst/>
                <a:latin typeface=".Arabic UI Text"/>
                <a:hlinkClick r:id="rId2" tooltip="هایائو میازاکی"/>
              </a:rPr>
              <a:t>هایائو میازاکی</a:t>
            </a:r>
            <a:r>
              <a:rPr lang="fa-IR" sz="3200" b="0" i="0" dirty="0" smtClean="0">
                <a:solidFill>
                  <a:srgbClr val="002060"/>
                </a:solidFill>
                <a:effectLst/>
                <a:latin typeface=".Arabic UI Text"/>
              </a:rPr>
              <a:t> بیان کرد که از این اصطلاح متنفر است زیرا به نحوی به ویرانی صنعت انیمیشن ژاپن اشاره می‌کند. او این ویرانی را با انیماتورهای بدون انگیزه ولی پرکار برابر دانست که با تکیه بر یک پیکرنگاری ثابت از ویژگی‌های چهره و اغراق در حواس حرکتی طراحی می‌کنند اما عمق، کمال، احساس یا فکر در کار آنان دیده نمی‌شود.</a:t>
            </a:r>
            <a:r>
              <a:rPr lang="fa-IR" sz="3200" dirty="0">
                <a:solidFill>
                  <a:srgbClr val="002060"/>
                </a:solidFill>
                <a:latin typeface=".Arabic UI Text"/>
              </a:rPr>
              <a:t/>
            </a:r>
            <a:br>
              <a:rPr lang="fa-IR" sz="3200" dirty="0">
                <a:solidFill>
                  <a:srgbClr val="002060"/>
                </a:solidFill>
                <a:latin typeface=".Arabic UI Text"/>
              </a:rPr>
            </a:br>
            <a:r>
              <a:rPr lang="fa-IR" sz="3200" dirty="0" smtClean="0">
                <a:solidFill>
                  <a:srgbClr val="002060"/>
                </a:solidFill>
                <a:latin typeface=".Arabic UI Text"/>
              </a:rPr>
              <a:t/>
            </a:r>
            <a:br>
              <a:rPr lang="fa-IR" sz="3200" dirty="0" smtClean="0">
                <a:solidFill>
                  <a:srgbClr val="002060"/>
                </a:solidFill>
                <a:latin typeface=".Arabic UI Text"/>
              </a:rPr>
            </a:br>
            <a:r>
              <a:rPr lang="fa-IR" sz="3200" dirty="0">
                <a:solidFill>
                  <a:srgbClr val="002060"/>
                </a:solidFill>
                <a:latin typeface=".Arabic UI Text"/>
              </a:rPr>
              <a:t/>
            </a:r>
            <a:br>
              <a:rPr lang="fa-IR" sz="3200" dirty="0">
                <a:solidFill>
                  <a:srgbClr val="002060"/>
                </a:solidFill>
                <a:latin typeface=".Arabic UI Text"/>
              </a:rPr>
            </a:br>
            <a:r>
              <a:rPr lang="fa-IR" sz="3200" dirty="0" smtClean="0">
                <a:solidFill>
                  <a:srgbClr val="002060"/>
                </a:solidFill>
                <a:latin typeface=".Arabic UI Text"/>
              </a:rPr>
              <a:t/>
            </a:r>
            <a:br>
              <a:rPr lang="fa-IR" sz="3200" dirty="0" smtClean="0">
                <a:solidFill>
                  <a:srgbClr val="002060"/>
                </a:solidFill>
                <a:latin typeface=".Arabic UI Text"/>
              </a:rPr>
            </a:br>
            <a:r>
              <a:rPr lang="fa-IR" sz="3200" dirty="0">
                <a:solidFill>
                  <a:srgbClr val="002060"/>
                </a:solidFill>
                <a:latin typeface=".Arabic UI Text"/>
              </a:rPr>
              <a:t/>
            </a:r>
            <a:br>
              <a:rPr lang="fa-IR" sz="3200" dirty="0">
                <a:solidFill>
                  <a:srgbClr val="002060"/>
                </a:solidFill>
                <a:latin typeface=".Arabic UI Text"/>
              </a:rPr>
            </a:br>
            <a:r>
              <a:rPr lang="fa-IR" sz="3200" dirty="0" smtClean="0">
                <a:solidFill>
                  <a:srgbClr val="002060"/>
                </a:solidFill>
                <a:latin typeface=".Arabic UI Text"/>
              </a:rPr>
              <a:t/>
            </a:r>
            <a:br>
              <a:rPr lang="fa-IR" sz="3200" dirty="0" smtClean="0">
                <a:solidFill>
                  <a:srgbClr val="002060"/>
                </a:solidFill>
                <a:latin typeface=".Arabic UI Text"/>
              </a:rPr>
            </a:br>
            <a:endParaRPr lang="en-US" sz="3200" dirty="0">
              <a:solidFill>
                <a:srgbClr val="00206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17640">
            <a:off x="830348" y="4692836"/>
            <a:ext cx="2705100" cy="170331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406318">
            <a:off x="8616731" y="4777862"/>
            <a:ext cx="2570863" cy="1600200"/>
          </a:xfrm>
          <a:prstGeom prst="rect">
            <a:avLst/>
          </a:prstGeom>
        </p:spPr>
      </p:pic>
    </p:spTree>
    <p:extLst>
      <p:ext uri="{BB962C8B-B14F-4D97-AF65-F5344CB8AC3E}">
        <p14:creationId xmlns:p14="http://schemas.microsoft.com/office/powerpoint/2010/main" val="23979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Autofit/>
          </a:bodyPr>
          <a:lstStyle/>
          <a:p>
            <a:r>
              <a:rPr lang="fa-IR" sz="2800" b="0" i="0" dirty="0" smtClean="0">
                <a:solidFill>
                  <a:srgbClr val="0070C0"/>
                </a:solidFill>
                <a:effectLst/>
                <a:latin typeface=".Arabic UI Text"/>
              </a:rPr>
              <a:t>تاریخ انیمه از اوایل سدهٔ ۲۰ آغاز می‌شود که فیلم‌سازان ژاپنی با واژه </a:t>
            </a:r>
            <a:r>
              <a:rPr lang="fa-IR" sz="2800" b="0" i="0" u="none" strike="noStrike" dirty="0" smtClean="0">
                <a:solidFill>
                  <a:srgbClr val="0070C0"/>
                </a:solidFill>
                <a:effectLst/>
                <a:latin typeface=".Arabic UI Text"/>
                <a:hlinkClick r:id="rId2" tooltip="انیمیشن"/>
              </a:rPr>
              <a:t>انیمیشن</a:t>
            </a:r>
            <a:r>
              <a:rPr lang="fa-IR" sz="2800" b="0" i="0" dirty="0" smtClean="0">
                <a:solidFill>
                  <a:srgbClr val="0070C0"/>
                </a:solidFill>
                <a:effectLst/>
                <a:latin typeface=".Arabic UI Text"/>
              </a:rPr>
              <a:t> که در آن زمان در کشورهایی مانند </a:t>
            </a:r>
            <a:r>
              <a:rPr lang="fa-IR" sz="2800" b="0" i="0" u="none" strike="noStrike" dirty="0" smtClean="0">
                <a:solidFill>
                  <a:srgbClr val="0070C0"/>
                </a:solidFill>
                <a:effectLst/>
                <a:latin typeface=".Arabic UI Text"/>
                <a:hlinkClick r:id="rId3" tooltip="فرانسه"/>
              </a:rPr>
              <a:t>فرانسه</a:t>
            </a:r>
            <a:r>
              <a:rPr lang="fa-IR" sz="2800" b="0" i="0" dirty="0" smtClean="0">
                <a:solidFill>
                  <a:srgbClr val="0070C0"/>
                </a:solidFill>
                <a:effectLst/>
                <a:latin typeface=".Arabic UI Text"/>
              </a:rPr>
              <a:t>، </a:t>
            </a:r>
            <a:r>
              <a:rPr lang="fa-IR" sz="2800" b="0" i="0" u="none" strike="noStrike" dirty="0" smtClean="0">
                <a:solidFill>
                  <a:srgbClr val="0070C0"/>
                </a:solidFill>
                <a:effectLst/>
                <a:latin typeface=".Arabic UI Text"/>
                <a:hlinkClick r:id="rId4" tooltip="آلمان"/>
              </a:rPr>
              <a:t>آلمان</a:t>
            </a:r>
            <a:r>
              <a:rPr lang="fa-IR" sz="2800" b="0" i="0" dirty="0" smtClean="0">
                <a:solidFill>
                  <a:srgbClr val="0070C0"/>
                </a:solidFill>
                <a:effectLst/>
                <a:latin typeface=".Arabic UI Text"/>
              </a:rPr>
              <a:t>، </a:t>
            </a:r>
            <a:r>
              <a:rPr lang="fa-IR" sz="2800" b="0" i="0" u="none" strike="noStrike" dirty="0" smtClean="0">
                <a:solidFill>
                  <a:srgbClr val="0070C0"/>
                </a:solidFill>
                <a:effectLst/>
                <a:latin typeface=".Arabic UI Text"/>
                <a:hlinkClick r:id="rId5" tooltip="ایالات متحده"/>
              </a:rPr>
              <a:t>ایالات متحده</a:t>
            </a:r>
            <a:r>
              <a:rPr lang="fa-IR" sz="2800" b="0" i="0" dirty="0" smtClean="0">
                <a:solidFill>
                  <a:srgbClr val="0070C0"/>
                </a:solidFill>
                <a:effectLst/>
                <a:latin typeface=".Arabic UI Text"/>
              </a:rPr>
              <a:t> و </a:t>
            </a:r>
            <a:r>
              <a:rPr lang="fa-IR" sz="2800" b="0" i="0" u="none" strike="noStrike" dirty="0" smtClean="0">
                <a:solidFill>
                  <a:srgbClr val="0070C0"/>
                </a:solidFill>
                <a:effectLst/>
                <a:latin typeface=".Arabic UI Text"/>
                <a:hlinkClick r:id="rId6" tooltip="روسیه"/>
              </a:rPr>
              <a:t>روسیه</a:t>
            </a:r>
            <a:r>
              <a:rPr lang="fa-IR" sz="2800" b="0" i="0" dirty="0" smtClean="0">
                <a:solidFill>
                  <a:srgbClr val="0070C0"/>
                </a:solidFill>
                <a:effectLst/>
                <a:latin typeface=".Arabic UI Text"/>
              </a:rPr>
              <a:t> استفاده می‌شد آشنا شدند. </a:t>
            </a:r>
            <a:r>
              <a:rPr lang="fa-IR" sz="2800" b="0" i="0" u="none" strike="noStrike" dirty="0" smtClean="0">
                <a:solidFill>
                  <a:srgbClr val="0070C0"/>
                </a:solidFill>
                <a:effectLst/>
                <a:latin typeface=".Arabic UI Text"/>
                <a:hlinkClick r:id="rId7" tooltip="کاتسودو شاشین"/>
              </a:rPr>
              <a:t>کاتسودو شاشین</a:t>
            </a:r>
            <a:r>
              <a:rPr lang="fa-IR" sz="2800" b="0" i="0" dirty="0" smtClean="0">
                <a:solidFill>
                  <a:srgbClr val="0070C0"/>
                </a:solidFill>
                <a:effectLst/>
                <a:latin typeface=".Arabic UI Text"/>
              </a:rPr>
              <a:t>، قدیمی‌ترین انیمه‌ای است ۳ ثانیه‌ای از یک </a:t>
            </a:r>
            <a:r>
              <a:rPr lang="fa-IR" sz="2800" b="0" i="0" u="none" strike="noStrike" dirty="0" smtClean="0">
                <a:solidFill>
                  <a:srgbClr val="0070C0"/>
                </a:solidFill>
                <a:effectLst/>
                <a:latin typeface=".Arabic UI Text"/>
                <a:hlinkClick r:id="rId8" tooltip="ملوان"/>
              </a:rPr>
              <a:t>ملوان</a:t>
            </a:r>
            <a:r>
              <a:rPr lang="fa-IR" sz="2800" b="0" i="0" dirty="0" smtClean="0">
                <a:solidFill>
                  <a:srgbClr val="0070C0"/>
                </a:solidFill>
                <a:effectLst/>
                <a:latin typeface=".Arabic UI Text"/>
              </a:rPr>
              <a:t> در سال ۱۹۰۷. برخلاف آمریکا، فیلمسازی ژاپن به صورت سازمانی کوچک بود که با مشکلاتی از قبیل کمبود بودجه، مکان و محدودیت دست به گریبان بود. با مطرح شدن انیمیشن، هنرمندان قادر به ساخت هر نوع کاراکتر و صحنه‌ای شدند. در طی دهه ۷۰، درصد محبوبیت </a:t>
            </a:r>
            <a:r>
              <a:rPr lang="fa-IR" sz="2800" b="0" i="0" u="none" strike="noStrike" dirty="0" smtClean="0">
                <a:solidFill>
                  <a:srgbClr val="0070C0"/>
                </a:solidFill>
                <a:effectLst/>
                <a:latin typeface=".Arabic UI Text"/>
                <a:hlinkClick r:id="rId9" tooltip="مانگا"/>
              </a:rPr>
              <a:t>مانگا</a:t>
            </a:r>
            <a:r>
              <a:rPr lang="fa-IR" sz="2800" b="0" i="0" dirty="0" smtClean="0">
                <a:solidFill>
                  <a:srgbClr val="0070C0"/>
                </a:solidFill>
                <a:effectLst/>
                <a:latin typeface=".Arabic UI Text"/>
              </a:rPr>
              <a:t> بسیار بالا رفته بود که معمولاً بعداً انیمیشنی بر اساس آنان نیز ساخته می‌شد. </a:t>
            </a:r>
            <a:r>
              <a:rPr lang="fa-IR" sz="2800" b="0" i="0" dirty="0" smtClean="0">
                <a:solidFill>
                  <a:srgbClr val="202122"/>
                </a:solidFill>
                <a:effectLst/>
                <a:latin typeface=".Arabic UI Text"/>
              </a:rPr>
              <a:t/>
            </a:r>
            <a:br>
              <a:rPr lang="fa-IR" sz="2800" b="0" i="0" dirty="0" smtClean="0">
                <a:solidFill>
                  <a:srgbClr val="202122"/>
                </a:solidFill>
                <a:effectLst/>
                <a:latin typeface=".Arabic UI Text"/>
              </a:rPr>
            </a:br>
            <a:r>
              <a:rPr lang="fa-IR" sz="2800" b="0" i="0" dirty="0" smtClean="0">
                <a:solidFill>
                  <a:srgbClr val="202122"/>
                </a:solidFill>
                <a:effectLst/>
                <a:latin typeface=".Arabic UI Text"/>
              </a:rPr>
              <a:t/>
            </a:r>
            <a:br>
              <a:rPr lang="fa-IR" sz="2800" b="0" i="0" dirty="0" smtClean="0">
                <a:solidFill>
                  <a:srgbClr val="202122"/>
                </a:solidFill>
                <a:effectLst/>
                <a:latin typeface=".Arabic UI Text"/>
              </a:rPr>
            </a:br>
            <a:r>
              <a:rPr lang="fa-IR" sz="2800" dirty="0">
                <a:solidFill>
                  <a:srgbClr val="202122"/>
                </a:solidFill>
                <a:latin typeface=".Arabic UI Text"/>
              </a:rPr>
              <a:t/>
            </a:r>
            <a:br>
              <a:rPr lang="fa-IR" sz="2800" dirty="0">
                <a:solidFill>
                  <a:srgbClr val="202122"/>
                </a:solidFill>
                <a:latin typeface=".Arabic UI Text"/>
              </a:rPr>
            </a:br>
            <a:r>
              <a:rPr lang="fa-IR" sz="2800" dirty="0" smtClean="0">
                <a:solidFill>
                  <a:srgbClr val="202122"/>
                </a:solidFill>
                <a:latin typeface=".Arabic UI Text"/>
              </a:rPr>
              <a:t/>
            </a:r>
            <a:br>
              <a:rPr lang="fa-IR" sz="2800" dirty="0" smtClean="0">
                <a:solidFill>
                  <a:srgbClr val="202122"/>
                </a:solidFill>
                <a:latin typeface=".Arabic UI Text"/>
              </a:rPr>
            </a:br>
            <a:r>
              <a:rPr lang="fa-IR" sz="2800" dirty="0">
                <a:solidFill>
                  <a:srgbClr val="202122"/>
                </a:solidFill>
                <a:latin typeface=".Arabic UI Text"/>
              </a:rPr>
              <a:t/>
            </a:r>
            <a:br>
              <a:rPr lang="fa-IR" sz="2800" dirty="0">
                <a:solidFill>
                  <a:srgbClr val="202122"/>
                </a:solidFill>
                <a:latin typeface=".Arabic UI Text"/>
              </a:rPr>
            </a:br>
            <a:r>
              <a:rPr lang="fa-IR" sz="2800" dirty="0" smtClean="0">
                <a:solidFill>
                  <a:srgbClr val="202122"/>
                </a:solidFill>
                <a:latin typeface=".Arabic UI Text"/>
              </a:rPr>
              <a:t/>
            </a:r>
            <a:br>
              <a:rPr lang="fa-IR" sz="2800" dirty="0" smtClean="0">
                <a:solidFill>
                  <a:srgbClr val="202122"/>
                </a:solidFill>
                <a:latin typeface=".Arabic UI Text"/>
              </a:rPr>
            </a:br>
            <a:r>
              <a:rPr lang="fa-IR" sz="2800" dirty="0">
                <a:solidFill>
                  <a:srgbClr val="202122"/>
                </a:solidFill>
                <a:latin typeface=".Arabic UI Text"/>
              </a:rPr>
              <a:t/>
            </a:r>
            <a:br>
              <a:rPr lang="fa-IR" sz="2800" dirty="0">
                <a:solidFill>
                  <a:srgbClr val="202122"/>
                </a:solidFill>
                <a:latin typeface=".Arabic UI Text"/>
              </a:rPr>
            </a:br>
            <a:r>
              <a:rPr lang="fa-IR" sz="2800" dirty="0" smtClean="0">
                <a:solidFill>
                  <a:srgbClr val="202122"/>
                </a:solidFill>
                <a:latin typeface=".Arabic UI Text"/>
              </a:rPr>
              <a:t/>
            </a:r>
            <a:br>
              <a:rPr lang="fa-IR" sz="2800" dirty="0" smtClean="0">
                <a:solidFill>
                  <a:srgbClr val="202122"/>
                </a:solidFill>
                <a:latin typeface=".Arabic UI Text"/>
              </a:rPr>
            </a:br>
            <a:endParaRPr lang="en-US" sz="2800" dirty="0"/>
          </a:p>
        </p:txBody>
      </p:sp>
      <p:pic>
        <p:nvPicPr>
          <p:cNvPr id="4" name="Picture 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66781" y="3828196"/>
            <a:ext cx="2920621" cy="2866030"/>
          </a:xfrm>
          <a:prstGeom prst="rect">
            <a:avLst/>
          </a:prstGeom>
        </p:spPr>
      </p:pic>
    </p:spTree>
    <p:extLst>
      <p:ext uri="{BB962C8B-B14F-4D97-AF65-F5344CB8AC3E}">
        <p14:creationId xmlns:p14="http://schemas.microsoft.com/office/powerpoint/2010/main" val="19880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7999"/>
          </a:xfrm>
        </p:spPr>
        <p:style>
          <a:lnRef idx="1">
            <a:schemeClr val="accent3"/>
          </a:lnRef>
          <a:fillRef idx="2">
            <a:schemeClr val="accent3"/>
          </a:fillRef>
          <a:effectRef idx="1">
            <a:schemeClr val="accent3"/>
          </a:effectRef>
          <a:fontRef idx="minor">
            <a:schemeClr val="dk1"/>
          </a:fontRef>
        </p:style>
        <p:txBody>
          <a:bodyPr>
            <a:normAutofit/>
          </a:bodyPr>
          <a:lstStyle/>
          <a:p>
            <a:r>
              <a:rPr lang="fa-IR" sz="2800" b="0" i="0" dirty="0" smtClean="0">
                <a:solidFill>
                  <a:srgbClr val="FF3399"/>
                </a:solidFill>
                <a:effectLst/>
                <a:latin typeface=".Arabic UI Text"/>
              </a:rPr>
              <a:t>از کارهای </a:t>
            </a:r>
            <a:r>
              <a:rPr lang="fa-IR" sz="2800" b="0" i="0" u="none" strike="noStrike" dirty="0" smtClean="0">
                <a:solidFill>
                  <a:srgbClr val="FF3399"/>
                </a:solidFill>
                <a:effectLst/>
                <a:latin typeface=".Arabic UI Text"/>
                <a:hlinkClick r:id="rId2" tooltip="اوسامو تزوکا"/>
              </a:rPr>
              <a:t>اوسامو تزوکا</a:t>
            </a:r>
            <a:r>
              <a:rPr lang="fa-IR" sz="2800" b="0" i="0" dirty="0" smtClean="0">
                <a:solidFill>
                  <a:srgbClr val="FF3399"/>
                </a:solidFill>
                <a:effectLst/>
                <a:latin typeface=".Arabic UI Text"/>
              </a:rPr>
              <a:t> که بعداً معروف به «افسانه» و «خدای مانگا» شد، می‌توان در این زمینه نام برد. به دلیل این چنین فعالیت‌هایی انیمه امروز به عنوان یک هنر شناخته می‌شود. برای مثال، نوع روبات‌های بزرگ که با نام </a:t>
            </a:r>
            <a:r>
              <a:rPr lang="fa-IR" sz="2800" b="0" i="0" u="none" strike="noStrike" dirty="0" smtClean="0">
                <a:solidFill>
                  <a:srgbClr val="FF3399"/>
                </a:solidFill>
                <a:effectLst/>
                <a:latin typeface=".Arabic UI Text"/>
                <a:hlinkClick r:id="rId3" tooltip="مکا (سبک)"/>
              </a:rPr>
              <a:t>مِکا</a:t>
            </a:r>
            <a:r>
              <a:rPr lang="fa-IR" sz="2800" b="0" i="0" dirty="0" smtClean="0">
                <a:solidFill>
                  <a:srgbClr val="FF3399"/>
                </a:solidFill>
                <a:effectLst/>
                <a:latin typeface=".Arabic UI Text"/>
              </a:rPr>
              <a:t> شناخته می‌شود، با تزوکا شروع، توسط گو ناگائی (</a:t>
            </a:r>
            <a:r>
              <a:rPr lang="en-US" sz="2800" b="0" i="0" dirty="0" smtClean="0">
                <a:solidFill>
                  <a:srgbClr val="FF3399"/>
                </a:solidFill>
                <a:effectLst/>
                <a:latin typeface=".Arabic UI Text"/>
              </a:rPr>
              <a:t>Go Nagai) </a:t>
            </a:r>
            <a:r>
              <a:rPr lang="fa-IR" sz="2800" b="0" i="0" dirty="0" smtClean="0">
                <a:solidFill>
                  <a:srgbClr val="FF3399"/>
                </a:solidFill>
                <a:effectLst/>
                <a:latin typeface=".Arabic UI Text"/>
              </a:rPr>
              <a:t>و … رشد پیدا کرد و با یوشیوکی تومینو متحول شد.</a:t>
            </a:r>
            <a:br>
              <a:rPr lang="fa-IR" sz="2800" b="0" i="0" dirty="0" smtClean="0">
                <a:solidFill>
                  <a:srgbClr val="FF3399"/>
                </a:solidFill>
                <a:effectLst/>
                <a:latin typeface=".Arabic UI Text"/>
              </a:rPr>
            </a:br>
            <a:r>
              <a:rPr lang="fa-IR" sz="2800" b="0" i="0" dirty="0" smtClean="0">
                <a:solidFill>
                  <a:srgbClr val="FF3399"/>
                </a:solidFill>
                <a:effectLst/>
                <a:latin typeface=".Arabic UI Text"/>
              </a:rPr>
              <a:t>انیمه‌های رباتیک مانند </a:t>
            </a:r>
            <a:r>
              <a:rPr lang="fa-IR" sz="2800" b="0" i="1" u="none" strike="noStrike" dirty="0" smtClean="0">
                <a:solidFill>
                  <a:srgbClr val="FF3399"/>
                </a:solidFill>
                <a:effectLst/>
                <a:latin typeface=".Arabic UI Text"/>
                <a:hlinkClick r:id="rId4" tooltip="گاندام"/>
              </a:rPr>
              <a:t>گاندام</a:t>
            </a:r>
            <a:r>
              <a:rPr lang="fa-IR" sz="2800" b="0" i="0" dirty="0" smtClean="0">
                <a:solidFill>
                  <a:srgbClr val="FF3399"/>
                </a:solidFill>
                <a:effectLst/>
                <a:latin typeface=".Arabic UI Text"/>
              </a:rPr>
              <a:t> و </a:t>
            </a:r>
            <a:r>
              <a:rPr lang="fa-IR" sz="2800" b="0" i="1" u="none" strike="noStrike" dirty="0" smtClean="0">
                <a:solidFill>
                  <a:srgbClr val="FF3399"/>
                </a:solidFill>
                <a:effectLst/>
                <a:latin typeface=".Arabic UI Text"/>
                <a:hlinkClick r:id="rId5" tooltip="دژ فضایی"/>
              </a:rPr>
              <a:t>دژ فضایی</a:t>
            </a:r>
            <a:r>
              <a:rPr lang="fa-IR" sz="2800" b="0" i="0" dirty="0" smtClean="0">
                <a:solidFill>
                  <a:srgbClr val="FF3399"/>
                </a:solidFill>
                <a:effectLst/>
                <a:latin typeface=".Arabic UI Text"/>
              </a:rPr>
              <a:t> در دهه ۸۰ به عنوان کلاسیک‌های این نوع نام گرفتند و این نوع انیمه هنوز هم یکی از مطرح‌ترین انواع انیمه هستند. در دهه ۸۰، انیمه در رسانه‌های ژاپن قبول و به سرعت به یک رشته تولید موفق تبدیل شد. از برخی از محبوبترین انیمه‌ها در ایران می‌توان به </a:t>
            </a:r>
            <a:r>
              <a:rPr lang="fa-IR" sz="2800" b="0" i="1" u="none" strike="noStrike" dirty="0" smtClean="0">
                <a:solidFill>
                  <a:srgbClr val="FF3399"/>
                </a:solidFill>
                <a:effectLst/>
                <a:latin typeface=".Arabic UI Text"/>
                <a:hlinkClick r:id="rId6" tooltip="دراگون بال (انیمه)"/>
              </a:rPr>
              <a:t>دراگون بال</a:t>
            </a:r>
            <a:r>
              <a:rPr lang="fa-IR" sz="2800" b="0" i="0" dirty="0" smtClean="0">
                <a:solidFill>
                  <a:srgbClr val="FF3399"/>
                </a:solidFill>
                <a:effectLst/>
                <a:latin typeface=".Arabic UI Text"/>
              </a:rPr>
              <a:t>، </a:t>
            </a:r>
            <a:r>
              <a:rPr lang="fa-IR" sz="2800" b="0" i="1" u="none" strike="noStrike" dirty="0" smtClean="0">
                <a:solidFill>
                  <a:srgbClr val="FF3399"/>
                </a:solidFill>
                <a:effectLst/>
                <a:latin typeface=".Arabic UI Text"/>
                <a:hlinkClick r:id="rId7" tooltip="ناروتو"/>
              </a:rPr>
              <a:t>ناروتو</a:t>
            </a:r>
            <a:r>
              <a:rPr lang="fa-IR" sz="2800" b="0" i="0" dirty="0" smtClean="0">
                <a:solidFill>
                  <a:srgbClr val="FF3399"/>
                </a:solidFill>
                <a:effectLst/>
                <a:latin typeface=".Arabic UI Text"/>
              </a:rPr>
              <a:t>، </a:t>
            </a:r>
            <a:r>
              <a:rPr lang="fa-IR" sz="2800" b="0" i="1" u="none" strike="noStrike" dirty="0" smtClean="0">
                <a:solidFill>
                  <a:srgbClr val="FF3399"/>
                </a:solidFill>
                <a:effectLst/>
                <a:latin typeface=".Arabic UI Text"/>
                <a:hlinkClick r:id="rId8" tooltip="بلیچ (مانگا)"/>
              </a:rPr>
              <a:t>بلیچ</a:t>
            </a:r>
            <a:r>
              <a:rPr lang="fa-IR" sz="2800" b="0" i="0" dirty="0" smtClean="0">
                <a:solidFill>
                  <a:srgbClr val="FF3399"/>
                </a:solidFill>
                <a:effectLst/>
                <a:latin typeface=".Arabic UI Text"/>
              </a:rPr>
              <a:t>، </a:t>
            </a:r>
            <a:r>
              <a:rPr lang="fa-IR" sz="2800" b="0" i="1" u="none" strike="noStrike" dirty="0" smtClean="0">
                <a:solidFill>
                  <a:srgbClr val="FF3399"/>
                </a:solidFill>
                <a:effectLst/>
                <a:latin typeface=".Arabic UI Text"/>
                <a:hlinkClick r:id="rId9" tooltip="وان پیس"/>
              </a:rPr>
              <a:t>وان پیس</a:t>
            </a:r>
            <a:r>
              <a:rPr lang="fa-IR" sz="2800" b="0" i="0" dirty="0" smtClean="0">
                <a:solidFill>
                  <a:srgbClr val="FF3399"/>
                </a:solidFill>
                <a:effectLst/>
                <a:latin typeface=".Arabic UI Text"/>
              </a:rPr>
              <a:t>، </a:t>
            </a:r>
            <a:r>
              <a:rPr lang="fa-IR" sz="2800" b="0" i="1" u="none" strike="noStrike" dirty="0" smtClean="0">
                <a:solidFill>
                  <a:srgbClr val="FF3399"/>
                </a:solidFill>
                <a:effectLst/>
                <a:latin typeface=".Arabic UI Text"/>
                <a:hlinkClick r:id="rId10" tooltip="گینتاما"/>
              </a:rPr>
              <a:t>گینتاما</a:t>
            </a:r>
            <a:r>
              <a:rPr lang="fa-IR" sz="2800" b="0" i="0" dirty="0" smtClean="0">
                <a:solidFill>
                  <a:srgbClr val="FF3399"/>
                </a:solidFill>
                <a:effectLst/>
                <a:latin typeface=".Arabic UI Text"/>
              </a:rPr>
              <a:t>، </a:t>
            </a:r>
            <a:r>
              <a:rPr lang="fa-IR" sz="2800" b="0" i="1" u="none" strike="noStrike" dirty="0" smtClean="0">
                <a:solidFill>
                  <a:srgbClr val="FF3399"/>
                </a:solidFill>
                <a:effectLst/>
                <a:latin typeface=".Arabic UI Text"/>
                <a:hlinkClick r:id="rId11" tooltip="حمله به تایتان"/>
              </a:rPr>
              <a:t>حمله به تایتان </a:t>
            </a:r>
            <a:r>
              <a:rPr lang="fa-IR" sz="2800" b="0" i="0" dirty="0" smtClean="0">
                <a:solidFill>
                  <a:srgbClr val="FF3399"/>
                </a:solidFill>
                <a:effectLst/>
                <a:latin typeface=".Arabic UI Text"/>
              </a:rPr>
              <a:t>و </a:t>
            </a:r>
            <a:r>
              <a:rPr lang="fa-IR" sz="2800" b="0" i="1" u="none" strike="noStrike" dirty="0" smtClean="0">
                <a:solidFill>
                  <a:srgbClr val="FF3399"/>
                </a:solidFill>
                <a:effectLst/>
                <a:latin typeface=".Arabic UI Text"/>
                <a:hlinkClick r:id="rId12" tooltip="فری تیل"/>
              </a:rPr>
              <a:t>فری تیل</a:t>
            </a:r>
            <a:r>
              <a:rPr lang="fa-IR" sz="2800" b="0" i="0" dirty="0" smtClean="0">
                <a:solidFill>
                  <a:srgbClr val="FF3399"/>
                </a:solidFill>
                <a:effectLst/>
                <a:latin typeface=".Arabic UI Text"/>
              </a:rPr>
              <a:t> اشاره کرد.</a:t>
            </a:r>
            <a:r>
              <a:rPr lang="fa-IR" sz="2800" b="0" i="0" dirty="0" smtClean="0">
                <a:solidFill>
                  <a:srgbClr val="202122"/>
                </a:solidFill>
                <a:effectLst/>
                <a:latin typeface=".Arabic UI Text"/>
              </a:rPr>
              <a:t/>
            </a:r>
            <a:br>
              <a:rPr lang="fa-IR" sz="2800" b="0" i="0" dirty="0" smtClean="0">
                <a:solidFill>
                  <a:srgbClr val="202122"/>
                </a:solidFill>
                <a:effectLst/>
                <a:latin typeface=".Arabic UI Text"/>
              </a:rPr>
            </a:br>
            <a:r>
              <a:rPr lang="fa-IR" sz="2800" dirty="0">
                <a:solidFill>
                  <a:srgbClr val="202122"/>
                </a:solidFill>
                <a:latin typeface=".Arabic UI Text"/>
              </a:rPr>
              <a:t/>
            </a:r>
            <a:br>
              <a:rPr lang="fa-IR" sz="2800" dirty="0">
                <a:solidFill>
                  <a:srgbClr val="202122"/>
                </a:solidFill>
                <a:latin typeface=".Arabic UI Text"/>
              </a:rPr>
            </a:br>
            <a:r>
              <a:rPr lang="fa-IR" sz="2800" dirty="0" smtClean="0">
                <a:solidFill>
                  <a:srgbClr val="202122"/>
                </a:solidFill>
                <a:latin typeface=".Arabic UI Text"/>
              </a:rPr>
              <a:t/>
            </a:r>
            <a:br>
              <a:rPr lang="fa-IR" sz="2800" dirty="0" smtClean="0">
                <a:solidFill>
                  <a:srgbClr val="202122"/>
                </a:solidFill>
                <a:latin typeface=".Arabic UI Text"/>
              </a:rPr>
            </a:br>
            <a:r>
              <a:rPr lang="fa-IR" sz="2800" dirty="0">
                <a:solidFill>
                  <a:srgbClr val="202122"/>
                </a:solidFill>
                <a:latin typeface=".Arabic UI Text"/>
              </a:rPr>
              <a:t/>
            </a:r>
            <a:br>
              <a:rPr lang="fa-IR" sz="2800" dirty="0">
                <a:solidFill>
                  <a:srgbClr val="202122"/>
                </a:solidFill>
                <a:latin typeface=".Arabic UI Text"/>
              </a:rPr>
            </a:br>
            <a:r>
              <a:rPr lang="fa-IR" b="0" i="0" dirty="0" smtClean="0">
                <a:solidFill>
                  <a:srgbClr val="202122"/>
                </a:solidFill>
                <a:effectLst/>
                <a:latin typeface=".Arabic UI Text"/>
              </a:rPr>
              <a:t/>
            </a:r>
            <a:br>
              <a:rPr lang="fa-IR" b="0" i="0" dirty="0" smtClean="0">
                <a:solidFill>
                  <a:srgbClr val="202122"/>
                </a:solidFill>
                <a:effectLst/>
                <a:latin typeface=".Arabic UI Text"/>
              </a:rPr>
            </a:br>
            <a:endParaRPr lang="en-US" dirty="0"/>
          </a:p>
        </p:txBody>
      </p:sp>
      <p:pic>
        <p:nvPicPr>
          <p:cNvPr id="4" name="Picture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626589" y="4435522"/>
            <a:ext cx="2101757" cy="2365592"/>
          </a:xfrm>
          <a:prstGeom prst="rect">
            <a:avLst/>
          </a:prstGeom>
        </p:spPr>
      </p:pic>
    </p:spTree>
    <p:extLst>
      <p:ext uri="{BB962C8B-B14F-4D97-AF65-F5344CB8AC3E}">
        <p14:creationId xmlns:p14="http://schemas.microsoft.com/office/powerpoint/2010/main" val="3411898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7999"/>
          </a:xfrm>
        </p:spPr>
        <p:style>
          <a:lnRef idx="1">
            <a:schemeClr val="accent6"/>
          </a:lnRef>
          <a:fillRef idx="2">
            <a:schemeClr val="accent6"/>
          </a:fillRef>
          <a:effectRef idx="1">
            <a:schemeClr val="accent6"/>
          </a:effectRef>
          <a:fontRef idx="minor">
            <a:schemeClr val="dk1"/>
          </a:fontRef>
        </p:style>
        <p:txBody>
          <a:bodyPr>
            <a:normAutofit/>
          </a:bodyPr>
          <a:lstStyle/>
          <a:p>
            <a:r>
              <a:rPr lang="fa-IR" sz="3200" dirty="0">
                <a:solidFill>
                  <a:srgbClr val="279360"/>
                </a:solidFill>
                <a:latin typeface=".Arabic UI Text"/>
              </a:rPr>
              <a:t>انیمه از نظر سبک‌های هنری</a:t>
            </a:r>
            <a:r>
              <a:rPr lang="fa-IR" sz="3200" dirty="0" smtClean="0">
                <a:solidFill>
                  <a:srgbClr val="279360"/>
                </a:solidFill>
                <a:latin typeface=".Arabic UI Text"/>
              </a:rPr>
              <a:t>، </a:t>
            </a:r>
            <a:r>
              <a:rPr lang="fa-IR" sz="3200" dirty="0">
                <a:solidFill>
                  <a:srgbClr val="279360"/>
                </a:solidFill>
                <a:latin typeface=".Arabic UI Text"/>
              </a:rPr>
              <a:t>روش‌های پویانمایی، تولید و روند کار متنوع با دیگر انواع انیمیشن تفاوت‌های زیادی دارد. از نظر بصری، انیمه یک شکل هنری متنوع است که سبک‌های هنری متفاوتی را شامل می‌شود که بین هر خالق، هنرمند و استودیو تفاوت دارد. با اینکه هیچ سبک هنری انیمه بر دیگری غالب نیست، اما بعضی ویژگی‌های مشابه در تکنیک‌های پویانمایی و طراحی شخصیت بین آن‌ها دیده می‌شود</a:t>
            </a:r>
            <a:r>
              <a:rPr lang="fa-IR" sz="3200" dirty="0" smtClean="0">
                <a:solidFill>
                  <a:srgbClr val="279360"/>
                </a:solidFill>
                <a:latin typeface=".Arabic UI Text"/>
              </a:rPr>
              <a:t>.</a:t>
            </a:r>
            <a:br>
              <a:rPr lang="fa-IR" sz="3200" dirty="0" smtClean="0">
                <a:solidFill>
                  <a:srgbClr val="279360"/>
                </a:solidFill>
                <a:latin typeface=".Arabic UI Text"/>
              </a:rPr>
            </a:br>
            <a:r>
              <a:rPr lang="fa-IR" sz="3200" dirty="0">
                <a:solidFill>
                  <a:srgbClr val="279360"/>
                </a:solidFill>
                <a:latin typeface=".Arabic UI Text"/>
              </a:rPr>
              <a:t/>
            </a:r>
            <a:br>
              <a:rPr lang="fa-IR" sz="3200" dirty="0">
                <a:solidFill>
                  <a:srgbClr val="279360"/>
                </a:solidFill>
                <a:latin typeface=".Arabic UI Text"/>
              </a:rPr>
            </a:br>
            <a:r>
              <a:rPr lang="fa-IR" sz="3200" dirty="0" smtClean="0">
                <a:solidFill>
                  <a:srgbClr val="279360"/>
                </a:solidFill>
                <a:latin typeface=".Arabic UI Text"/>
              </a:rPr>
              <a:t/>
            </a:r>
            <a:br>
              <a:rPr lang="fa-IR" sz="3200" dirty="0" smtClean="0">
                <a:solidFill>
                  <a:srgbClr val="279360"/>
                </a:solidFill>
                <a:latin typeface=".Arabic UI Text"/>
              </a:rPr>
            </a:br>
            <a:r>
              <a:rPr lang="fa-IR" sz="3200" dirty="0">
                <a:solidFill>
                  <a:schemeClr val="accent5">
                    <a:lumMod val="75000"/>
                  </a:schemeClr>
                </a:solidFill>
                <a:latin typeface=".Arabic UI Text"/>
              </a:rPr>
              <a:t/>
            </a:r>
            <a:br>
              <a:rPr lang="fa-IR" sz="3200" dirty="0">
                <a:solidFill>
                  <a:schemeClr val="accent5">
                    <a:lumMod val="75000"/>
                  </a:schemeClr>
                </a:solidFill>
                <a:latin typeface=".Arabic UI Text"/>
              </a:rPr>
            </a:br>
            <a:r>
              <a:rPr lang="fa-IR" sz="3200" dirty="0">
                <a:solidFill>
                  <a:schemeClr val="accent5">
                    <a:lumMod val="75000"/>
                  </a:schemeClr>
                </a:solidFill>
                <a:latin typeface=".Arabic UI Text"/>
              </a:rPr>
              <a:t/>
            </a:r>
            <a:br>
              <a:rPr lang="fa-IR" sz="3200" dirty="0">
                <a:solidFill>
                  <a:schemeClr val="accent5">
                    <a:lumMod val="75000"/>
                  </a:schemeClr>
                </a:solidFill>
                <a:latin typeface=".Arabic UI Text"/>
              </a:rPr>
            </a:br>
            <a:r>
              <a:rPr lang="fa-IR" sz="3200" dirty="0" smtClean="0">
                <a:solidFill>
                  <a:schemeClr val="accent5">
                    <a:lumMod val="75000"/>
                  </a:schemeClr>
                </a:solidFill>
                <a:latin typeface=".Arabic UI Text"/>
              </a:rPr>
              <a:t/>
            </a:r>
            <a:br>
              <a:rPr lang="fa-IR" sz="3200" dirty="0" smtClean="0">
                <a:solidFill>
                  <a:schemeClr val="accent5">
                    <a:lumMod val="75000"/>
                  </a:schemeClr>
                </a:solidFill>
                <a:latin typeface=".Arabic UI Text"/>
              </a:rPr>
            </a:br>
            <a:endParaRPr lang="en-US" sz="8800" dirty="0">
              <a:solidFill>
                <a:schemeClr val="accent5">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35414">
            <a:off x="9260360" y="4085089"/>
            <a:ext cx="1914525" cy="23907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64711">
            <a:off x="1501249" y="3920889"/>
            <a:ext cx="3363834" cy="2219359"/>
          </a:xfrm>
          <a:prstGeom prst="rect">
            <a:avLst/>
          </a:prstGeom>
        </p:spPr>
        <p:style>
          <a:lnRef idx="1">
            <a:schemeClr val="accent6"/>
          </a:lnRef>
          <a:fillRef idx="2">
            <a:schemeClr val="accent6"/>
          </a:fillRef>
          <a:effectRef idx="1">
            <a:schemeClr val="accent6"/>
          </a:effectRef>
          <a:fontRef idx="minor">
            <a:schemeClr val="dk1"/>
          </a:fontRef>
        </p:style>
      </p:pic>
    </p:spTree>
    <p:extLst>
      <p:ext uri="{BB962C8B-B14F-4D97-AF65-F5344CB8AC3E}">
        <p14:creationId xmlns:p14="http://schemas.microsoft.com/office/powerpoint/2010/main" val="424507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7999"/>
          </a:xfrm>
        </p:spPr>
        <p:style>
          <a:lnRef idx="1">
            <a:schemeClr val="accent2"/>
          </a:lnRef>
          <a:fillRef idx="3">
            <a:schemeClr val="accent2"/>
          </a:fillRef>
          <a:effectRef idx="2">
            <a:schemeClr val="accent2"/>
          </a:effectRef>
          <a:fontRef idx="minor">
            <a:schemeClr val="lt1"/>
          </a:fontRef>
        </p:style>
        <p:txBody>
          <a:bodyPr/>
          <a:lstStyle/>
          <a:p>
            <a:r>
              <a:rPr lang="fa-IR" dirty="0" smtClean="0">
                <a:solidFill>
                  <a:srgbClr val="AA880C"/>
                </a:solidFill>
              </a:rPr>
              <a:t>امیدوارم خوشتون اومده باشد</a:t>
            </a:r>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dirty="0" smtClean="0"/>
              <a:t/>
            </a:r>
            <a:br>
              <a:rPr lang="fa-IR" dirty="0" smtClean="0"/>
            </a:br>
            <a:r>
              <a:rPr lang="fa-IR" dirty="0" smtClean="0"/>
              <a:t/>
            </a:r>
            <a:br>
              <a:rPr lang="fa-IR" dirty="0" smtClean="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275" y="2429301"/>
            <a:ext cx="7615450" cy="3862317"/>
          </a:xfrm>
          <a:prstGeom prst="rect">
            <a:avLst/>
          </a:prstGeom>
        </p:spPr>
      </p:pic>
    </p:spTree>
    <p:extLst>
      <p:ext uri="{BB962C8B-B14F-4D97-AF65-F5344CB8AC3E}">
        <p14:creationId xmlns:p14="http://schemas.microsoft.com/office/powerpoint/2010/main" val="333930955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Droplet</Template>
  <TotalTime>72</TotalTime>
  <Words>100</Words>
  <Application>Microsoft Office PowerPoint</Application>
  <PresentationFormat>Widescreen</PresentationFormat>
  <Paragraphs>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.Arabic UI Text</vt:lpstr>
      <vt:lpstr>Arial</vt:lpstr>
      <vt:lpstr>Tw Cen MT</vt:lpstr>
      <vt:lpstr>Droplet</vt:lpstr>
      <vt:lpstr>PowerPoint Presentation</vt:lpstr>
      <vt:lpstr>PowerPoint Presentation</vt:lpstr>
      <vt:lpstr>نام و نام خانوادگی:فاطمه بنابفرویی  کلاس:ششم دو«همدلی»  موضوع:انیمه   </vt:lpstr>
      <vt:lpstr> انیمه چیست؟       انیمه شکلی از هنر است که تمامی ژانرهای سینما را شامل می‌شود اما به اشتباه آن را به عنوان یک ژانر طبقه‌بندی می‌کنند. در ژاپن اصطلاح انیمه به تمامی اشکال انیمیشن در سراسر دنیا اطلاق می‌شود. در انگلیسی، انیمه بیشتر به فیلم یا برنامه‌هایی با سبک ژاپنی یا سبک انیمیشن‌سازیِ ژاپن گفته می‌شود.   </vt:lpstr>
      <vt:lpstr> واژه انیمه گاهی مورد نقد نیز قرار گرفته‌است. مثلاً در سال ۱۹۸۷ هایائو میازاکی بیان کرد که از این اصطلاح متنفر است زیرا به نحوی به ویرانی صنعت انیمیشن ژاپن اشاره می‌کند. او این ویرانی را با انیماتورهای بدون انگیزه ولی پرکار برابر دانست که با تکیه بر یک پیکرنگاری ثابت از ویژگی‌های چهره و اغراق در حواس حرکتی طراحی می‌کنند اما عمق، کمال، احساس یا فکر در کار آنان دیده نمی‌شود.      </vt:lpstr>
      <vt:lpstr>تاریخ انیمه از اوایل سدهٔ ۲۰ آغاز می‌شود که فیلم‌سازان ژاپنی با واژه انیمیشن که در آن زمان در کشورهایی مانند فرانسه، آلمان، ایالات متحده و روسیه استفاده می‌شد آشنا شدند. کاتسودو شاشین، قدیمی‌ترین انیمه‌ای است ۳ ثانیه‌ای از یک ملوان در سال ۱۹۰۷. برخلاف آمریکا، فیلمسازی ژاپن به صورت سازمانی کوچک بود که با مشکلاتی از قبیل کمبود بودجه، مکان و محدودیت دست به گریبان بود. با مطرح شدن انیمیشن، هنرمندان قادر به ساخت هر نوع کاراکتر و صحنه‌ای شدند. در طی دهه ۷۰، درصد محبوبیت مانگا بسیار بالا رفته بود که معمولاً بعداً انیمیشنی بر اساس آنان نیز ساخته می‌شد.         </vt:lpstr>
      <vt:lpstr>از کارهای اوسامو تزوکا که بعداً معروف به «افسانه» و «خدای مانگا» شد، می‌توان در این زمینه نام برد. به دلیل این چنین فعالیت‌هایی انیمه امروز به عنوان یک هنر شناخته می‌شود. برای مثال، نوع روبات‌های بزرگ که با نام مِکا شناخته می‌شود، با تزوکا شروع، توسط گو ناگائی (Go Nagai) و … رشد پیدا کرد و با یوشیوکی تومینو متحول شد. انیمه‌های رباتیک مانند گاندام و دژ فضایی در دهه ۸۰ به عنوان کلاسیک‌های این نوع نام گرفتند و این نوع انیمه هنوز هم یکی از مطرح‌ترین انواع انیمه هستند. در دهه ۸۰، انیمه در رسانه‌های ژاپن قبول و به سرعت به یک رشته تولید موفق تبدیل شد. از برخی از محبوبترین انیمه‌ها در ایران می‌توان به دراگون بال، ناروتو، بلیچ، وان پیس، گینتاما، حمله به تایتان و فری تیل اشاره کرد.     </vt:lpstr>
      <vt:lpstr>انیمه از نظر سبک‌های هنری، روش‌های پویانمایی، تولید و روند کار متنوع با دیگر انواع انیمیشن تفاوت‌های زیادی دارد. از نظر بصری، انیمه یک شکل هنری متنوع است که سبک‌های هنری متفاوتی را شامل می‌شود که بین هر خالق، هنرمند و استودیو تفاوت دارد. با اینکه هیچ سبک هنری انیمه بر دیگری غالب نیست، اما بعضی ویژگی‌های مشابه در تکنیک‌های پویانمایی و طراحی شخصیت بین آن‌ها دیده می‌شود.      </vt:lpstr>
      <vt:lpstr>امیدوارم خوشتون اومده باشد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fateme</dc:creator>
  <cp:lastModifiedBy>fateme</cp:lastModifiedBy>
  <cp:revision>9</cp:revision>
  <dcterms:created xsi:type="dcterms:W3CDTF">2021-01-14T12:50:45Z</dcterms:created>
  <dcterms:modified xsi:type="dcterms:W3CDTF">2021-01-14T14:11:08Z</dcterms:modified>
</cp:coreProperties>
</file>