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2" r:id="rId2"/>
    <p:sldId id="266" r:id="rId3"/>
    <p:sldId id="267" r:id="rId4"/>
    <p:sldId id="268" r:id="rId5"/>
    <p:sldId id="269" r:id="rId6"/>
    <p:sldId id="276" r:id="rId7"/>
    <p:sldId id="270" r:id="rId8"/>
    <p:sldId id="271" r:id="rId9"/>
    <p:sldId id="272" r:id="rId10"/>
    <p:sldId id="281" r:id="rId11"/>
    <p:sldId id="274" r:id="rId12"/>
    <p:sldId id="277" r:id="rId13"/>
    <p:sldId id="278" r:id="rId14"/>
    <p:sldId id="27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SSS" initials="J" lastIdx="2" clrIdx="0">
    <p:extLst>
      <p:ext uri="{19B8F6BF-5375-455C-9EA6-DF929625EA0E}">
        <p15:presenceInfo xmlns:p15="http://schemas.microsoft.com/office/powerpoint/2012/main" userId="JS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7EB9"/>
    <a:srgbClr val="DEC4E1"/>
    <a:srgbClr val="8B4A90"/>
    <a:srgbClr val="AA70AE"/>
    <a:srgbClr val="773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 descr="Group of several flowers across the bottom of the slide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Freeform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Freeform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47" name="Freeform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92" name="Freeform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Freeform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03" name="Freeform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 descr="Group of flowers on the left side of slide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Freeform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Freeform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grpSp>
        <p:nvGrpSpPr>
          <p:cNvPr id="83" name="Group 82" descr="Group of flowers on the right side of slide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Freeform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Freeform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Freeform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 smtClean="0"/>
              <a:t>9/29/2020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 smtClean="0"/>
              <a:t>9/29/2020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 smtClean="0"/>
              <a:t>9/29/2020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 descr="Single flower on the right side of slide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Freeform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 descr="Group of flowers on the left side of slide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Freeform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Oval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15000">
              <a:schemeClr val="bg1">
                <a:lumMod val="60000"/>
                <a:lumOff val="40000"/>
              </a:schemeClr>
            </a:gs>
            <a:gs pos="86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یس کنفرانس درس ۱">
            <a:hlinkClick r:id="" action="ppaction://media"/>
            <a:extLst>
              <a:ext uri="{FF2B5EF4-FFF2-40B4-BE49-F238E27FC236}">
                <a16:creationId xmlns:a16="http://schemas.microsoft.com/office/drawing/2014/main" id="{19DEA65D-294C-410E-A7BD-8BFBC4DE7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086" y="238884"/>
            <a:ext cx="79168" cy="79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97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000">
        <p14:flash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54520DD-763F-4147-8524-39535921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678" y="5419844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1) در شعر به کدام صفات خداوند اشاره شده است</a:t>
            </a:r>
            <a:r>
              <a:rPr lang="fa-IR" sz="2400" b="0" i="0" u="none" strike="noStrike" baseline="0" dirty="0">
                <a:solidFill>
                  <a:srgbClr val="B57EB9"/>
                </a:solidFill>
                <a:latin typeface="KohinoorArabic-Regular"/>
                <a:cs typeface="B Nazanin" panose="00000400000000000000" pitchFamily="2" charset="-78"/>
              </a:rPr>
              <a:t>؟   </a:t>
            </a:r>
            <a:endParaRPr lang="fa-IR" sz="2400" b="0" i="0" u="none" strike="noStrike" baseline="0" dirty="0">
              <a:solidFill>
                <a:srgbClr val="B57EB9"/>
              </a:solidFill>
              <a:highlight>
                <a:srgbClr val="DEC4E1"/>
              </a:highlight>
              <a:latin typeface="KohinoorArabic-Regular"/>
              <a:cs typeface="B Nazanin" panose="00000400000000000000" pitchFamily="2" charset="-78"/>
            </a:endParaRPr>
          </a:p>
          <a:p>
            <a:pPr algn="ctr"/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2) پیام شعر را در چند جمله برای دوستانتان بیان کنید</a:t>
            </a:r>
            <a:r>
              <a:rPr lang="fa-IR" sz="2400" b="0" i="0" u="none" strike="noStrike" baseline="0" dirty="0">
                <a:solidFill>
                  <a:srgbClr val="B57EB9"/>
                </a:solidFill>
                <a:latin typeface="KohinoorArabic-Regular"/>
                <a:cs typeface="B Nazanin" panose="00000400000000000000" pitchFamily="2" charset="-78"/>
              </a:rPr>
              <a:t>.  </a:t>
            </a:r>
            <a:endParaRPr lang="en-US" sz="2400" dirty="0">
              <a:solidFill>
                <a:srgbClr val="B57EB9"/>
              </a:solidFill>
              <a:highlight>
                <a:srgbClr val="DEC4E1"/>
              </a:highlight>
              <a:cs typeface="B Nazanin" panose="00000400000000000000" pitchFamily="2" charset="-78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429841-4350-42B7-9617-CD3670D28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8678" y="410818"/>
            <a:ext cx="8494644" cy="45835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a-IR" sz="24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به ژاله امر كردی              كه به برگ گل نشیند</a:t>
            </a:r>
          </a:p>
          <a:p>
            <a:pPr marL="45720" indent="0" algn="ctr">
              <a:buNone/>
            </a:pPr>
            <a:endParaRPr lang="fa-IR" sz="24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4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به خزان اجازه دادی             كه گُل از چمن بچیند</a:t>
            </a:r>
          </a:p>
          <a:p>
            <a:pPr marL="45720" indent="0" algn="ctr">
              <a:buNone/>
            </a:pPr>
            <a:endParaRPr lang="fa-IR" sz="24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4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به هزار نقش زیبا                 گل و سبزه را كشیدی</a:t>
            </a:r>
          </a:p>
          <a:p>
            <a:pPr marL="45720" indent="0" algn="ctr">
              <a:buNone/>
            </a:pPr>
            <a:endParaRPr lang="fa-IR" sz="24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4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شب و روز و كوه و دریا               همه را تو آفر یدی</a:t>
            </a:r>
            <a:endParaRPr lang="en-US" sz="2400" b="1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1D44981-C9F6-4256-80E9-288E7709E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84389" y="1021779"/>
            <a:ext cx="6223221" cy="37871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a-IR" sz="18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قطره شبنم دستور دادی به روی گل بنشیند</a:t>
            </a:r>
          </a:p>
          <a:p>
            <a:pPr marL="45720" indent="0" algn="ctr">
              <a:buNone/>
            </a:pPr>
            <a:endParaRPr lang="fa-IR" sz="18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8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پاییز را جوری آفریدی که با آمدنش تمام گل ها خشک شوند</a:t>
            </a:r>
          </a:p>
          <a:p>
            <a:pPr marL="45720" indent="0" algn="ctr">
              <a:buNone/>
            </a:pPr>
            <a:endParaRPr lang="fa-IR" sz="18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fa-IR" sz="18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8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با گل و سبزه در طبیعت هزاران نقشه زیبا کشیدی</a:t>
            </a:r>
          </a:p>
          <a:p>
            <a:pPr marL="45720" indent="0" algn="ctr">
              <a:buNone/>
            </a:pPr>
            <a:endParaRPr lang="fa-IR" sz="18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KohinoorArabic-Regular"/>
                <a:cs typeface="B Nazanin" panose="00000400000000000000" pitchFamily="2" charset="-78"/>
              </a:rPr>
              <a:t>شب و روز کوه و دریا، همه را تو خلق کردی خدای من</a:t>
            </a:r>
            <a:endParaRPr lang="fa-IR" sz="1800" i="0" u="none" strike="noStrike" baseline="0" dirty="0">
              <a:solidFill>
                <a:schemeClr val="accent1">
                  <a:lumMod val="40000"/>
                  <a:lumOff val="60000"/>
                </a:schemeClr>
              </a:solidFill>
              <a:latin typeface="KohinoorArabic-Regular"/>
              <a:cs typeface="B Nazanin" panose="00000400000000000000" pitchFamily="2" charset="-78"/>
            </a:endParaRPr>
          </a:p>
          <a:p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31771E1-295D-4487-BF52-7C276812DE20}"/>
              </a:ext>
            </a:extLst>
          </p:cNvPr>
          <p:cNvSpPr txBox="1">
            <a:spLocks/>
          </p:cNvSpPr>
          <p:nvPr/>
        </p:nvSpPr>
        <p:spPr>
          <a:xfrm>
            <a:off x="4554770" y="4846984"/>
            <a:ext cx="3082457" cy="8408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fa-IR" sz="1800" i="1" dirty="0">
                <a:solidFill>
                  <a:srgbClr val="AA70AE"/>
                </a:solidFill>
                <a:latin typeface="KohinoorArabic-Medium"/>
                <a:cs typeface="B Nazanin" panose="00000400000000000000" pitchFamily="2" charset="-78"/>
              </a:rPr>
              <a:t>ناصر علی اكبر سلطان با اندكی تغییر</a:t>
            </a:r>
            <a:endParaRPr lang="en-US" sz="1800" i="1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8479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8000">
        <p15:prstTrans prst="pageCurlSingle"/>
      </p:transition>
    </mc:Choice>
    <mc:Fallback>
      <p:transition spd="slow" advTm="7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CE23FA-745D-4088-80DA-BF5E1336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417" y="267549"/>
            <a:ext cx="8627165" cy="1143000"/>
          </a:xfrm>
        </p:spPr>
        <p:txBody>
          <a:bodyPr>
            <a:normAutofit/>
          </a:bodyPr>
          <a:lstStyle/>
          <a:p>
            <a:r>
              <a:rPr lang="fa-IR" sz="3600" b="0" i="0" u="none" strike="noStrike" baseline="0" dirty="0">
                <a:solidFill>
                  <a:srgbClr val="773D70"/>
                </a:solidFill>
                <a:latin typeface="KohinoorArabic-Semibold"/>
                <a:cs typeface="B Nazanin" panose="00000400000000000000" pitchFamily="2" charset="-78"/>
              </a:rPr>
              <a:t>تدبّر کنیم : </a:t>
            </a:r>
            <a:r>
              <a:rPr lang="fa-IR" sz="36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این سوره را بخوانید و ترجمه ی آن را بنویسید.</a:t>
            </a:r>
            <a:endParaRPr lang="en-US" sz="3600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A431B44-5AC9-4D0E-B401-E37806A80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5759" l="3974" r="95033">
                        <a14:foregroundMark x1="32119" y1="16741" x2="34437" y2="15179"/>
                        <a14:foregroundMark x1="42219" y1="18080" x2="57119" y2="16295"/>
                        <a14:foregroundMark x1="27649" y1="11830" x2="29470" y2="7813"/>
                        <a14:foregroundMark x1="19536" y1="14286" x2="17550" y2="17634"/>
                        <a14:foregroundMark x1="13245" y1="13616" x2="12748" y2="14509"/>
                        <a14:foregroundMark x1="11424" y1="11161" x2="11258" y2="12054"/>
                        <a14:foregroundMark x1="10099" y1="30804" x2="7781" y2="32813"/>
                        <a14:foregroundMark x1="7616" y1="26786" x2="7616" y2="29241"/>
                        <a14:foregroundMark x1="87914" y1="14509" x2="89570" y2="18527"/>
                        <a14:foregroundMark x1="92715" y1="25446" x2="92881" y2="29688"/>
                        <a14:foregroundMark x1="80132" y1="85268" x2="72020" y2="85938"/>
                        <a14:foregroundMark x1="75662" y1="90848" x2="77318" y2="89955"/>
                        <a14:foregroundMark x1="76490" y1="93750" x2="77483" y2="92411"/>
                        <a14:foregroundMark x1="74338" y1="93973" x2="74338" y2="93973"/>
                        <a14:foregroundMark x1="74834" y1="93080" x2="74834" y2="95089"/>
                        <a14:foregroundMark x1="64238" y1="86607" x2="62914" y2="84821"/>
                        <a14:foregroundMark x1="62583" y1="83482" x2="55795" y2="84152"/>
                        <a14:foregroundMark x1="50331" y1="84152" x2="44702" y2="84598"/>
                        <a14:foregroundMark x1="39735" y1="84821" x2="36093" y2="86384"/>
                        <a14:foregroundMark x1="19040" y1="84821" x2="13576" y2="84152"/>
                        <a14:foregroundMark x1="8113" y1="76563" x2="8113" y2="71652"/>
                        <a14:foregroundMark x1="4139" y1="76563" x2="4139" y2="76563"/>
                        <a14:foregroundMark x1="34106" y1="93304" x2="35762" y2="93750"/>
                        <a14:foregroundMark x1="38907" y1="95759" x2="38576" y2="93973"/>
                        <a14:foregroundMark x1="64735" y1="93973" x2="64735" y2="93973"/>
                        <a14:foregroundMark x1="62417" y1="95759" x2="62417" y2="95759"/>
                        <a14:foregroundMark x1="93709" y1="63839" x2="93709" y2="63839"/>
                        <a14:foregroundMark x1="74338" y1="7143" x2="74338" y2="7143"/>
                        <a14:foregroundMark x1="47682" y1="7143" x2="47682" y2="7143"/>
                        <a14:foregroundMark x1="94536" y1="26116" x2="94536" y2="26116"/>
                        <a14:foregroundMark x1="95033" y1="47321" x2="95033" y2="47321"/>
                        <a14:foregroundMark x1="14073" y1="7589" x2="14073" y2="7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4703"/>
            <a:ext cx="5078550" cy="3766871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E0A63A58-D514-4955-A7E2-05EFD684C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68" b="94595" l="3250" r="95750">
                        <a14:foregroundMark x1="14750" y1="59122" x2="12750" y2="44932"/>
                        <a14:foregroundMark x1="12750" y1="44932" x2="14750" y2="27027"/>
                        <a14:foregroundMark x1="14750" y1="27027" x2="21000" y2="16554"/>
                        <a14:foregroundMark x1="21000" y1="16554" x2="33250" y2="9122"/>
                        <a14:foregroundMark x1="43388" y1="10473" x2="68750" y2="13851"/>
                        <a14:foregroundMark x1="33250" y1="9122" x2="38320" y2="9797"/>
                        <a14:foregroundMark x1="68750" y1="13851" x2="80250" y2="19932"/>
                        <a14:foregroundMark x1="80250" y1="19932" x2="86250" y2="31419"/>
                        <a14:foregroundMark x1="86250" y1="31419" x2="87750" y2="46622"/>
                        <a14:foregroundMark x1="87750" y1="46622" x2="81750" y2="61149"/>
                        <a14:foregroundMark x1="81750" y1="61149" x2="64000" y2="79730"/>
                        <a14:foregroundMark x1="64000" y1="79730" x2="42750" y2="84797"/>
                        <a14:foregroundMark x1="42750" y1="84797" x2="31250" y2="81081"/>
                        <a14:foregroundMark x1="31250" y1="81081" x2="20500" y2="72297"/>
                        <a14:foregroundMark x1="20500" y1="72297" x2="13500" y2="58108"/>
                        <a14:foregroundMark x1="13500" y1="58108" x2="11500" y2="48311"/>
                        <a14:foregroundMark x1="5750" y1="29730" x2="7000" y2="31757"/>
                        <a14:foregroundMark x1="31500" y1="6081" x2="30000" y2="6081"/>
                        <a14:foregroundMark x1="89250" y1="18919" x2="90250" y2="20270"/>
                        <a14:foregroundMark x1="93500" y1="42568" x2="93750" y2="45946"/>
                        <a14:foregroundMark x1="94250" y1="27027" x2="94500" y2="27027"/>
                        <a14:foregroundMark x1="94000" y1="66554" x2="94750" y2="66554"/>
                        <a14:foregroundMark x1="94500" y1="45608" x2="95750" y2="46622"/>
                        <a14:foregroundMark x1="78750" y1="87162" x2="75750" y2="87162"/>
                        <a14:foregroundMark x1="72750" y1="87500" x2="74500" y2="87162"/>
                        <a14:foregroundMark x1="77250" y1="94257" x2="76750" y2="94595"/>
                        <a14:foregroundMark x1="51000" y1="94595" x2="51000" y2="94595"/>
                        <a14:foregroundMark x1="65250" y1="94932" x2="64750" y2="94595"/>
                        <a14:foregroundMark x1="35750" y1="92905" x2="34000" y2="94257"/>
                        <a14:foregroundMark x1="3250" y1="74662" x2="4500" y2="75000"/>
                        <a14:backgroundMark x1="39750" y1="11149" x2="40000" y2="10811"/>
                        <a14:backgroundMark x1="40750" y1="9459" x2="40500" y2="9459"/>
                        <a14:backgroundMark x1="40250" y1="9797" x2="40250" y2="1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06" y="2154703"/>
            <a:ext cx="4878894" cy="3610382"/>
          </a:xfrm>
        </p:spPr>
      </p:pic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FB9BFAC0-E033-4271-8E29-097700E548B2}"/>
              </a:ext>
            </a:extLst>
          </p:cNvPr>
          <p:cNvSpPr txBox="1">
            <a:spLocks/>
          </p:cNvSpPr>
          <p:nvPr/>
        </p:nvSpPr>
        <p:spPr>
          <a:xfrm>
            <a:off x="7500889" y="3420487"/>
            <a:ext cx="2268772" cy="53940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fa-IR" sz="2800" dirty="0">
                <a:solidFill>
                  <a:srgbClr val="773D70"/>
                </a:solidFill>
                <a:highlight>
                  <a:srgbClr val="DEC4E1"/>
                </a:highlight>
                <a:cs typeface="B Nazanin" panose="00000400000000000000" pitchFamily="2" charset="-78"/>
              </a:rPr>
              <a:t>خداوند یکتاست</a:t>
            </a:r>
            <a:endParaRPr lang="en-US" sz="2800" dirty="0">
              <a:solidFill>
                <a:srgbClr val="773D70"/>
              </a:solidFill>
              <a:highlight>
                <a:srgbClr val="DEC4E1"/>
              </a:highlight>
              <a:cs typeface="B Nazanin" panose="000004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5562C5C-86AE-4428-B70E-E508250EDDA6}"/>
              </a:ext>
            </a:extLst>
          </p:cNvPr>
          <p:cNvSpPr txBox="1">
            <a:spLocks/>
          </p:cNvSpPr>
          <p:nvPr/>
        </p:nvSpPr>
        <p:spPr>
          <a:xfrm>
            <a:off x="8105188" y="3866537"/>
            <a:ext cx="1060174" cy="53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fa-IR" sz="2800" dirty="0">
                <a:solidFill>
                  <a:srgbClr val="773D70"/>
                </a:solidFill>
                <a:highlight>
                  <a:srgbClr val="DEC4E1"/>
                </a:highlight>
                <a:cs typeface="B Nazanin" panose="00000400000000000000" pitchFamily="2" charset="-78"/>
              </a:rPr>
              <a:t>بی نیاز</a:t>
            </a:r>
            <a:endParaRPr lang="en-US" sz="2800" dirty="0">
              <a:solidFill>
                <a:srgbClr val="773D70"/>
              </a:solidFill>
              <a:highlight>
                <a:srgbClr val="DEC4E1"/>
              </a:highlight>
              <a:cs typeface="B Nazanin" panose="00000400000000000000" pitchFamily="2" charset="-7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ECCAF1-46AF-405C-BB2B-CF6E05469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618" y="4734874"/>
            <a:ext cx="1974575" cy="6784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E66FD1-E99D-421F-A550-086FC2F0C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09" y="4136240"/>
            <a:ext cx="211549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7000">
        <p15:prstTrans prst="pageCurlSingle" invX="1"/>
      </p:transition>
    </mc:Choice>
    <mc:Fallback>
      <p:transition spd="slow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44EE0-7F42-4A26-B3DB-58F494E36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252" y="808383"/>
            <a:ext cx="10018937" cy="4890052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fa-IR" sz="2400" b="0" i="0" u="none" strike="noStrike" baseline="0" dirty="0">
                <a:solidFill>
                  <a:srgbClr val="8B4A90"/>
                </a:solidFill>
                <a:latin typeface="KohinoorArabic-Regular"/>
                <a:cs typeface="B Nazanin" panose="00000400000000000000" pitchFamily="2" charset="-78"/>
              </a:rPr>
              <a:t>نام این سوره چیست؟</a:t>
            </a:r>
          </a:p>
          <a:p>
            <a:pPr marL="45720" indent="0" algn="r">
              <a:buNone/>
            </a:pPr>
            <a:r>
              <a:rPr lang="en-US" sz="2400" b="0" i="0" u="none" strike="noStrike" baseline="0" dirty="0">
                <a:solidFill>
                  <a:srgbClr val="8B4A90"/>
                </a:solidFill>
                <a:latin typeface="KohinoorArabic-Medium"/>
                <a:cs typeface="B Nazanin" panose="00000400000000000000" pitchFamily="2" charset="-78"/>
              </a:rPr>
              <a:t>.........................................</a:t>
            </a:r>
          </a:p>
          <a:p>
            <a:pPr marL="45720" indent="0" algn="r">
              <a:buNone/>
            </a:pPr>
            <a:r>
              <a:rPr lang="fa-IR" sz="2400" b="0" i="0" u="none" strike="noStrike" baseline="0" dirty="0">
                <a:solidFill>
                  <a:srgbClr val="8B4A90"/>
                </a:solidFill>
                <a:latin typeface="KohinoorArabic-Regular"/>
                <a:cs typeface="B Nazanin" panose="00000400000000000000" pitchFamily="2" charset="-78"/>
              </a:rPr>
              <a:t>در این سوره به کدام صفت های خداوند اشاره شده است؟</a:t>
            </a:r>
          </a:p>
          <a:p>
            <a:pPr marL="45720" indent="0" algn="r">
              <a:buNone/>
            </a:pPr>
            <a:endParaRPr lang="fa-IR" sz="2400" b="0" i="0" u="none" strike="noStrike" baseline="0" dirty="0">
              <a:solidFill>
                <a:srgbClr val="8B4A90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r">
              <a:buNone/>
            </a:pPr>
            <a:r>
              <a:rPr lang="en-US" sz="2400" b="0" i="0" u="none" strike="noStrike" baseline="0" dirty="0">
                <a:solidFill>
                  <a:srgbClr val="8B4A90"/>
                </a:solidFill>
                <a:latin typeface="KohinoorArabic-Medium"/>
                <a:cs typeface="B Nazanin" panose="00000400000000000000" pitchFamily="2" charset="-78"/>
              </a:rPr>
              <a:t>..........................................................................................................................</a:t>
            </a:r>
          </a:p>
          <a:p>
            <a:pPr marL="45720" indent="0" algn="r">
              <a:buNone/>
            </a:pPr>
            <a:r>
              <a:rPr lang="fa-IR" sz="2400" b="0" i="0" u="none" strike="noStrike" baseline="0" dirty="0">
                <a:solidFill>
                  <a:srgbClr val="8B4A90"/>
                </a:solidFill>
                <a:latin typeface="KohinoorArabic-Regular"/>
                <a:cs typeface="B Nazanin" panose="00000400000000000000" pitchFamily="2" charset="-78"/>
              </a:rPr>
              <a:t>به نظر شما چرا این سوره به این نام معروف شده است؟</a:t>
            </a:r>
          </a:p>
          <a:p>
            <a:pPr marL="45720" indent="0" algn="r">
              <a:buNone/>
            </a:pPr>
            <a:endParaRPr lang="fa-IR" sz="2400" b="0" i="0" u="none" strike="noStrike" baseline="0" dirty="0">
              <a:solidFill>
                <a:srgbClr val="8B4A90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r">
              <a:buNone/>
            </a:pPr>
            <a:r>
              <a:rPr lang="en-US" sz="2400" b="0" i="0" u="none" strike="noStrike" baseline="0" dirty="0">
                <a:solidFill>
                  <a:srgbClr val="8B4A90"/>
                </a:solidFill>
                <a:latin typeface="KohinoorArabic-Medium"/>
                <a:cs typeface="B Nazanin" panose="00000400000000000000" pitchFamily="2" charset="-78"/>
              </a:rPr>
              <a:t>..........................................................................................................................</a:t>
            </a:r>
            <a:endParaRPr lang="en-US" sz="2400" dirty="0">
              <a:solidFill>
                <a:srgbClr val="8B4A90"/>
              </a:solidFill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ECF10-AF47-4232-99DF-D00BB476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011" y="483838"/>
            <a:ext cx="1236755" cy="1019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E00FA-6353-4CAF-BF12-27A97B8DD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054" y="2594984"/>
            <a:ext cx="9833700" cy="65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55725-9326-4088-BDA4-DB0B90CAC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86" y="4103802"/>
            <a:ext cx="10217719" cy="9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9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3000">
        <p15:prstTrans prst="pageCurlSingle"/>
      </p:transition>
    </mc:Choice>
    <mc:Fallback>
      <p:transition spd="slow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DFF0FA-BEC4-4AC7-B344-D8CBA7B3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6809" l="3273" r="96455">
                        <a14:foregroundMark x1="1455" y1="40691" x2="1727" y2="27926"/>
                        <a14:foregroundMark x1="1727" y1="27926" x2="14636" y2="14628"/>
                        <a14:foregroundMark x1="14636" y1="14628" x2="24545" y2="12766"/>
                        <a14:foregroundMark x1="24545" y1="12766" x2="28727" y2="17021"/>
                        <a14:foregroundMark x1="28727" y1="17021" x2="30818" y2="6383"/>
                        <a14:foregroundMark x1="8818" y1="15957" x2="16364" y2="38032"/>
                        <a14:foregroundMark x1="16364" y1="38032" x2="22273" y2="34309"/>
                        <a14:foregroundMark x1="22273" y1="34309" x2="27273" y2="41489"/>
                        <a14:foregroundMark x1="27273" y1="41489" x2="32364" y2="44415"/>
                        <a14:foregroundMark x1="32364" y1="44415" x2="32636" y2="43085"/>
                        <a14:foregroundMark x1="4818" y1="63298" x2="3727" y2="52660"/>
                        <a14:foregroundMark x1="3545" y1="65957" x2="3273" y2="65426"/>
                        <a14:foregroundMark x1="3273" y1="53191" x2="3273" y2="53191"/>
                        <a14:foregroundMark x1="20909" y1="93351" x2="20909" y2="93351"/>
                        <a14:foregroundMark x1="26636" y1="94947" x2="26636" y2="94947"/>
                        <a14:foregroundMark x1="20091" y1="95479" x2="20091" y2="95479"/>
                        <a14:foregroundMark x1="34273" y1="95479" x2="34273" y2="95479"/>
                        <a14:foregroundMark x1="48182" y1="96543" x2="48182" y2="96543"/>
                        <a14:foregroundMark x1="27000" y1="97340" x2="27000" y2="97340"/>
                        <a14:foregroundMark x1="35182" y1="96277" x2="35182" y2="96277"/>
                        <a14:foregroundMark x1="45364" y1="5585" x2="45364" y2="5585"/>
                        <a14:foregroundMark x1="30818" y1="6117" x2="30818" y2="6117"/>
                        <a14:foregroundMark x1="30727" y1="5053" x2="30727" y2="5053"/>
                        <a14:foregroundMark x1="22727" y1="4521" x2="22727" y2="4521"/>
                        <a14:foregroundMark x1="58182" y1="17021" x2="58182" y2="17021"/>
                        <a14:foregroundMark x1="56727" y1="22872" x2="57182" y2="16223"/>
                        <a14:foregroundMark x1="58273" y1="14096" x2="58818" y2="13830"/>
                        <a14:foregroundMark x1="61545" y1="15957" x2="61545" y2="15957"/>
                        <a14:foregroundMark x1="62182" y1="15691" x2="62182" y2="15691"/>
                        <a14:foregroundMark x1="62182" y1="15691" x2="62182" y2="15691"/>
                        <a14:foregroundMark x1="31091" y1="3989" x2="31091" y2="3989"/>
                        <a14:foregroundMark x1="22727" y1="3989" x2="22727" y2="3989"/>
                        <a14:foregroundMark x1="22727" y1="3457" x2="22727" y2="3457"/>
                        <a14:foregroundMark x1="67818" y1="76862" x2="67818" y2="76862"/>
                        <a14:foregroundMark x1="67364" y1="81117" x2="65545" y2="80319"/>
                        <a14:foregroundMark x1="68909" y1="79521" x2="68364" y2="83245"/>
                        <a14:foregroundMark x1="67364" y1="85638" x2="65727" y2="83245"/>
                        <a14:foregroundMark x1="64727" y1="86702" x2="64364" y2="85372"/>
                        <a14:foregroundMark x1="85727" y1="73936" x2="88545" y2="63830"/>
                        <a14:foregroundMark x1="88545" y1="63830" x2="88545" y2="51064"/>
                        <a14:foregroundMark x1="90000" y1="44681" x2="94273" y2="51596"/>
                        <a14:foregroundMark x1="95000" y1="65160" x2="92091" y2="68617"/>
                        <a14:foregroundMark x1="91364" y1="63830" x2="91545" y2="54787"/>
                        <a14:foregroundMark x1="85545" y1="56383" x2="86455" y2="28191"/>
                        <a14:foregroundMark x1="86455" y1="28191" x2="86364" y2="27128"/>
                        <a14:foregroundMark x1="91818" y1="43883" x2="91000" y2="34309"/>
                        <a14:foregroundMark x1="96455" y1="47074" x2="96455" y2="40957"/>
                        <a14:foregroundMark x1="85727" y1="82181" x2="85727" y2="82181"/>
                        <a14:foregroundMark x1="85909" y1="80053" x2="85727" y2="82181"/>
                        <a14:foregroundMark x1="69455" y1="85638" x2="69455" y2="8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4" y="1590261"/>
            <a:ext cx="9459799" cy="323353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595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7000">
        <p15:prstTrans prst="pageCurlSingle" invX="1"/>
      </p:transition>
    </mc:Choice>
    <mc:Fallback>
      <p:transition spd="slow" advTm="6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8621-D652-434F-8C00-F58AFDE3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381" y="468873"/>
            <a:ext cx="2955235" cy="906033"/>
          </a:xfrm>
        </p:spPr>
        <p:txBody>
          <a:bodyPr>
            <a:normAutofit/>
          </a:bodyPr>
          <a:lstStyle/>
          <a:p>
            <a:pPr algn="ctr"/>
            <a:r>
              <a:rPr lang="fa-IR" sz="3600" b="0" i="0" u="none" strike="noStrike" baseline="0" dirty="0">
                <a:solidFill>
                  <a:srgbClr val="773D70"/>
                </a:solidFill>
                <a:latin typeface="Amozan-liga-NewER-Normal"/>
                <a:cs typeface="B Nazanin" panose="00000400000000000000" pitchFamily="2" charset="-78"/>
              </a:rPr>
              <a:t>خدای من!</a:t>
            </a:r>
            <a:endParaRPr lang="en-US" sz="3600" dirty="0">
              <a:solidFill>
                <a:srgbClr val="773D7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4078-5E39-4E61-B6BC-55B97E08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9" y="1728545"/>
            <a:ext cx="9144000" cy="4114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با مهربانی ات، سپیده ی صبح را نشان دادی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و با بزرگی ات، تاریکی شب را به روشنایی روز تبدیل ساختی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و از دل سنگ های سخت، آب های گوارا روان کردی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و از ابرها، آبی فراوان فرو فرستادی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و خورشید و ماه را چراغ درخشان قرار دادی.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صدایم را بشنو و دعایم را اجابت فرما!</a:t>
            </a:r>
          </a:p>
          <a:p>
            <a:pPr marL="45720" indent="0" algn="ctr">
              <a:buNone/>
            </a:pPr>
            <a:r>
              <a:rPr lang="fa-IR" sz="2400" i="0" u="none" strike="noStrike" baseline="0" dirty="0">
                <a:solidFill>
                  <a:srgbClr val="AA70AE"/>
                </a:solidFill>
                <a:latin typeface="Amozan-liga-NewER-Normal"/>
                <a:cs typeface="B Nazanin" panose="00000400000000000000" pitchFamily="2" charset="-78"/>
              </a:rPr>
              <a:t>ای مهربان ترین مهربانان!</a:t>
            </a:r>
            <a:endParaRPr lang="en-US" sz="2400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5923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000">
        <p15:prstTrans prst="pageCurlSingle"/>
      </p:transition>
    </mc:Choice>
    <mc:Fallback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2B14-4398-4035-A101-684CC141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79" y="2418522"/>
            <a:ext cx="9144000" cy="1143000"/>
          </a:xfrm>
        </p:spPr>
        <p:txBody>
          <a:bodyPr>
            <a:prstTxWarp prst="textTriangleInverted">
              <a:avLst>
                <a:gd name="adj" fmla="val 68551"/>
              </a:avLst>
            </a:prstTxWarp>
            <a:normAutofit fontScale="90000"/>
          </a:bodyPr>
          <a:lstStyle/>
          <a:p>
            <a:r>
              <a:rPr lang="fa-IR" sz="4800" b="1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cs typeface="B Nazanin" panose="00000400000000000000" pitchFamily="2" charset="-78"/>
              </a:rPr>
              <a:t>با تشکر از معلم گرامی و توجه شما دوستان عزیز</a:t>
            </a:r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dist="38100" dir="2640000" algn="bl" rotWithShape="0">
                  <a:schemeClr val="accent1"/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9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7000">
        <p14:flash/>
      </p:transition>
    </mc:Choice>
    <mc:Fallback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E05F1-1C0C-441C-BB96-28EED4686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81" b="92381" l="2500" r="96548">
                        <a14:foregroundMark x1="9048" y1="42619" x2="7500" y2="45714"/>
                        <a14:foregroundMark x1="90238" y1="48095" x2="91905" y2="50714"/>
                        <a14:foregroundMark x1="95119" y1="48095" x2="95952" y2="48095"/>
                        <a14:foregroundMark x1="96548" y1="49286" x2="96548" y2="49286"/>
                        <a14:foregroundMark x1="96548" y1="49048" x2="96548" y2="49048"/>
                        <a14:foregroundMark x1="50952" y1="7381" x2="52024" y2="8810"/>
                        <a14:foregroundMark x1="50238" y1="91905" x2="49167" y2="92381"/>
                        <a14:foregroundMark x1="3690" y1="47381" x2="2500" y2="45476"/>
                        <a14:foregroundMark x1="6071" y1="39286" x2="7024" y2="40952"/>
                        <a14:foregroundMark x1="6667" y1="39048" x2="7619" y2="39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00" y="1402243"/>
            <a:ext cx="5832200" cy="29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4000">
        <p15:prstTrans prst="curtains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27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5400" dirty="0">
                <a:solidFill>
                  <a:srgbClr val="773D70"/>
                </a:solidFill>
                <a:cs typeface="B Nazanin" panose="00000400000000000000" pitchFamily="2" charset="-78"/>
              </a:rPr>
              <a:t>کنفرانس درس</a:t>
            </a:r>
            <a:r>
              <a:rPr lang="fa-IR" sz="5400" dirty="0">
                <a:solidFill>
                  <a:srgbClr val="8B4A90"/>
                </a:solidFill>
                <a:cs typeface="B Nazanin" panose="00000400000000000000" pitchFamily="2" charset="-78"/>
              </a:rPr>
              <a:t>: </a:t>
            </a:r>
            <a:r>
              <a:rPr lang="fa-IR" sz="5400" dirty="0">
                <a:solidFill>
                  <a:srgbClr val="773D70"/>
                </a:solidFill>
                <a:cs typeface="B Nazanin" panose="00000400000000000000" pitchFamily="2" charset="-78"/>
              </a:rPr>
              <a:t>هدیه های آسمانی</a:t>
            </a:r>
            <a:br>
              <a:rPr lang="fa-IR" dirty="0">
                <a:solidFill>
                  <a:srgbClr val="8B4A90"/>
                </a:solidFill>
              </a:rPr>
            </a:br>
            <a:endParaRPr lang="en-US" dirty="0">
              <a:solidFill>
                <a:srgbClr val="8B4A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616872"/>
            <a:ext cx="9144000" cy="2458711"/>
          </a:xfrm>
        </p:spPr>
        <p:txBody>
          <a:bodyPr/>
          <a:lstStyle/>
          <a:p>
            <a:pPr marL="45720" indent="0" algn="ctr">
              <a:buNone/>
            </a:pPr>
            <a:r>
              <a:rPr lang="fa-IR" sz="2800" dirty="0">
                <a:solidFill>
                  <a:srgbClr val="B57EB9"/>
                </a:solidFill>
                <a:latin typeface="B  nazanin"/>
                <a:cs typeface="B Nazanin" panose="00000400000000000000" pitchFamily="2" charset="-78"/>
              </a:rPr>
              <a:t>دبیر محترم : سرکار خانم منیره حسینی</a:t>
            </a:r>
          </a:p>
          <a:p>
            <a:pPr marL="45720" indent="0" algn="ctr">
              <a:buNone/>
            </a:pPr>
            <a:r>
              <a:rPr lang="fa-IR" sz="2800" dirty="0">
                <a:solidFill>
                  <a:srgbClr val="B57EB9"/>
                </a:solidFill>
                <a:latin typeface="B  nazanin"/>
                <a:cs typeface="B Nazanin" panose="00000400000000000000" pitchFamily="2" charset="-78"/>
              </a:rPr>
              <a:t>نام و نام خانوادگی: ساجده صادقی</a:t>
            </a:r>
          </a:p>
          <a:p>
            <a:pPr marL="45720" indent="0" algn="ctr">
              <a:buNone/>
            </a:pPr>
            <a:r>
              <a:rPr lang="fa-IR" sz="2800" dirty="0">
                <a:solidFill>
                  <a:srgbClr val="B57EB9"/>
                </a:solidFill>
                <a:latin typeface="B  nazanin"/>
                <a:cs typeface="B Nazanin" panose="00000400000000000000" pitchFamily="2" charset="-78"/>
              </a:rPr>
              <a:t>مدرسه: شهید افشاریان</a:t>
            </a:r>
          </a:p>
          <a:p>
            <a:pPr marL="45720" indent="0" algn="ctr">
              <a:buNone/>
            </a:pPr>
            <a:r>
              <a:rPr lang="fa-IR" sz="2800" dirty="0">
                <a:solidFill>
                  <a:srgbClr val="B57EB9"/>
                </a:solidFill>
                <a:latin typeface="B  nazanin"/>
                <a:cs typeface="B Nazanin" panose="00000400000000000000" pitchFamily="2" charset="-78"/>
              </a:rPr>
              <a:t>کلاس:ششم همدلی</a:t>
            </a:r>
            <a:endParaRPr lang="en-US" sz="2800" dirty="0">
              <a:solidFill>
                <a:srgbClr val="B57EB9"/>
              </a:solidFill>
              <a:latin typeface="B  nazanin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pageCurlSingle" invX="1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113" y="3615755"/>
            <a:ext cx="4320209" cy="1143000"/>
          </a:xfrm>
        </p:spPr>
        <p:txBody>
          <a:bodyPr>
            <a:noAutofit/>
          </a:bodyPr>
          <a:lstStyle/>
          <a:p>
            <a:pPr algn="ctr"/>
            <a:r>
              <a:rPr lang="fa-IR" sz="20000" dirty="0">
                <a:solidFill>
                  <a:srgbClr val="773D70"/>
                </a:solidFill>
                <a:cs typeface="B Nazanin" panose="00000400000000000000" pitchFamily="2" charset="-78"/>
              </a:rPr>
              <a:t>یکتا</a:t>
            </a:r>
            <a:endParaRPr lang="en-US" sz="20000" dirty="0">
              <a:solidFill>
                <a:srgbClr val="773D7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D0F20-F788-4CF0-BC6F-E0E07700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322" y="956246"/>
            <a:ext cx="2994992" cy="11430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a-IR" sz="4400" dirty="0">
                <a:solidFill>
                  <a:srgbClr val="B57EB9"/>
                </a:solidFill>
                <a:cs typeface="B Nazanin" panose="00000400000000000000" pitchFamily="2" charset="-78"/>
              </a:rPr>
              <a:t>درس اول</a:t>
            </a:r>
            <a:endParaRPr lang="en-US" sz="4400" dirty="0">
              <a:solidFill>
                <a:srgbClr val="B57EB9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541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">
        <p15:prstTrans prst="pageCurlSing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  <p:bldP spid="4" grpId="0" build="p"/>
      <p:bldP spid="4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E606B6-03D2-40A1-83E8-A22713665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5530"/>
            <a:ext cx="9144000" cy="610925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آن گاه که شب درآید و تاریکی آن بر جهان چیره شود،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آن گاه که ستاره ای بدرخشد و چشم ها از دیدنش خیره شوند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آن گاه که ……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را می ستایم.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هرگاه ……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هرگاه به آسمان و زمین،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به صخره ها و کوه های سنگین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یا به درختان و گل های رنگین می نگرم،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را سپاس می گویم.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ای خدایِ مهربانِ من!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نسیمِ روح افزا نشانی از مهربانی ات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بادهای باران زا گواهِ رحمتِ آسمانی ات</a:t>
            </a:r>
          </a:p>
        </p:txBody>
      </p:sp>
    </p:spTree>
    <p:extLst>
      <p:ext uri="{BB962C8B-B14F-4D97-AF65-F5344CB8AC3E}">
        <p14:creationId xmlns:p14="http://schemas.microsoft.com/office/powerpoint/2010/main" val="3456508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0">
        <p15:prstTrans prst="pageCurlSingle" invX="1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7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75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910B-19A5-4AC5-BE3F-8283C7FF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67747"/>
            <a:ext cx="9144000" cy="612250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صخر ههای سِتُرگ، کو ههای بزرگ، رودهای جاری و دریاهای پهناور، نشان دانایی و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توانایی ات.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را سپاس می گویم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که عطاهایت از سرِ مهربانی و نعمت هایت همگانی است.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به تو ایمان دارم و از تو راه می جویم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تنها از تو یاری می طلبم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به تو تکیه می کنم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که در دوستی، بی همانند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در مهربانی، بی مانند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در بخشش، یکتا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در لطف و نوازش، بی همتایی.</a:t>
            </a:r>
          </a:p>
        </p:txBody>
      </p:sp>
    </p:spTree>
    <p:extLst>
      <p:ext uri="{BB962C8B-B14F-4D97-AF65-F5344CB8AC3E}">
        <p14:creationId xmlns:p14="http://schemas.microsoft.com/office/powerpoint/2010/main" val="2140451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000">
        <p15:prstTrans prst="pageCurlSingle"/>
      </p:transition>
    </mc:Choice>
    <mc:Fallback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AB7E97-5261-4685-A8E0-DEA9A5E9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34441"/>
            <a:ext cx="9144000" cy="561805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که پدیدآورنده ی آفریدگان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مالک زمین و آسمانی.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از هر کس به من نزدیک تر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از هر دوستی با من آشناتری.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ای خدای مهربان!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بیناترین بینا، زیباترین زیبا،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داناترین دانا،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خدای یکتا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خدای یگانه و بی همتا.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را این گونه سپاس می گویم: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 </a:t>
            </a:r>
            <a:r>
              <a:rPr lang="fa-IR" sz="2400" b="1" i="0" u="none" strike="noStrike" baseline="0" dirty="0">
                <a:solidFill>
                  <a:srgbClr val="AA70AE"/>
                </a:solidFill>
                <a:latin typeface="Amuzeh-New-Bold"/>
                <a:cs typeface="B Nazanin" panose="00000400000000000000" pitchFamily="2" charset="-78"/>
              </a:rPr>
              <a:t>« </a:t>
            </a:r>
            <a:r>
              <a:rPr lang="fa-IR" sz="2400" b="1" i="0" u="none" strike="noStrike" baseline="0" dirty="0">
                <a:solidFill>
                  <a:srgbClr val="AA70AE"/>
                </a:solidFill>
                <a:latin typeface="Amuzeh-New-Bold"/>
              </a:rPr>
              <a:t>اَلحَمدُ لِلّٰهِ رَبِّ العالَمینَ </a:t>
            </a:r>
            <a:r>
              <a:rPr lang="fa-IR" sz="2400" b="1" i="0" u="none" strike="noStrike" baseline="0" dirty="0">
                <a:solidFill>
                  <a:srgbClr val="AA70AE"/>
                </a:solidFill>
                <a:latin typeface="Amuzeh-New-Bold"/>
                <a:cs typeface="B Nazanin" panose="00000400000000000000" pitchFamily="2" charset="-78"/>
              </a:rPr>
              <a:t>»</a:t>
            </a:r>
            <a:endParaRPr lang="en-US" sz="2400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3947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5000">
        <p15:prstTrans prst="pageCurlSingle" invX="1"/>
      </p:transition>
    </mc:Choice>
    <mc:Fallback>
      <p:transition spd="slow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835" y="270877"/>
            <a:ext cx="353833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rgbClr val="773D70"/>
                </a:solidFill>
                <a:cs typeface="B Nazanin" panose="00000400000000000000" pitchFamily="2" charset="-78"/>
              </a:rPr>
              <a:t>بدانیم</a:t>
            </a:r>
            <a:endParaRPr lang="en-US" sz="5400" dirty="0">
              <a:solidFill>
                <a:srgbClr val="773D7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CE89-5FAD-4C15-A4B1-8980E1F3F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768301"/>
            <a:ext cx="9144000" cy="4114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یکی از اصول دینی و اعتقادی ما مسلمانان است. توحید یعنی خداوند » توحید «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یکتاست و جز او خدایی نیست. هم هی مسلمانان خدای یکتا را می پرستند؛ از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دستورهایش اطاعت می کنند و خواسته های خود را تنها به درگاه او می برند.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آنها هر روز در اذان، اقامه و نماز به یکتایی و یگانگی پروردگار شهادت می دهند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و او را ستایش م یکنند. خدایی که مهربان ترین مهربانان، بخشنده ترین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بخشندگان، داناترین دانایان و تواناترین قدرتمندان است؛ یکتا و یگانه ای که</a:t>
            </a:r>
          </a:p>
          <a:p>
            <a:pPr marL="45720" indent="0" algn="ctr">
              <a:buNone/>
            </a:pPr>
            <a:r>
              <a:rPr lang="fa-IR" sz="2400" b="0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هیچ مثل و مانندی ندارد.</a:t>
            </a:r>
            <a:endParaRPr lang="en-US" sz="2400" dirty="0">
              <a:solidFill>
                <a:srgbClr val="AA70AE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000">
        <p15:prstTrans prst="pageCurlSingle"/>
      </p:transition>
    </mc:Choice>
    <mc:Fallback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913" y="0"/>
            <a:ext cx="2054087" cy="674983"/>
          </a:xfrm>
        </p:spPr>
        <p:txBody>
          <a:bodyPr>
            <a:normAutofit/>
          </a:bodyPr>
          <a:lstStyle/>
          <a:p>
            <a:r>
              <a:rPr lang="fa-IR" sz="3600" b="0" i="0" u="none" strike="noStrike" baseline="0" dirty="0">
                <a:solidFill>
                  <a:srgbClr val="773D70"/>
                </a:solidFill>
                <a:latin typeface="KohinoorArabic-Semibold"/>
                <a:cs typeface="B Nazanin" panose="00000400000000000000" pitchFamily="2" charset="-78"/>
              </a:rPr>
              <a:t>خدای یگانه</a:t>
            </a:r>
            <a:endParaRPr lang="en-US" sz="3600" dirty="0">
              <a:solidFill>
                <a:srgbClr val="773D7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D494C8-F857-469C-83D2-CEF0C65DF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3722" y="365264"/>
            <a:ext cx="7964555" cy="61274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خدای بی نظیری                   تو یگانه ای و دانا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چه خوب و مهربانی               تو كه پاكی و توانا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به گوش ابر خواندی               كه از آسمان ببارد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به آفتاب گفتی                   به زمین قدم گذارد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تو به چشمه یاد دادی               ز دل زمین بجوشد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2300" b="1" i="0" u="none" strike="noStrike" baseline="0" dirty="0">
                <a:solidFill>
                  <a:srgbClr val="AA70AE"/>
                </a:solidFill>
                <a:latin typeface="KohinoorArabic-Regular"/>
                <a:cs typeface="B Nazanin" panose="00000400000000000000" pitchFamily="2" charset="-78"/>
              </a:rPr>
              <a:t>به گیاه تشنه گفتی                 كه از آب آن بنوشد</a:t>
            </a:r>
          </a:p>
          <a:p>
            <a:pPr marL="45720" indent="0" algn="ctr">
              <a:buNone/>
            </a:pPr>
            <a:endParaRPr lang="fa-IR" sz="2300" b="1" i="0" u="none" strike="noStrike" baseline="0" dirty="0">
              <a:solidFill>
                <a:srgbClr val="AA70AE"/>
              </a:solidFill>
              <a:latin typeface="KohinoorArabic-Regular"/>
              <a:cs typeface="B Nazanin" panose="00000400000000000000" pitchFamily="2" charset="-78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3A30B7-A401-49FD-85F8-75FC99A75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2538" y="515957"/>
            <a:ext cx="8666922" cy="474427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خدای بی همانندی هستی و کسی به دانایی تو وجود ندارد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خدای خوبی ها و مهربانی ها هستی و در حالی که پاکی، بر ههمه چیز قدرت مطلقی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ابر دستور می دهی که باران ببارد 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خورشید دستور دادی که به زمین بتابد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چشمه آموختی که از زمین بیرون بیاید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r>
              <a:rPr lang="fa-IR" sz="14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تو به گیاه با آب جان دادی </a:t>
            </a:r>
          </a:p>
          <a:p>
            <a:pPr marL="45720" indent="0" algn="ctr">
              <a:buNone/>
            </a:pPr>
            <a:endParaRPr lang="fa-IR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  <a:p>
            <a:pPr marL="45720" indent="0" algn="ctr">
              <a:buNone/>
            </a:pPr>
            <a:endParaRPr lang="en-US" sz="1400" b="1" dirty="0">
              <a:solidFill>
                <a:schemeClr val="accent1">
                  <a:lumMod val="40000"/>
                  <a:lumOff val="6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000">
        <p15:prstTrans prst="pageCurlSingle" invX="1"/>
      </p:transition>
    </mc:Choice>
    <mc:Fallback>
      <p:transition spd="slow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7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7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7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75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75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3" grpId="0" build="p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 flowers on blue (widescreen).potx" id="{828F1CAB-9298-4592-9282-F8DFCE9B5AAD}" vid="{F1565BE0-C58B-47E2-98D9-9569E7AA0A86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flowers on blue (widescreen)</Template>
  <TotalTime>340</TotalTime>
  <Words>737</Words>
  <Application>Microsoft Office PowerPoint</Application>
  <PresentationFormat>Widescreen</PresentationFormat>
  <Paragraphs>114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Amozan-liga-NewER-Normal</vt:lpstr>
      <vt:lpstr>Amuzeh-New-Bold</vt:lpstr>
      <vt:lpstr>Arial</vt:lpstr>
      <vt:lpstr>B  nazanin</vt:lpstr>
      <vt:lpstr>Century Schoolbook</vt:lpstr>
      <vt:lpstr>KohinoorArabic-Medium</vt:lpstr>
      <vt:lpstr>KohinoorArabic-Regular</vt:lpstr>
      <vt:lpstr>KohinoorArabic-Semibold</vt:lpstr>
      <vt:lpstr>FLOWERS 16X9</vt:lpstr>
      <vt:lpstr>PowerPoint Presentation</vt:lpstr>
      <vt:lpstr>PowerPoint Presentation</vt:lpstr>
      <vt:lpstr>کنفرانس درس: هدیه های آسمانی </vt:lpstr>
      <vt:lpstr>یکتا</vt:lpstr>
      <vt:lpstr>PowerPoint Presentation</vt:lpstr>
      <vt:lpstr>PowerPoint Presentation</vt:lpstr>
      <vt:lpstr>PowerPoint Presentation</vt:lpstr>
      <vt:lpstr>بدانیم</vt:lpstr>
      <vt:lpstr>خدای یگانه</vt:lpstr>
      <vt:lpstr>1) در شعر به کدام صفات خداوند اشاره شده است؟    2) پیام شعر را در چند جمله برای دوستانتان بیان کنید.  </vt:lpstr>
      <vt:lpstr>تدبّر کنیم : این سوره را بخوانید و ترجمه ی آن را بنویسید.</vt:lpstr>
      <vt:lpstr>PowerPoint Presentation</vt:lpstr>
      <vt:lpstr>PowerPoint Presentation</vt:lpstr>
      <vt:lpstr>خدای من!</vt:lpstr>
      <vt:lpstr>با تشکر از معلم گرامی و توجه شما دوستان عزیز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الله الرحمن الرحیم</dc:title>
  <dc:creator>JSSS</dc:creator>
  <cp:lastModifiedBy>JSSS</cp:lastModifiedBy>
  <cp:revision>28</cp:revision>
  <dcterms:created xsi:type="dcterms:W3CDTF">2020-09-29T15:11:56Z</dcterms:created>
  <dcterms:modified xsi:type="dcterms:W3CDTF">2020-09-29T20:52:04Z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