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81" r:id="rId8"/>
    <p:sldId id="282" r:id="rId9"/>
    <p:sldId id="283" r:id="rId10"/>
    <p:sldId id="284" r:id="rId11"/>
    <p:sldId id="266" r:id="rId12"/>
    <p:sldId id="274" r:id="rId13"/>
    <p:sldId id="267" r:id="rId14"/>
    <p:sldId id="275" r:id="rId15"/>
    <p:sldId id="268" r:id="rId16"/>
    <p:sldId id="269" r:id="rId17"/>
    <p:sldId id="271" r:id="rId18"/>
    <p:sldId id="276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FF63AE-436F-4815-9E97-6C4530106E93}">
          <p14:sldIdLst>
            <p14:sldId id="256"/>
            <p14:sldId id="258"/>
            <p14:sldId id="261"/>
            <p14:sldId id="262"/>
            <p14:sldId id="263"/>
            <p14:sldId id="265"/>
            <p14:sldId id="281"/>
            <p14:sldId id="282"/>
            <p14:sldId id="283"/>
            <p14:sldId id="284"/>
            <p14:sldId id="266"/>
            <p14:sldId id="274"/>
            <p14:sldId id="267"/>
            <p14:sldId id="275"/>
            <p14:sldId id="268"/>
            <p14:sldId id="269"/>
          </p14:sldIdLst>
        </p14:section>
        <p14:section name="Untitled Section" id="{D520EB80-817D-4AF8-B3E6-E959233C8F94}">
          <p14:sldIdLst>
            <p14:sldId id="271"/>
            <p14:sldId id="276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9" autoAdjust="0"/>
  </p:normalViewPr>
  <p:slideViewPr>
    <p:cSldViewPr>
      <p:cViewPr varScale="1">
        <p:scale>
          <a:sx n="48" d="100"/>
          <a:sy n="48" d="100"/>
        </p:scale>
        <p:origin x="638" y="31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2081306"/>
            <a:ext cx="127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یا</a:t>
            </a:r>
            <a:endParaRPr lang="en-US" sz="72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227166"/>
              </p:ext>
            </p:extLst>
          </p:nvPr>
        </p:nvGraphicFramePr>
        <p:xfrm>
          <a:off x="5283200" y="1524000"/>
          <a:ext cx="1574800" cy="1852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" name="Equation" r:id="rId3" imgW="215640" imgH="253800" progId="Equation.DSMT4">
                  <p:embed/>
                </p:oleObj>
              </mc:Choice>
              <mc:Fallback>
                <p:oleObj name="Equation" r:id="rId3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3200" y="1524000"/>
                        <a:ext cx="1574800" cy="1852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123088"/>
              </p:ext>
            </p:extLst>
          </p:nvPr>
        </p:nvGraphicFramePr>
        <p:xfrm>
          <a:off x="2057400" y="2188376"/>
          <a:ext cx="1666759" cy="111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3" name="Equation" r:id="rId5" imgW="228600" imgH="152280" progId="Equation.DSMT4">
                  <p:embed/>
                </p:oleObj>
              </mc:Choice>
              <mc:Fallback>
                <p:oleObj name="Equation" r:id="rId5" imgW="22860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88376"/>
                        <a:ext cx="1666759" cy="1112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3905071"/>
            <a:ext cx="127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؟؟؟</a:t>
            </a:r>
            <a:endParaRPr lang="en-US" sz="72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98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457200"/>
            <a:ext cx="304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600" dirty="0" smtClean="0">
                <a:solidFill>
                  <a:srgbClr val="FFC000"/>
                </a:solidFill>
                <a:cs typeface="B Yekan" pitchFamily="2" charset="-78"/>
              </a:rPr>
              <a:t>۲-</a:t>
            </a:r>
            <a:endParaRPr lang="en-US" sz="166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73405"/>
            <a:ext cx="708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600" dirty="0" smtClean="0">
                <a:solidFill>
                  <a:srgbClr val="FFC000"/>
                </a:solidFill>
                <a:cs typeface="B Yekan" pitchFamily="2" charset="-78"/>
              </a:rPr>
              <a:t>2- -</a:t>
            </a:r>
            <a:endParaRPr lang="en-US" sz="166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2952466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4800" dirty="0" smtClean="0">
                <a:cs typeface="B Nazanin" panose="00000400000000000000" pitchFamily="2" charset="-78"/>
              </a:rPr>
              <a:t> منفیِ ۲</a:t>
            </a:r>
          </a:p>
          <a:p>
            <a:pPr marL="2571750" lvl="5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4800" dirty="0" smtClean="0">
                <a:cs typeface="B Nazanin" panose="00000400000000000000" pitchFamily="2" charset="-78"/>
              </a:rPr>
              <a:t> قرینة ۲</a:t>
            </a: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2700" y="489610"/>
            <a:ext cx="411733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FFC000"/>
                </a:solidFill>
                <a:cs typeface="B Yekan" pitchFamily="2" charset="-78"/>
              </a:rPr>
              <a:t>(    )</a:t>
            </a:r>
            <a:endParaRPr lang="en-US" sz="16600" dirty="0">
              <a:solidFill>
                <a:srgbClr val="FFC000"/>
              </a:solidFill>
              <a:cs typeface="B Yeka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86922">
            <a:off x="7062191" y="2625105"/>
            <a:ext cx="872467" cy="9144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86922">
            <a:off x="4800002" y="3632114"/>
            <a:ext cx="872467" cy="9144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848600" y="2733327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5224" y="4055017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حالا این منفی را پایین بیاوریم: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200" y="1524000"/>
            <a:ext cx="129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-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5145" y="2292191"/>
            <a:ext cx="3352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13800" dirty="0">
                <a:solidFill>
                  <a:srgbClr val="FFC000"/>
                </a:solidFill>
                <a:cs typeface="B Yekan" pitchFamily="2" charset="-78"/>
              </a:rPr>
              <a:t>۳</a:t>
            </a:r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-۵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764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باز هم به اندازه </a:t>
            </a:r>
            <a:r>
              <a:rPr lang="fa-IR" dirty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لطفاً</a:t>
            </a:r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...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053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06895E-6 L 3.33333E-6 0.10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2255" y="2292191"/>
            <a:ext cx="47867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5-۳-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" y="500306"/>
            <a:ext cx="2452255" cy="1447800"/>
          </a:xfrm>
          <a:prstGeom prst="wedgeRectCallout">
            <a:avLst>
              <a:gd name="adj1" fmla="val 52097"/>
              <a:gd name="adj2" fmla="val 95953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منفی ۳</a:t>
            </a:r>
            <a:endParaRPr lang="fa-IR" sz="4400" dirty="0">
              <a:cs typeface="B Nazanin" panose="00000400000000000000" pitchFamily="2" charset="-78"/>
            </a:endParaRPr>
          </a:p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قرینة ۳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93771" y="1204153"/>
            <a:ext cx="1371600" cy="1447800"/>
          </a:xfrm>
          <a:prstGeom prst="wedgeRectCallout">
            <a:avLst>
              <a:gd name="adj1" fmla="val -24461"/>
              <a:gd name="adj2" fmla="val 81548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منها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110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حالا این منفی را پایین بیاوریم: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3455" y="1524000"/>
            <a:ext cx="129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-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2292191"/>
            <a:ext cx="3352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۲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764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باز هم به اندازه </a:t>
            </a:r>
            <a:r>
              <a:rPr lang="fa-IR" dirty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لطفاً</a:t>
            </a:r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...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286000"/>
            <a:ext cx="3352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+۳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286000"/>
            <a:ext cx="411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(      )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pic>
        <p:nvPicPr>
          <p:cNvPr id="5122" name="Picture 2" descr="C:\Users\hooshmand\Desktop\tick_clip_art_94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243" y="4314507"/>
            <a:ext cx="515176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4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06895E-6 L 3.33333E-6 0.10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037E-6 L -0.1 1.6103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321004"/>
            <a:ext cx="6629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(2-)-۳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200400" y="640483"/>
            <a:ext cx="1371600" cy="1447800"/>
          </a:xfrm>
          <a:prstGeom prst="wedgeRectCallout">
            <a:avLst>
              <a:gd name="adj1" fmla="val 18814"/>
              <a:gd name="adj2" fmla="val 130301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منها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638800" y="407761"/>
            <a:ext cx="2743200" cy="1447800"/>
          </a:xfrm>
          <a:prstGeom prst="wedgeRectCallout">
            <a:avLst>
              <a:gd name="adj1" fmla="val -21636"/>
              <a:gd name="adj2" fmla="val 92879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منفی ۲</a:t>
            </a:r>
            <a:endParaRPr lang="fa-IR" sz="4400" dirty="0">
              <a:cs typeface="B Nazanin" panose="00000400000000000000" pitchFamily="2" charset="-78"/>
            </a:endParaRPr>
          </a:p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قرینة ۲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520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حالا این منفی‌ها را </a:t>
            </a:r>
            <a:r>
              <a:rPr lang="fa-IR" sz="1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با احتیاط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 پایین بیاوری</a:t>
            </a:r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د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69059"/>
              </p:ext>
            </p:extLst>
          </p:nvPr>
        </p:nvGraphicFramePr>
        <p:xfrm>
          <a:off x="2362200" y="1948084"/>
          <a:ext cx="2590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8"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948084"/>
                        <a:ext cx="25908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306196"/>
              </p:ext>
            </p:extLst>
          </p:nvPr>
        </p:nvGraphicFramePr>
        <p:xfrm>
          <a:off x="4998873" y="2424334"/>
          <a:ext cx="1943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9" name="Equation" r:id="rId5" imgW="457200" imgH="152280" progId="Equation.DSMT4">
                  <p:embed/>
                </p:oleObj>
              </mc:Choice>
              <mc:Fallback>
                <p:oleObj name="Equation" r:id="rId5" imgW="45720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873" y="2424334"/>
                        <a:ext cx="1943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27988"/>
              </p:ext>
            </p:extLst>
          </p:nvPr>
        </p:nvGraphicFramePr>
        <p:xfrm>
          <a:off x="2146300" y="3072034"/>
          <a:ext cx="28067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0" name="Equation" r:id="rId7" imgW="660240" imgH="253800" progId="Equation.DSMT4">
                  <p:embed/>
                </p:oleObj>
              </mc:Choice>
              <mc:Fallback>
                <p:oleObj name="Equation" r:id="rId7" imgW="660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3072034"/>
                        <a:ext cx="28067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519367"/>
              </p:ext>
            </p:extLst>
          </p:nvPr>
        </p:nvGraphicFramePr>
        <p:xfrm>
          <a:off x="4927979" y="3399770"/>
          <a:ext cx="24828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1" name="Equation" r:id="rId9" imgW="583920" imgH="203040" progId="Equation.DSMT4">
                  <p:embed/>
                </p:oleObj>
              </mc:Choice>
              <mc:Fallback>
                <p:oleObj name="Equation" r:id="rId9" imgW="5839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979" y="3399770"/>
                        <a:ext cx="24828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413635"/>
              </p:ext>
            </p:extLst>
          </p:nvPr>
        </p:nvGraphicFramePr>
        <p:xfrm>
          <a:off x="1660525" y="4094913"/>
          <a:ext cx="32924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2" name="Equation" r:id="rId11" imgW="774360" imgH="253800" progId="Equation.DSMT4">
                  <p:embed/>
                </p:oleObj>
              </mc:Choice>
              <mc:Fallback>
                <p:oleObj name="Equation" r:id="rId11" imgW="7743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094913"/>
                        <a:ext cx="32924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738662"/>
              </p:ext>
            </p:extLst>
          </p:nvPr>
        </p:nvGraphicFramePr>
        <p:xfrm>
          <a:off x="4895686" y="4422649"/>
          <a:ext cx="2968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3" name="Equation" r:id="rId13" imgW="698400" imgH="203040" progId="Equation.DSMT4">
                  <p:embed/>
                </p:oleObj>
              </mc:Choice>
              <mc:Fallback>
                <p:oleObj name="Equation" r:id="rId13" imgW="6984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686" y="4422649"/>
                        <a:ext cx="29686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4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با بچه‌غول‌ها هم بلدیم از این کارها بکنیم؟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47651"/>
              </p:ext>
            </p:extLst>
          </p:nvPr>
        </p:nvGraphicFramePr>
        <p:xfrm>
          <a:off x="2108200" y="2421510"/>
          <a:ext cx="49276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9" name="Equation" r:id="rId3" imgW="1206360" imgH="253800" progId="Equation.DSMT4">
                  <p:embed/>
                </p:oleObj>
              </mc:Choice>
              <mc:Fallback>
                <p:oleObj name="Equation" r:id="rId3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200" y="2421510"/>
                        <a:ext cx="4927600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924523"/>
              </p:ext>
            </p:extLst>
          </p:nvPr>
        </p:nvGraphicFramePr>
        <p:xfrm>
          <a:off x="1766037" y="5105400"/>
          <a:ext cx="5611927" cy="81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0" name="Equation" r:id="rId5" imgW="1396800" imgH="203040" progId="Equation.DSMT4">
                  <p:embed/>
                </p:oleObj>
              </mc:Choice>
              <mc:Fallback>
                <p:oleObj name="Equation" r:id="rId5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037" y="5105400"/>
                        <a:ext cx="5611927" cy="816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642619"/>
              </p:ext>
            </p:extLst>
          </p:nvPr>
        </p:nvGraphicFramePr>
        <p:xfrm>
          <a:off x="4328319" y="4221485"/>
          <a:ext cx="4873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1" name="Equation" r:id="rId7" imgW="152280" imgH="114120" progId="Equation.DSMT4">
                  <p:embed/>
                </p:oleObj>
              </mc:Choice>
              <mc:Fallback>
                <p:oleObj name="Equation" r:id="rId7" imgW="152280" imgH="114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28319" y="4221485"/>
                        <a:ext cx="4873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1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609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درست بخوانیم!</a:t>
            </a:r>
            <a:endParaRPr lang="en-US" sz="40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00538"/>
              </p:ext>
            </p:extLst>
          </p:nvPr>
        </p:nvGraphicFramePr>
        <p:xfrm>
          <a:off x="3048000" y="3505200"/>
          <a:ext cx="32670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2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3505200"/>
                        <a:ext cx="326707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ular Callout 15"/>
          <p:cNvSpPr/>
          <p:nvPr/>
        </p:nvSpPr>
        <p:spPr>
          <a:xfrm>
            <a:off x="4947788" y="1998762"/>
            <a:ext cx="1371600" cy="1041400"/>
          </a:xfrm>
          <a:prstGeom prst="wedgeRectCallout">
            <a:avLst>
              <a:gd name="adj1" fmla="val -31868"/>
              <a:gd name="adj2" fmla="val 85729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منفی ۱</a:t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>قرینة ۱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4056743" y="4604657"/>
            <a:ext cx="1371600" cy="1041400"/>
          </a:xfrm>
          <a:prstGeom prst="wedgeRectCallout">
            <a:avLst>
              <a:gd name="adj1" fmla="val -41392"/>
              <a:gd name="adj2" fmla="val -81518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فقط قرینه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133600" y="2467429"/>
            <a:ext cx="1371600" cy="1041400"/>
          </a:xfrm>
          <a:prstGeom prst="wedgeRectCallout">
            <a:avLst>
              <a:gd name="adj1" fmla="val 47497"/>
              <a:gd name="adj2" fmla="val 8851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فقط قرینه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94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609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درست بخوانیم!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719658"/>
              </p:ext>
            </p:extLst>
          </p:nvPr>
        </p:nvGraphicFramePr>
        <p:xfrm>
          <a:off x="673100" y="4027715"/>
          <a:ext cx="7762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" name="Equation" r:id="rId3" imgW="2070000" imgH="203040" progId="Equation.DSMT4">
                  <p:embed/>
                </p:oleObj>
              </mc:Choice>
              <mc:Fallback>
                <p:oleObj name="Equation" r:id="rId3" imgW="2070000" imgH="203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027715"/>
                        <a:ext cx="77628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662214" y="2402380"/>
            <a:ext cx="1165905" cy="988520"/>
          </a:xfrm>
          <a:prstGeom prst="wedgeRectCallout">
            <a:avLst>
              <a:gd name="adj1" fmla="val -3822"/>
              <a:gd name="adj2" fmla="val 99399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منفی ۱</a:t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>قرینة ۱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066800" y="4887686"/>
            <a:ext cx="1089705" cy="1121229"/>
          </a:xfrm>
          <a:prstGeom prst="wedgeRectCallout">
            <a:avLst>
              <a:gd name="adj1" fmla="val 11010"/>
              <a:gd name="adj2" fmla="val -80938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منها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124200" y="2331358"/>
            <a:ext cx="1371600" cy="1041400"/>
          </a:xfrm>
          <a:prstGeom prst="wedgeRectCallout">
            <a:avLst>
              <a:gd name="adj1" fmla="val -21342"/>
              <a:gd name="adj2" fmla="val 93431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منفی ۳</a:t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>قرینة ۳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720295" y="4887686"/>
            <a:ext cx="1089705" cy="1121229"/>
          </a:xfrm>
          <a:prstGeom prst="wedgeRectCallout">
            <a:avLst>
              <a:gd name="adj1" fmla="val -52923"/>
              <a:gd name="adj2" fmla="val -86116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منها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953000" y="2286000"/>
            <a:ext cx="1371600" cy="1041400"/>
          </a:xfrm>
          <a:prstGeom prst="wedgeRectCallout">
            <a:avLst>
              <a:gd name="adj1" fmla="val -31868"/>
              <a:gd name="adj2" fmla="val 85729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منفی ۴</a:t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>قرینة ۴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39000" y="2331358"/>
            <a:ext cx="1371600" cy="1041400"/>
          </a:xfrm>
          <a:prstGeom prst="wedgeRectCallout">
            <a:avLst>
              <a:gd name="adj1" fmla="val -31868"/>
              <a:gd name="adj2" fmla="val 85729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منفی ۵</a:t>
            </a:r>
          </a:p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قرینة ۵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781800" y="4876800"/>
            <a:ext cx="1371600" cy="1041400"/>
          </a:xfrm>
          <a:prstGeom prst="wedgeRectCallout">
            <a:avLst>
              <a:gd name="adj1" fmla="val -41392"/>
              <a:gd name="adj2" fmla="val -81518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قرینه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549095" y="4925786"/>
            <a:ext cx="1089705" cy="1121229"/>
          </a:xfrm>
          <a:prstGeom prst="wedgeRectCallout">
            <a:avLst>
              <a:gd name="adj1" fmla="val -52923"/>
              <a:gd name="adj2" fmla="val -86116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جمع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324600" y="1118622"/>
            <a:ext cx="1089705" cy="1076666"/>
          </a:xfrm>
          <a:prstGeom prst="wedgeRectCallout">
            <a:avLst>
              <a:gd name="adj1" fmla="val -50891"/>
              <a:gd name="adj2" fmla="val 240231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منها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1905000"/>
            <a:ext cx="6958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از الان به بعد، علامت‌های قرینه و منفی را هم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با احتیاط</a:t>
            </a:r>
            <a:r>
              <a:rPr lang="fa-IR" sz="4000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 پایین می‌نویسیم.</a:t>
            </a:r>
            <a:endParaRPr lang="en-US" sz="4000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49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Callout 7"/>
          <p:cNvSpPr/>
          <p:nvPr/>
        </p:nvSpPr>
        <p:spPr>
          <a:xfrm>
            <a:off x="838200" y="2156827"/>
            <a:ext cx="1503218" cy="1447800"/>
          </a:xfrm>
          <a:prstGeom prst="wedgeEllipseCallout">
            <a:avLst>
              <a:gd name="adj1" fmla="val -15151"/>
              <a:gd name="adj2" fmla="val 46742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880977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72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منفی یا منها؟</a:t>
            </a:r>
            <a:endParaRPr lang="en-US" sz="72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124200" y="2880727"/>
            <a:ext cx="2133600" cy="1447800"/>
          </a:xfrm>
          <a:prstGeom prst="wedgeEllipseCallout">
            <a:avLst>
              <a:gd name="adj1" fmla="val -15151"/>
              <a:gd name="adj2" fmla="val 46742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81991"/>
              </p:ext>
            </p:extLst>
          </p:nvPr>
        </p:nvGraphicFramePr>
        <p:xfrm>
          <a:off x="990600" y="2122190"/>
          <a:ext cx="1092547" cy="1285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9" name="Equation" r:id="rId3" imgW="215640" imgH="253800" progId="Equation.DSMT4">
                  <p:embed/>
                </p:oleObj>
              </mc:Choice>
              <mc:Fallback>
                <p:oleObj name="Equation" r:id="rId3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122190"/>
                        <a:ext cx="1092547" cy="1285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332898"/>
              </p:ext>
            </p:extLst>
          </p:nvPr>
        </p:nvGraphicFramePr>
        <p:xfrm>
          <a:off x="3513138" y="3283714"/>
          <a:ext cx="15208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0" name="Equation" r:id="rId5" imgW="330120" imgH="152280" progId="Equation.DSMT4">
                  <p:embed/>
                </p:oleObj>
              </mc:Choice>
              <mc:Fallback>
                <p:oleObj name="Equation" r:id="rId5" imgW="33012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3283714"/>
                        <a:ext cx="15208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Callout 11"/>
          <p:cNvSpPr/>
          <p:nvPr/>
        </p:nvSpPr>
        <p:spPr>
          <a:xfrm>
            <a:off x="1191734" y="3645851"/>
            <a:ext cx="2133600" cy="1447800"/>
          </a:xfrm>
          <a:prstGeom prst="wedgeEllipseCallout">
            <a:avLst>
              <a:gd name="adj1" fmla="val -15151"/>
              <a:gd name="adj2" fmla="val 46742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564044"/>
              </p:ext>
            </p:extLst>
          </p:nvPr>
        </p:nvGraphicFramePr>
        <p:xfrm>
          <a:off x="1447800" y="4048889"/>
          <a:ext cx="16938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1" name="Equation" r:id="rId7" imgW="368280" imgH="152280" progId="Equation.DSMT4">
                  <p:embed/>
                </p:oleObj>
              </mc:Choice>
              <mc:Fallback>
                <p:oleObj name="Equation" r:id="rId7" imgW="368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48889"/>
                        <a:ext cx="1693863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Callout 13"/>
          <p:cNvSpPr/>
          <p:nvPr/>
        </p:nvSpPr>
        <p:spPr>
          <a:xfrm>
            <a:off x="5583381" y="2263521"/>
            <a:ext cx="2493819" cy="1829818"/>
          </a:xfrm>
          <a:prstGeom prst="wedgeEllipseCallout">
            <a:avLst>
              <a:gd name="adj1" fmla="val -15151"/>
              <a:gd name="adj2" fmla="val 46742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641618"/>
              </p:ext>
            </p:extLst>
          </p:nvPr>
        </p:nvGraphicFramePr>
        <p:xfrm>
          <a:off x="5803900" y="2356614"/>
          <a:ext cx="21653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2" name="Equation" r:id="rId9" imgW="469800" imgH="253800" progId="Equation.DSMT4">
                  <p:embed/>
                </p:oleObj>
              </mc:Choice>
              <mc:Fallback>
                <p:oleObj name="Equation" r:id="rId9" imgW="469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2356614"/>
                        <a:ext cx="216535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Callout 15"/>
          <p:cNvSpPr/>
          <p:nvPr/>
        </p:nvSpPr>
        <p:spPr>
          <a:xfrm>
            <a:off x="4488871" y="4266182"/>
            <a:ext cx="2493819" cy="1829818"/>
          </a:xfrm>
          <a:prstGeom prst="wedgeEllipseCallout">
            <a:avLst>
              <a:gd name="adj1" fmla="val -15151"/>
              <a:gd name="adj2" fmla="val 46742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226480"/>
              </p:ext>
            </p:extLst>
          </p:nvPr>
        </p:nvGraphicFramePr>
        <p:xfrm>
          <a:off x="4648200" y="4444176"/>
          <a:ext cx="204946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3" name="Equation" r:id="rId11" imgW="444240" imgH="253800" progId="Equation.DSMT4">
                  <p:embed/>
                </p:oleObj>
              </mc:Choice>
              <mc:Fallback>
                <p:oleObj name="Equation" r:id="rId11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44176"/>
                        <a:ext cx="2049462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3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06437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یاد گرفته بودیم که منفی را بالا بگذاریم و منها را پایین.</a:t>
            </a:r>
            <a:endParaRPr lang="en-US" sz="24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3483114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اما بعضی‌ها این کار را نمی‌کنند...</a:t>
            </a:r>
            <a:endParaRPr lang="en-US" sz="40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95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این منفیِ دو است: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5655" y="1898809"/>
            <a:ext cx="129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-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2667000"/>
            <a:ext cx="99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۲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7642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حالا کمی منفی را پایین می‌آوریم...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69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کمی بیشتر...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362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کمی بیشتر...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667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زیاد نشد؟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9045" y="4953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از حالا به بعد، منفیِ دو را این‌طوری می‌نویسیم!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9834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خوبه آقا.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451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0.038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3841 L 4.16667E-6 0.0726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7265 L 4.16667E-6 0.3280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32801 L 4.16667E-6 0.1281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1" grpId="3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3600" y="209094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منفیِ چهار</a:t>
            </a:r>
            <a:endParaRPr lang="en-US" sz="24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18601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dirty="0" smtClean="0">
                <a:solidFill>
                  <a:srgbClr val="FFC000"/>
                </a:solidFill>
                <a:cs typeface="B Yekan" pitchFamily="2" charset="-78"/>
              </a:rPr>
              <a:t>۴-</a:t>
            </a:r>
            <a:endParaRPr lang="en-US" sz="24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09094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یعنی</a:t>
            </a:r>
            <a:endParaRPr lang="en-US" sz="24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184303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منفیِ صد و سی و چهار</a:t>
            </a:r>
            <a:endParaRPr lang="en-US" sz="24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9534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dirty="0" smtClean="0">
                <a:solidFill>
                  <a:srgbClr val="FFC000"/>
                </a:solidFill>
                <a:cs typeface="B Yekan" pitchFamily="2" charset="-78"/>
              </a:rPr>
              <a:t>۱۳۴-</a:t>
            </a:r>
            <a:endParaRPr lang="en-US" sz="24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418430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یعنی</a:t>
            </a:r>
            <a:endParaRPr lang="en-US" sz="24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591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حالا این منفی را پایین بیاوریم: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200" y="1524000"/>
            <a:ext cx="129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-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5145" y="2292191"/>
            <a:ext cx="3352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13800" dirty="0" smtClean="0">
                <a:solidFill>
                  <a:srgbClr val="FFC000"/>
                </a:solidFill>
                <a:cs typeface="B Yekan" pitchFamily="2" charset="-78"/>
              </a:rPr>
              <a:t>۲+۳</a:t>
            </a:r>
            <a:endParaRPr lang="en-US" sz="138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764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Yekan" pitchFamily="2" charset="-78"/>
              </a:rPr>
              <a:t>لطفاً به اندازه...</a:t>
            </a:r>
            <a:endParaRPr lang="en-US" dirty="0">
              <a:solidFill>
                <a:schemeClr val="bg1">
                  <a:lumMod val="50000"/>
                </a:schemeClr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954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06895E-6 L 3.33333E-6 0.10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4238" y="685800"/>
            <a:ext cx="7573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قرینه را چطور نشان دهیم؟</a:t>
            </a:r>
            <a:endParaRPr lang="en-US" sz="54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2478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آن را هم با </a:t>
            </a:r>
            <a:r>
              <a:rPr lang="fa-IR" sz="3600" dirty="0" smtClean="0">
                <a:solidFill>
                  <a:schemeClr val="accent6">
                    <a:lumMod val="75000"/>
                  </a:schemeClr>
                </a:solidFill>
                <a:cs typeface="B Yekan" pitchFamily="2" charset="-78"/>
              </a:rPr>
              <a:t>- !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886200"/>
            <a:ext cx="2133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1500" dirty="0" smtClean="0">
                <a:solidFill>
                  <a:srgbClr val="FFC000"/>
                </a:solidFill>
                <a:cs typeface="B Yekan" pitchFamily="2" charset="-78"/>
              </a:rPr>
              <a:t>۲-</a:t>
            </a:r>
            <a:endParaRPr lang="en-US" sz="115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497921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b="1" dirty="0" smtClean="0">
                <a:solidFill>
                  <a:srgbClr val="FFC000"/>
                </a:solidFill>
                <a:cs typeface="B Yekan" pitchFamily="2" charset="-78"/>
              </a:rPr>
              <a:t>قرینة ۲  :         </a:t>
            </a:r>
            <a:endParaRPr lang="en-US" sz="6000" b="1" dirty="0">
              <a:solidFill>
                <a:srgbClr val="FFC000"/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656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405152"/>
            <a:ext cx="2133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1500" dirty="0" smtClean="0">
                <a:solidFill>
                  <a:srgbClr val="FFC000"/>
                </a:solidFill>
                <a:cs typeface="B Yekan" pitchFamily="2" charset="-78"/>
              </a:rPr>
              <a:t>2-</a:t>
            </a:r>
            <a:endParaRPr lang="en-US" sz="115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921169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b="1" dirty="0" smtClean="0">
                <a:solidFill>
                  <a:srgbClr val="FFC000"/>
                </a:solidFill>
                <a:cs typeface="B Yekan" pitchFamily="2" charset="-78"/>
              </a:rPr>
              <a:t>قرینة ۲-  :      </a:t>
            </a:r>
            <a:endParaRPr lang="en-US" sz="6000" b="1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105561"/>
            <a:ext cx="3124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FFC000"/>
                </a:solidFill>
                <a:cs typeface="B Yekan" pitchFamily="2" charset="-78"/>
              </a:rPr>
              <a:t>(</a:t>
            </a:r>
            <a:r>
              <a:rPr lang="fa-IR" sz="16600" dirty="0" smtClean="0">
                <a:solidFill>
                  <a:srgbClr val="FFC000"/>
                </a:solidFill>
                <a:cs typeface="B Yekan" pitchFamily="2" charset="-78"/>
              </a:rPr>
              <a:t>   </a:t>
            </a:r>
            <a:r>
              <a:rPr lang="en-US" sz="16600" dirty="0" smtClean="0">
                <a:solidFill>
                  <a:srgbClr val="FFC000"/>
                </a:solidFill>
                <a:cs typeface="B Yekan" pitchFamily="2" charset="-78"/>
              </a:rPr>
              <a:t>)</a:t>
            </a:r>
            <a:endParaRPr lang="en-US" sz="166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" y="2403114"/>
            <a:ext cx="1295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1500" dirty="0" smtClean="0">
                <a:solidFill>
                  <a:srgbClr val="FFC000"/>
                </a:solidFill>
                <a:cs typeface="B Yekan" pitchFamily="2" charset="-78"/>
              </a:rPr>
              <a:t>-</a:t>
            </a:r>
            <a:endParaRPr lang="en-US" sz="11500" dirty="0">
              <a:solidFill>
                <a:srgbClr val="FFC000"/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4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457200"/>
            <a:ext cx="304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600" dirty="0" smtClean="0">
                <a:solidFill>
                  <a:srgbClr val="FFC000"/>
                </a:solidFill>
                <a:cs typeface="B Yekan" pitchFamily="2" charset="-78"/>
              </a:rPr>
              <a:t>۲-</a:t>
            </a:r>
            <a:endParaRPr lang="en-US" sz="16600" dirty="0">
              <a:solidFill>
                <a:srgbClr val="FFC000"/>
              </a:solidFill>
              <a:cs typeface="B Yek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952466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4800" dirty="0" smtClean="0">
                <a:cs typeface="B Nazanin" panose="00000400000000000000" pitchFamily="2" charset="-78"/>
              </a:rPr>
              <a:t> منفیِ ۲</a:t>
            </a:r>
          </a:p>
          <a:p>
            <a:pPr marL="2571750" lvl="5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4800" dirty="0" smtClean="0">
                <a:cs typeface="B Nazanin" panose="00000400000000000000" pitchFamily="2" charset="-78"/>
              </a:rPr>
              <a:t> قرینة ۲</a:t>
            </a:r>
          </a:p>
          <a:p>
            <a:pPr marL="3943350" lvl="8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4800" dirty="0" smtClean="0">
                <a:cs typeface="B Nazanin" panose="00000400000000000000" pitchFamily="2" charset="-78"/>
              </a:rPr>
              <a:t> منهای ۲</a:t>
            </a: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4800" y="2952466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029684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9600" dirty="0">
              <a:solidFill>
                <a:srgbClr val="00B05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981200" y="5410200"/>
            <a:ext cx="2057400" cy="8118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33600" y="5379297"/>
            <a:ext cx="2057400" cy="8485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2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246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 Nazanin</vt:lpstr>
      <vt:lpstr>B Yekan</vt:lpstr>
      <vt:lpstr>Calibri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hooshmand</dc:creator>
  <cp:lastModifiedBy>nafise sobat</cp:lastModifiedBy>
  <cp:revision>222</cp:revision>
  <dcterms:created xsi:type="dcterms:W3CDTF">2006-08-16T00:00:00Z</dcterms:created>
  <dcterms:modified xsi:type="dcterms:W3CDTF">2017-01-20T18:15:43Z</dcterms:modified>
</cp:coreProperties>
</file>